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155C-7242-456B-8523-65372C771AA5}" type="datetimeFigureOut">
              <a:rPr lang="cs-CZ" smtClean="0"/>
              <a:pPr/>
              <a:t>11.5.2010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CA785C-AD85-4BD4-A9E5-0667FAECAF9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155C-7242-456B-8523-65372C771AA5}" type="datetimeFigureOut">
              <a:rPr lang="cs-CZ" smtClean="0"/>
              <a:pPr/>
              <a:t>11.5.2010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785C-AD85-4BD4-A9E5-0667FAECAF9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155C-7242-456B-8523-65372C771AA5}" type="datetimeFigureOut">
              <a:rPr lang="cs-CZ" smtClean="0"/>
              <a:pPr/>
              <a:t>11.5.2010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785C-AD85-4BD4-A9E5-0667FAECAF9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69E155C-7242-456B-8523-65372C771AA5}" type="datetimeFigureOut">
              <a:rPr lang="cs-CZ" smtClean="0"/>
              <a:pPr/>
              <a:t>11.5.2010</a:t>
            </a:fld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DCA785C-AD85-4BD4-A9E5-0667FAECAF9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155C-7242-456B-8523-65372C771AA5}" type="datetimeFigureOut">
              <a:rPr lang="cs-CZ" smtClean="0"/>
              <a:pPr/>
              <a:t>11.5.2010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785C-AD85-4BD4-A9E5-0667FAECAF9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155C-7242-456B-8523-65372C771AA5}" type="datetimeFigureOut">
              <a:rPr lang="cs-CZ" smtClean="0"/>
              <a:pPr/>
              <a:t>11.5.2010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785C-AD85-4BD4-A9E5-0667FAECAF9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785C-AD85-4BD4-A9E5-0667FAECAF9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155C-7242-456B-8523-65372C771AA5}" type="datetimeFigureOut">
              <a:rPr lang="cs-CZ" smtClean="0"/>
              <a:pPr/>
              <a:t>11.5.2010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155C-7242-456B-8523-65372C771AA5}" type="datetimeFigureOut">
              <a:rPr lang="cs-CZ" smtClean="0"/>
              <a:pPr/>
              <a:t>11.5.2010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785C-AD85-4BD4-A9E5-0667FAECAF9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155C-7242-456B-8523-65372C771AA5}" type="datetimeFigureOut">
              <a:rPr lang="cs-CZ" smtClean="0"/>
              <a:pPr/>
              <a:t>11.5.2010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A785C-AD85-4BD4-A9E5-0667FAECAF9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69E155C-7242-456B-8523-65372C771AA5}" type="datetimeFigureOut">
              <a:rPr lang="cs-CZ" smtClean="0"/>
              <a:pPr/>
              <a:t>11.5.2010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DCA785C-AD85-4BD4-A9E5-0667FAECAF9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155C-7242-456B-8523-65372C771AA5}" type="datetimeFigureOut">
              <a:rPr lang="cs-CZ" smtClean="0"/>
              <a:pPr/>
              <a:t>11.5.2010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CA785C-AD85-4BD4-A9E5-0667FAECAF9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9E155C-7242-456B-8523-65372C771AA5}" type="datetimeFigureOut">
              <a:rPr lang="cs-CZ" smtClean="0"/>
              <a:pPr/>
              <a:t>11.5.2010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DCA785C-AD85-4BD4-A9E5-0667FAECAF9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Mgr. Lenka Venclová</a:t>
            </a:r>
          </a:p>
          <a:p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2010</a:t>
            </a:r>
            <a:endParaRPr lang="cs-CZ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ANTICKÁ VZDĚLANOST A VĚDA</a:t>
            </a:r>
            <a:endParaRPr lang="cs-CZ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4348" y="500042"/>
            <a:ext cx="8072494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u="sng" dirty="0" smtClean="0">
                <a:solidFill>
                  <a:srgbClr val="FFC000"/>
                </a:solidFill>
              </a:rPr>
              <a:t>ČÍST A PSÁT  </a:t>
            </a:r>
            <a:r>
              <a:rPr lang="cs-CZ" dirty="0" smtClean="0"/>
              <a:t>uměli v ŘECKU  </a:t>
            </a:r>
            <a:r>
              <a:rPr lang="cs-CZ" u="sng" dirty="0" smtClean="0">
                <a:solidFill>
                  <a:srgbClr val="FFC000"/>
                </a:solidFill>
              </a:rPr>
              <a:t>téměř všichni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dané – </a:t>
            </a:r>
            <a:r>
              <a:rPr lang="cs-CZ" dirty="0" smtClean="0">
                <a:solidFill>
                  <a:srgbClr val="FFC000"/>
                </a:solidFill>
              </a:rPr>
              <a:t>jednoduchostí písma </a:t>
            </a:r>
            <a:r>
              <a:rPr lang="cs-CZ" dirty="0" smtClean="0"/>
              <a:t>– převzali od Féničanů / 24 znaků/</a:t>
            </a:r>
          </a:p>
          <a:p>
            <a:endParaRPr lang="cs-CZ" dirty="0"/>
          </a:p>
          <a:p>
            <a:r>
              <a:rPr lang="cs-CZ" dirty="0"/>
              <a:t>s</a:t>
            </a:r>
            <a:r>
              <a:rPr lang="cs-CZ" dirty="0" smtClean="0"/>
              <a:t>vobodnost řemeslníků, obchodníků – potřeba gramotnosti</a:t>
            </a:r>
          </a:p>
          <a:p>
            <a:endParaRPr lang="cs-CZ" dirty="0"/>
          </a:p>
          <a:p>
            <a:r>
              <a:rPr lang="cs-CZ" dirty="0" smtClean="0">
                <a:solidFill>
                  <a:srgbClr val="FFC000"/>
                </a:solidFill>
              </a:rPr>
              <a:t>Vznik SOUKROMÝCH ŠKOL </a:t>
            </a:r>
            <a:r>
              <a:rPr lang="cs-CZ" dirty="0" smtClean="0"/>
              <a:t>– vzdělanost nutná k získání STÁTNÍHO ÚŘADU</a:t>
            </a:r>
          </a:p>
          <a:p>
            <a:endParaRPr lang="cs-CZ" dirty="0"/>
          </a:p>
          <a:p>
            <a:r>
              <a:rPr lang="cs-CZ" dirty="0"/>
              <a:t>j</a:t>
            </a:r>
            <a:r>
              <a:rPr lang="cs-CZ" dirty="0" smtClean="0"/>
              <a:t>en  </a:t>
            </a:r>
            <a:r>
              <a:rPr lang="cs-CZ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MUŽI</a:t>
            </a:r>
            <a:r>
              <a:rPr lang="cs-CZ" dirty="0" smtClean="0"/>
              <a:t> – </a:t>
            </a:r>
            <a:r>
              <a:rPr lang="cs-CZ" dirty="0" smtClean="0">
                <a:solidFill>
                  <a:srgbClr val="C00000"/>
                </a:solidFill>
              </a:rPr>
              <a:t>od 7 let </a:t>
            </a:r>
            <a:r>
              <a:rPr lang="cs-CZ" dirty="0" smtClean="0"/>
              <a:t>– </a:t>
            </a:r>
            <a:r>
              <a:rPr lang="cs-CZ" dirty="0" smtClean="0">
                <a:solidFill>
                  <a:srgbClr val="FFC000"/>
                </a:solidFill>
              </a:rPr>
              <a:t>číst, psát, počítat, kreslit</a:t>
            </a:r>
          </a:p>
          <a:p>
            <a:r>
              <a:rPr lang="cs-CZ" dirty="0"/>
              <a:t> </a:t>
            </a:r>
            <a:r>
              <a:rPr lang="cs-CZ" dirty="0" smtClean="0"/>
              <a:t> 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</a:t>
            </a:r>
            <a:r>
              <a:rPr lang="cs-CZ" dirty="0" smtClean="0">
                <a:solidFill>
                  <a:srgbClr val="C00000"/>
                </a:solidFill>
              </a:rPr>
              <a:t>12 – 16 let </a:t>
            </a:r>
            <a:r>
              <a:rPr lang="cs-CZ" dirty="0" smtClean="0"/>
              <a:t>–  </a:t>
            </a:r>
            <a:r>
              <a:rPr lang="cs-CZ" dirty="0" smtClean="0">
                <a:solidFill>
                  <a:srgbClr val="FFC000"/>
                </a:solidFill>
              </a:rPr>
              <a:t>historie </a:t>
            </a:r>
            <a:r>
              <a:rPr lang="cs-CZ" dirty="0" smtClean="0"/>
              <a:t>– četba Homéra</a:t>
            </a:r>
          </a:p>
          <a:p>
            <a:r>
              <a:rPr lang="cs-CZ" dirty="0">
                <a:solidFill>
                  <a:srgbClr val="FFC000"/>
                </a:solidFill>
              </a:rPr>
              <a:t> </a:t>
            </a:r>
            <a:r>
              <a:rPr lang="cs-CZ" dirty="0" smtClean="0">
                <a:solidFill>
                  <a:srgbClr val="FFC000"/>
                </a:solidFill>
              </a:rPr>
              <a:t>                                          hudba </a:t>
            </a:r>
            <a:r>
              <a:rPr lang="cs-CZ" dirty="0" smtClean="0"/>
              <a:t>- /lyra, píšťala – hra na ně/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</a:t>
            </a:r>
            <a:r>
              <a:rPr lang="cs-CZ" dirty="0" smtClean="0">
                <a:solidFill>
                  <a:srgbClr val="FFC000"/>
                </a:solidFill>
              </a:rPr>
              <a:t>sport</a:t>
            </a:r>
            <a:r>
              <a:rPr lang="cs-CZ" dirty="0" smtClean="0"/>
              <a:t> – běh, skok, zápas, vrh oštěpem, diskem</a:t>
            </a:r>
          </a:p>
          <a:p>
            <a:endParaRPr lang="cs-CZ" dirty="0"/>
          </a:p>
          <a:p>
            <a:r>
              <a:rPr lang="cs-CZ" dirty="0"/>
              <a:t>p</a:t>
            </a:r>
            <a:r>
              <a:rPr lang="cs-CZ" dirty="0" smtClean="0"/>
              <a:t>o </a:t>
            </a:r>
            <a:r>
              <a:rPr lang="cs-CZ" dirty="0" smtClean="0">
                <a:solidFill>
                  <a:srgbClr val="C00000"/>
                </a:solidFill>
              </a:rPr>
              <a:t>16ti letech </a:t>
            </a:r>
            <a:r>
              <a:rPr lang="cs-CZ" dirty="0" smtClean="0"/>
              <a:t>– jen </a:t>
            </a:r>
            <a:r>
              <a:rPr lang="cs-CZ" dirty="0" smtClean="0">
                <a:solidFill>
                  <a:srgbClr val="C00000"/>
                </a:solidFill>
              </a:rPr>
              <a:t>bohatí</a:t>
            </a:r>
            <a:r>
              <a:rPr lang="cs-CZ" dirty="0" smtClean="0"/>
              <a:t> – </a:t>
            </a:r>
            <a:r>
              <a:rPr lang="cs-CZ" dirty="0" smtClean="0">
                <a:solidFill>
                  <a:srgbClr val="FFC000"/>
                </a:solidFill>
              </a:rPr>
              <a:t>příprava na politiku </a:t>
            </a:r>
            <a:r>
              <a:rPr lang="cs-CZ" dirty="0" smtClean="0"/>
              <a:t>– veřejné vystupování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řečnictví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</a:t>
            </a:r>
            <a:r>
              <a:rPr lang="cs-CZ" dirty="0" smtClean="0">
                <a:solidFill>
                  <a:srgbClr val="FFC000"/>
                </a:solidFill>
              </a:rPr>
              <a:t>obhajoba svých názorů</a:t>
            </a:r>
          </a:p>
          <a:p>
            <a:endParaRPr lang="cs-CZ" dirty="0"/>
          </a:p>
          <a:p>
            <a:r>
              <a:rPr lang="cs-CZ" dirty="0">
                <a:solidFill>
                  <a:srgbClr val="C00000"/>
                </a:solidFill>
              </a:rPr>
              <a:t>v</a:t>
            </a:r>
            <a:r>
              <a:rPr lang="cs-CZ" dirty="0" smtClean="0">
                <a:solidFill>
                  <a:srgbClr val="C00000"/>
                </a:solidFill>
              </a:rPr>
              <a:t> 18ti </a:t>
            </a:r>
            <a:r>
              <a:rPr lang="cs-CZ" dirty="0" smtClean="0"/>
              <a:t>– </a:t>
            </a:r>
            <a:r>
              <a:rPr lang="cs-CZ" dirty="0" smtClean="0">
                <a:solidFill>
                  <a:srgbClr val="C00000"/>
                </a:solidFill>
              </a:rPr>
              <a:t>na 2 roky </a:t>
            </a:r>
            <a:r>
              <a:rPr lang="cs-CZ" dirty="0" smtClean="0"/>
              <a:t>do </a:t>
            </a:r>
            <a:r>
              <a:rPr lang="cs-CZ" dirty="0" smtClean="0">
                <a:solidFill>
                  <a:srgbClr val="FFC000"/>
                </a:solidFill>
              </a:rPr>
              <a:t>vojenského oddílu</a:t>
            </a:r>
          </a:p>
          <a:p>
            <a:endParaRPr lang="cs-CZ" dirty="0">
              <a:solidFill>
                <a:srgbClr val="FFC000"/>
              </a:solidFill>
            </a:endParaRPr>
          </a:p>
          <a:p>
            <a:r>
              <a:rPr lang="cs-CZ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ŽENY </a:t>
            </a:r>
            <a:r>
              <a:rPr lang="cs-CZ" dirty="0" smtClean="0">
                <a:solidFill>
                  <a:srgbClr val="FFC000"/>
                </a:solidFill>
              </a:rPr>
              <a:t>– </a:t>
            </a:r>
            <a:r>
              <a:rPr lang="cs-CZ" dirty="0" smtClean="0"/>
              <a:t>jen v rodině </a:t>
            </a:r>
            <a:r>
              <a:rPr lang="cs-CZ" dirty="0" smtClean="0">
                <a:solidFill>
                  <a:srgbClr val="FFC000"/>
                </a:solidFill>
              </a:rPr>
              <a:t>– domácí práce</a:t>
            </a:r>
          </a:p>
          <a:p>
            <a:r>
              <a:rPr lang="cs-CZ" dirty="0">
                <a:solidFill>
                  <a:srgbClr val="FFC000"/>
                </a:solidFill>
              </a:rPr>
              <a:t> </a:t>
            </a:r>
            <a:r>
              <a:rPr lang="cs-CZ" dirty="0" smtClean="0">
                <a:solidFill>
                  <a:srgbClr val="FFC000"/>
                </a:solidFill>
              </a:rPr>
              <a:t>                                      nemohly se účastnit veřejného života</a:t>
            </a:r>
          </a:p>
          <a:p>
            <a:endParaRPr lang="cs-CZ" dirty="0">
              <a:solidFill>
                <a:srgbClr val="FFC000"/>
              </a:solidFill>
            </a:endParaRPr>
          </a:p>
          <a:p>
            <a:endParaRPr lang="cs-CZ" dirty="0" smtClean="0">
              <a:solidFill>
                <a:srgbClr val="FFC000"/>
              </a:solidFill>
            </a:endParaRPr>
          </a:p>
          <a:p>
            <a:r>
              <a:rPr lang="cs-CZ" dirty="0">
                <a:solidFill>
                  <a:srgbClr val="FFC000"/>
                </a:solidFill>
              </a:rPr>
              <a:t> </a:t>
            </a:r>
            <a:r>
              <a:rPr lang="cs-CZ" dirty="0" smtClean="0">
                <a:solidFill>
                  <a:srgbClr val="FFC000"/>
                </a:solidFill>
              </a:rPr>
              <a:t>                                                  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</a:t>
            </a:r>
          </a:p>
          <a:p>
            <a:endParaRPr lang="cs-CZ" dirty="0" smtClean="0"/>
          </a:p>
          <a:p>
            <a:r>
              <a:rPr lang="cs-CZ" dirty="0"/>
              <a:t> </a:t>
            </a:r>
            <a:r>
              <a:rPr lang="cs-CZ" dirty="0" smtClean="0"/>
              <a:t>              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28596" y="394692"/>
            <a:ext cx="8146141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úroveň vzdělání měla vliv na  </a:t>
            </a:r>
            <a:r>
              <a:rPr lang="cs-CZ" sz="24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VĚDY </a:t>
            </a:r>
            <a:r>
              <a:rPr lang="cs-CZ" dirty="0" smtClean="0"/>
              <a:t> poznání zákonitostí v přírodě</a:t>
            </a:r>
          </a:p>
          <a:p>
            <a:endParaRPr lang="cs-CZ" dirty="0"/>
          </a:p>
          <a:p>
            <a:endParaRPr lang="cs-CZ" dirty="0"/>
          </a:p>
          <a:p>
            <a:r>
              <a:rPr lang="cs-C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DĚJEPIS</a:t>
            </a:r>
            <a:r>
              <a:rPr lang="cs-CZ" dirty="0" smtClean="0"/>
              <a:t> – </a:t>
            </a:r>
            <a:r>
              <a:rPr lang="cs-CZ" b="1" dirty="0" smtClean="0">
                <a:solidFill>
                  <a:srgbClr val="C00000"/>
                </a:solidFill>
              </a:rPr>
              <a:t>příčiny událostí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</a:t>
            </a:r>
            <a:r>
              <a:rPr lang="cs-CZ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HERODOT</a:t>
            </a:r>
          </a:p>
          <a:p>
            <a:endParaRPr lang="cs-CZ" dirty="0"/>
          </a:p>
          <a:p>
            <a:r>
              <a:rPr lang="cs-C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FILOZOFIE </a:t>
            </a:r>
            <a:r>
              <a:rPr lang="cs-CZ" dirty="0" smtClean="0"/>
              <a:t>– </a:t>
            </a:r>
            <a:r>
              <a:rPr lang="cs-CZ" b="1" dirty="0" smtClean="0">
                <a:solidFill>
                  <a:srgbClr val="C00000"/>
                </a:solidFill>
              </a:rPr>
              <a:t>ptá se po vzniku světa a smyslu života</a:t>
            </a:r>
          </a:p>
          <a:p>
            <a:endParaRPr lang="cs-CZ" dirty="0"/>
          </a:p>
          <a:p>
            <a:r>
              <a:rPr lang="cs-CZ" dirty="0" smtClean="0"/>
              <a:t>První měli za to, že </a:t>
            </a:r>
            <a:r>
              <a:rPr lang="cs-CZ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 vším je PRALÁTKA – HMOTY</a:t>
            </a:r>
            <a:r>
              <a:rPr lang="cs-CZ" dirty="0" smtClean="0"/>
              <a:t>, z ní se vše vyvíjí</a:t>
            </a:r>
          </a:p>
          <a:p>
            <a:endParaRPr lang="cs-CZ" dirty="0"/>
          </a:p>
          <a:p>
            <a:r>
              <a:rPr lang="cs-CZ" dirty="0" smtClean="0"/>
              <a:t>Nejvýznamnější   </a:t>
            </a:r>
            <a:r>
              <a:rPr lang="cs-CZ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SOKRATES </a:t>
            </a:r>
            <a:r>
              <a:rPr lang="cs-CZ" dirty="0" smtClean="0"/>
              <a:t>– „</a:t>
            </a:r>
            <a:r>
              <a:rPr lang="cs-CZ" dirty="0" smtClean="0">
                <a:solidFill>
                  <a:srgbClr val="C00000"/>
                </a:solidFill>
              </a:rPr>
              <a:t>Vím, že nic nevím“ </a:t>
            </a:r>
            <a:r>
              <a:rPr lang="cs-CZ" dirty="0" smtClean="0"/>
              <a:t>kladl otázky, nic nenapsal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zemřel, protože vnášel nejistotu, nutil přemýšlet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</a:t>
            </a:r>
            <a:r>
              <a:rPr lang="cs-CZ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PLATON</a:t>
            </a:r>
            <a:r>
              <a:rPr lang="cs-CZ" dirty="0" smtClean="0"/>
              <a:t> – pravda je v idejích, ne ve skutečnosti</a:t>
            </a:r>
          </a:p>
          <a:p>
            <a:r>
              <a:rPr lang="cs-CZ" dirty="0">
                <a:solidFill>
                  <a:srgbClr val="FFFF00"/>
                </a:solidFill>
              </a:rPr>
              <a:t> </a:t>
            </a:r>
            <a:r>
              <a:rPr lang="cs-CZ" dirty="0" smtClean="0">
                <a:solidFill>
                  <a:srgbClr val="FFFF00"/>
                </a:solidFill>
              </a:rPr>
              <a:t>                                                  co </a:t>
            </a:r>
            <a:r>
              <a:rPr lang="cs-CZ" dirty="0">
                <a:solidFill>
                  <a:srgbClr val="FFFF00"/>
                </a:solidFill>
              </a:rPr>
              <a:t>v</a:t>
            </a:r>
            <a:r>
              <a:rPr lang="cs-CZ" dirty="0" smtClean="0">
                <a:solidFill>
                  <a:srgbClr val="FFFF00"/>
                </a:solidFill>
              </a:rPr>
              <a:t>idíme je jen ZDÁNÍ</a:t>
            </a:r>
          </a:p>
          <a:p>
            <a:endParaRPr lang="cs-CZ" dirty="0"/>
          </a:p>
          <a:p>
            <a:r>
              <a:rPr lang="cs-CZ" dirty="0" smtClean="0"/>
              <a:t>                               </a:t>
            </a:r>
            <a:r>
              <a:rPr lang="cs-CZ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ARISTOTELES </a:t>
            </a:r>
            <a:r>
              <a:rPr lang="cs-CZ" dirty="0" smtClean="0"/>
              <a:t>-  zachytil veškeré vědění doby – systém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</a:t>
            </a:r>
            <a:r>
              <a:rPr lang="cs-CZ" dirty="0" smtClean="0">
                <a:solidFill>
                  <a:srgbClr val="66FF33"/>
                </a:solidFill>
              </a:rPr>
              <a:t>zakladatel LOGIKY </a:t>
            </a:r>
            <a:r>
              <a:rPr lang="cs-CZ" dirty="0" smtClean="0"/>
              <a:t>– každý úsudek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                                      musí být podložen</a:t>
            </a:r>
          </a:p>
          <a:p>
            <a:endParaRPr lang="cs-CZ" dirty="0"/>
          </a:p>
          <a:p>
            <a:r>
              <a:rPr lang="cs-CZ" dirty="0" smtClean="0"/>
              <a:t>                                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4348" y="500042"/>
            <a:ext cx="7790659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 </a:t>
            </a:r>
            <a:r>
              <a:rPr lang="cs-C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GEOMETRIE</a:t>
            </a:r>
            <a:r>
              <a:rPr lang="cs-CZ" sz="2400" b="1" dirty="0" smtClean="0"/>
              <a:t> </a:t>
            </a:r>
            <a:r>
              <a:rPr lang="cs-CZ" dirty="0" smtClean="0"/>
              <a:t>zde  </a:t>
            </a:r>
            <a:r>
              <a:rPr lang="cs-CZ" b="1" dirty="0" smtClean="0">
                <a:solidFill>
                  <a:srgbClr val="FFC000"/>
                </a:solidFill>
              </a:rPr>
              <a:t>PYTHAGORAS </a:t>
            </a:r>
            <a:r>
              <a:rPr lang="cs-CZ" dirty="0" smtClean="0"/>
              <a:t>– uzákonil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                      </a:t>
            </a:r>
            <a:r>
              <a:rPr lang="cs-CZ" b="1" dirty="0" smtClean="0">
                <a:solidFill>
                  <a:srgbClr val="FFFF00"/>
                </a:solidFill>
              </a:rPr>
              <a:t>NÁSOBILKU</a:t>
            </a:r>
          </a:p>
          <a:p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dirty="0" smtClean="0">
                <a:solidFill>
                  <a:srgbClr val="FFFF00"/>
                </a:solidFill>
              </a:rPr>
              <a:t>                                                                                    DESÍTKOVOU SOUSTAVU</a:t>
            </a:r>
          </a:p>
          <a:p>
            <a:endParaRPr lang="cs-CZ" dirty="0"/>
          </a:p>
          <a:p>
            <a:r>
              <a:rPr lang="cs-CZ" dirty="0" smtClean="0"/>
              <a:t>větu o čtverci nad přeponou – znali dříve i Babyloňané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geometrie = měřit zemi</a:t>
            </a:r>
          </a:p>
          <a:p>
            <a:endParaRPr lang="cs-CZ" dirty="0"/>
          </a:p>
          <a:p>
            <a:r>
              <a:rPr lang="cs-C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LÉKAŘSTVÍ </a:t>
            </a:r>
            <a:r>
              <a:rPr lang="cs-CZ" dirty="0" smtClean="0"/>
              <a:t>– </a:t>
            </a:r>
            <a:r>
              <a:rPr lang="cs-CZ" b="1" dirty="0" smtClean="0">
                <a:solidFill>
                  <a:srgbClr val="FFC000"/>
                </a:solidFill>
              </a:rPr>
              <a:t>HIPPOKRATES</a:t>
            </a:r>
            <a:r>
              <a:rPr lang="cs-CZ" b="1" dirty="0" smtClean="0"/>
              <a:t> </a:t>
            </a:r>
            <a:r>
              <a:rPr lang="cs-CZ" dirty="0" smtClean="0"/>
              <a:t> založil </a:t>
            </a:r>
            <a:r>
              <a:rPr lang="cs-CZ" b="1" dirty="0" smtClean="0">
                <a:solidFill>
                  <a:srgbClr val="66FF33"/>
                </a:solidFill>
              </a:rPr>
              <a:t>první lékařskou školu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</a:t>
            </a:r>
            <a:r>
              <a:rPr lang="cs-CZ" b="1" dirty="0" smtClean="0">
                <a:solidFill>
                  <a:srgbClr val="FFFF00"/>
                </a:solidFill>
              </a:rPr>
              <a:t>vyšetření pohmatem</a:t>
            </a:r>
          </a:p>
          <a:p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dirty="0" smtClean="0">
                <a:solidFill>
                  <a:srgbClr val="FFFF00"/>
                </a:solidFill>
              </a:rPr>
              <a:t>                                                       úprava životosprávy</a:t>
            </a:r>
          </a:p>
          <a:p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dirty="0" smtClean="0">
                <a:solidFill>
                  <a:srgbClr val="FFFF00"/>
                </a:solidFill>
              </a:rPr>
              <a:t>                                                      osobní hygiena</a:t>
            </a:r>
          </a:p>
          <a:p>
            <a:endParaRPr lang="cs-CZ" dirty="0"/>
          </a:p>
          <a:p>
            <a:r>
              <a:rPr lang="cs-CZ" dirty="0"/>
              <a:t>s</a:t>
            </a:r>
            <a:r>
              <a:rPr lang="cs-CZ" dirty="0" smtClean="0"/>
              <a:t>tanovil základní pravidla medicíny –</a:t>
            </a:r>
            <a:r>
              <a:rPr lang="cs-CZ" b="1" dirty="0" smtClean="0">
                <a:solidFill>
                  <a:srgbClr val="66FF33"/>
                </a:solidFill>
              </a:rPr>
              <a:t>tzv. „Hippokratova přísaha“ </a:t>
            </a:r>
          </a:p>
          <a:p>
            <a:endParaRPr lang="cs-CZ" dirty="0"/>
          </a:p>
          <a:p>
            <a:r>
              <a:rPr lang="cs-C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FYZIKA </a:t>
            </a:r>
            <a:r>
              <a:rPr lang="cs-CZ" dirty="0" smtClean="0"/>
              <a:t>- </a:t>
            </a:r>
            <a:r>
              <a:rPr lang="cs-CZ" b="1" dirty="0" smtClean="0">
                <a:solidFill>
                  <a:srgbClr val="FFC000"/>
                </a:solidFill>
              </a:rPr>
              <a:t>ARCHIMEDES  </a:t>
            </a:r>
          </a:p>
          <a:p>
            <a:endParaRPr lang="cs-CZ" dirty="0"/>
          </a:p>
          <a:p>
            <a:r>
              <a:rPr lang="cs-C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PŘÍRODOVĚDA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000364" y="357166"/>
            <a:ext cx="26893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ŘECKÉ UMĚNÍ</a:t>
            </a:r>
            <a:endParaRPr lang="cs-CZ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2910" y="1000108"/>
            <a:ext cx="7220631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DIVADLO  - vyvinulo se z rozhovoru mezi hercem </a:t>
            </a:r>
          </a:p>
          <a:p>
            <a:r>
              <a:rPr lang="cs-CZ" sz="2400" dirty="0" smtClean="0"/>
              <a:t>                                                                        a sborem</a:t>
            </a:r>
          </a:p>
          <a:p>
            <a:endParaRPr lang="cs-CZ" sz="2400" dirty="0" smtClean="0"/>
          </a:p>
          <a:p>
            <a:r>
              <a:rPr lang="cs-CZ" sz="2400" dirty="0" smtClean="0"/>
              <a:t>                       ten komentoval dění na jevišti</a:t>
            </a:r>
          </a:p>
          <a:p>
            <a:endParaRPr lang="cs-CZ" sz="2400" dirty="0" smtClean="0"/>
          </a:p>
          <a:p>
            <a:r>
              <a:rPr lang="cs-CZ" sz="2400" dirty="0" smtClean="0"/>
              <a:t>herci – jen MUŽI</a:t>
            </a:r>
          </a:p>
          <a:p>
            <a:endParaRPr lang="cs-CZ" sz="2400" dirty="0" smtClean="0"/>
          </a:p>
          <a:p>
            <a:r>
              <a:rPr lang="cs-CZ" sz="2400" dirty="0" smtClean="0"/>
              <a:t>nešlo jen o  ZÁBAVU,  ale i POUČENÍ </a:t>
            </a:r>
          </a:p>
          <a:p>
            <a:r>
              <a:rPr lang="cs-CZ" sz="2400" dirty="0" smtClean="0"/>
              <a:t>                                       jednání hrdiny – vzorem</a:t>
            </a:r>
          </a:p>
          <a:p>
            <a:r>
              <a:rPr lang="cs-CZ" sz="2400" dirty="0" smtClean="0"/>
              <a:t>rozlišení</a:t>
            </a:r>
          </a:p>
          <a:p>
            <a:r>
              <a:rPr lang="cs-CZ" sz="2400" dirty="0" smtClean="0"/>
              <a:t>TRAGÉDIE – vážná hra – hrdina vždy na straně dobra</a:t>
            </a:r>
          </a:p>
          <a:p>
            <a:r>
              <a:rPr lang="cs-CZ" sz="2400" dirty="0" smtClean="0"/>
              <a:t>                        náměty z Bible, řeckých bájí</a:t>
            </a:r>
          </a:p>
          <a:p>
            <a:endParaRPr lang="cs-CZ" sz="2400" dirty="0" smtClean="0"/>
          </a:p>
          <a:p>
            <a:r>
              <a:rPr lang="cs-CZ" sz="2400" dirty="0" smtClean="0"/>
              <a:t>KOMEDIE – vysmívali se úředníkům</a:t>
            </a:r>
          </a:p>
          <a:p>
            <a:r>
              <a:rPr lang="cs-CZ" sz="2400" dirty="0" smtClean="0"/>
              <a:t>                      ukazovali , co škodí lidem a státu</a:t>
            </a:r>
            <a:endParaRPr lang="cs-CZ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42910" y="642918"/>
            <a:ext cx="7484806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/>
              <a:t>no</a:t>
            </a:r>
            <a:r>
              <a:rPr lang="cs-CZ" sz="2400" b="1" dirty="0" smtClean="0"/>
              <a:t>vý </a:t>
            </a:r>
            <a:r>
              <a:rPr lang="cs-CZ" sz="2400" b="1" dirty="0" smtClean="0"/>
              <a:t>druh stavby </a:t>
            </a:r>
            <a:r>
              <a:rPr lang="cs-CZ" sz="2400" b="1" dirty="0" smtClean="0">
                <a:solidFill>
                  <a:srgbClr val="66FF33"/>
                </a:solidFill>
              </a:rPr>
              <a:t>– DIVADLO</a:t>
            </a:r>
          </a:p>
          <a:p>
            <a:endParaRPr lang="cs-CZ" sz="2400" b="1" dirty="0" smtClean="0"/>
          </a:p>
          <a:p>
            <a:r>
              <a:rPr lang="cs-CZ" sz="24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ZNAKY</a:t>
            </a:r>
            <a:r>
              <a:rPr lang="cs-CZ" sz="2400" b="1" dirty="0" smtClean="0"/>
              <a:t> -  NEKRYTÉ</a:t>
            </a:r>
          </a:p>
          <a:p>
            <a:r>
              <a:rPr lang="cs-CZ" sz="2400" b="1" dirty="0" smtClean="0"/>
              <a:t>                  VE VOLNÉ PŘÍRODĚ – VE SVAHU</a:t>
            </a:r>
          </a:p>
          <a:p>
            <a:r>
              <a:rPr lang="cs-CZ" sz="2400" b="1" dirty="0" smtClean="0"/>
              <a:t>                  zvedalo se STUPŇOVITĚ  V KRUZÍCH</a:t>
            </a:r>
          </a:p>
          <a:p>
            <a:r>
              <a:rPr lang="cs-CZ" sz="2400" b="1" dirty="0" smtClean="0"/>
              <a:t>                  pojalo 20 000 diváků</a:t>
            </a:r>
          </a:p>
          <a:p>
            <a:endParaRPr lang="cs-CZ" sz="2400" b="1" dirty="0" smtClean="0"/>
          </a:p>
          <a:p>
            <a:r>
              <a:rPr lang="cs-CZ" sz="2400" b="1" dirty="0" smtClean="0"/>
              <a:t>ORCHESTRA – kruhová rovina ve středu</a:t>
            </a:r>
          </a:p>
          <a:p>
            <a:endParaRPr lang="cs-CZ" sz="2400" b="1" dirty="0" smtClean="0"/>
          </a:p>
          <a:p>
            <a:r>
              <a:rPr lang="cs-CZ" sz="2400" b="1" dirty="0" smtClean="0"/>
              <a:t>SCÉNA – obdélníková budova – uzavírala prostor</a:t>
            </a:r>
          </a:p>
          <a:p>
            <a:endParaRPr lang="cs-CZ" sz="2400" b="1" dirty="0" smtClean="0"/>
          </a:p>
          <a:p>
            <a:r>
              <a:rPr lang="cs-CZ" sz="2400" b="1" dirty="0" smtClean="0"/>
              <a:t>ZVUK -  velice dobré šíření</a:t>
            </a:r>
          </a:p>
          <a:p>
            <a:endParaRPr lang="cs-CZ" sz="2400" b="1" dirty="0" smtClean="0"/>
          </a:p>
          <a:p>
            <a:r>
              <a:rPr lang="cs-CZ" sz="2400" b="1" dirty="0" smtClean="0"/>
              <a:t>MASKY – k rozeznání vzdálené postavy – charakter</a:t>
            </a:r>
          </a:p>
          <a:p>
            <a:r>
              <a:rPr lang="cs-CZ" sz="2400" b="1" dirty="0" smtClean="0"/>
              <a:t>                  k zastoupení žen</a:t>
            </a:r>
          </a:p>
          <a:p>
            <a:r>
              <a:rPr lang="cs-CZ" sz="2400" b="1" dirty="0" smtClean="0"/>
              <a:t>                    </a:t>
            </a:r>
            <a:endParaRPr lang="cs-CZ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85786" y="571480"/>
            <a:ext cx="7536422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nový druh stavby i  </a:t>
            </a:r>
            <a:r>
              <a:rPr lang="cs-CZ" sz="24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STADION</a:t>
            </a:r>
          </a:p>
          <a:p>
            <a:endParaRPr lang="cs-CZ" sz="2400" dirty="0" smtClean="0"/>
          </a:p>
          <a:p>
            <a:r>
              <a:rPr lang="cs-CZ" sz="2400" dirty="0" smtClean="0"/>
              <a:t>n</a:t>
            </a:r>
            <a:r>
              <a:rPr lang="cs-CZ" sz="2400" dirty="0" smtClean="0"/>
              <a:t>ejslavnějšími sportovními hrami </a:t>
            </a:r>
            <a:r>
              <a:rPr lang="cs-CZ" sz="2400" b="1" dirty="0" smtClean="0">
                <a:solidFill>
                  <a:srgbClr val="00B0F0"/>
                </a:solidFill>
              </a:rPr>
              <a:t>– OLYMPIJSKÉ HRY</a:t>
            </a:r>
          </a:p>
          <a:p>
            <a:r>
              <a:rPr lang="cs-CZ" sz="2400" i="1" dirty="0" smtClean="0"/>
              <a:t>         podle okrsku zasvěcenému Diovi - Olympie </a:t>
            </a:r>
          </a:p>
          <a:p>
            <a:endParaRPr lang="cs-CZ" sz="2400" i="1" dirty="0" smtClean="0"/>
          </a:p>
          <a:p>
            <a:r>
              <a:rPr lang="cs-CZ" sz="2400" i="1" dirty="0" smtClean="0"/>
              <a:t>p</a:t>
            </a:r>
            <a:r>
              <a:rPr lang="cs-CZ" sz="2400" i="1" dirty="0" smtClean="0"/>
              <a:t>ořádané </a:t>
            </a:r>
            <a:r>
              <a:rPr lang="cs-CZ" sz="2400" i="1" u="sng" dirty="0" smtClean="0"/>
              <a:t>jednou za 4 roky</a:t>
            </a:r>
          </a:p>
          <a:p>
            <a:r>
              <a:rPr lang="cs-CZ" sz="2400" i="1" dirty="0" smtClean="0"/>
              <a:t>p</a:t>
            </a:r>
            <a:r>
              <a:rPr lang="cs-CZ" sz="2400" i="1" dirty="0" smtClean="0"/>
              <a:t>řed zahájením – </a:t>
            </a:r>
            <a:r>
              <a:rPr lang="cs-CZ" sz="2400" i="1" u="sng" dirty="0" smtClean="0"/>
              <a:t>ustal boj mezi válčícími státy</a:t>
            </a:r>
          </a:p>
          <a:p>
            <a:endParaRPr lang="cs-CZ" sz="2400" i="1" u="sng" dirty="0" smtClean="0"/>
          </a:p>
          <a:p>
            <a:r>
              <a:rPr lang="cs-CZ" sz="2400" dirty="0" smtClean="0">
                <a:solidFill>
                  <a:srgbClr val="FFC000"/>
                </a:solidFill>
              </a:rPr>
              <a:t>s</a:t>
            </a:r>
            <a:r>
              <a:rPr lang="cs-CZ" sz="2400" dirty="0" smtClean="0">
                <a:solidFill>
                  <a:srgbClr val="FFC000"/>
                </a:solidFill>
              </a:rPr>
              <a:t>íly se měřily – v disciplínách</a:t>
            </a:r>
          </a:p>
          <a:p>
            <a:r>
              <a:rPr lang="cs-CZ" sz="2400" dirty="0" smtClean="0"/>
              <a:t> </a:t>
            </a:r>
            <a:r>
              <a:rPr lang="cs-CZ" sz="2400" dirty="0" smtClean="0"/>
              <a:t>                          běh</a:t>
            </a:r>
          </a:p>
          <a:p>
            <a:r>
              <a:rPr lang="cs-CZ" sz="2400" dirty="0" smtClean="0"/>
              <a:t> </a:t>
            </a:r>
            <a:r>
              <a:rPr lang="cs-CZ" sz="2400" dirty="0" smtClean="0"/>
              <a:t>                          skok daleký</a:t>
            </a:r>
          </a:p>
          <a:p>
            <a:r>
              <a:rPr lang="cs-CZ" sz="2400" dirty="0" smtClean="0"/>
              <a:t> </a:t>
            </a:r>
            <a:r>
              <a:rPr lang="cs-CZ" sz="2400" dirty="0" smtClean="0"/>
              <a:t>                           vrh oštěpem, diskem</a:t>
            </a:r>
          </a:p>
          <a:p>
            <a:r>
              <a:rPr lang="cs-CZ" sz="2400" dirty="0" smtClean="0"/>
              <a:t> </a:t>
            </a:r>
            <a:r>
              <a:rPr lang="cs-CZ" sz="2400" dirty="0" smtClean="0"/>
              <a:t>                          zápas</a:t>
            </a:r>
          </a:p>
          <a:p>
            <a:r>
              <a:rPr lang="cs-CZ" sz="2400" dirty="0" smtClean="0"/>
              <a:t> </a:t>
            </a:r>
            <a:r>
              <a:rPr lang="cs-CZ" sz="2400" dirty="0" smtClean="0"/>
              <a:t>                           jízda na válečných vozech</a:t>
            </a:r>
          </a:p>
          <a:p>
            <a:r>
              <a:rPr lang="cs-CZ" sz="2400" dirty="0" smtClean="0"/>
              <a:t>            později  i přednes básní      </a:t>
            </a:r>
          </a:p>
          <a:p>
            <a:r>
              <a:rPr lang="cs-CZ" sz="2400" dirty="0" smtClean="0"/>
              <a:t> </a:t>
            </a:r>
            <a:r>
              <a:rPr lang="cs-CZ" sz="2400" dirty="0" smtClean="0"/>
              <a:t>       </a:t>
            </a:r>
            <a:endParaRPr lang="cs-CZ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57224" y="571480"/>
            <a:ext cx="7763728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j</a:t>
            </a:r>
            <a:r>
              <a:rPr lang="cs-CZ" sz="2800" dirty="0" smtClean="0"/>
              <a:t>ednotlivé stavební slohy se lišily podobou sloupů</a:t>
            </a:r>
          </a:p>
          <a:p>
            <a:endParaRPr lang="cs-CZ" sz="2800" dirty="0" smtClean="0"/>
          </a:p>
          <a:p>
            <a:r>
              <a:rPr lang="cs-CZ" sz="2800" dirty="0" smtClean="0"/>
              <a:t>DORSKÝ  - </a:t>
            </a:r>
            <a:r>
              <a:rPr lang="cs-CZ" sz="2400" dirty="0" smtClean="0"/>
              <a:t>silné sloupy, masivní hlavice jednoduchá</a:t>
            </a:r>
          </a:p>
          <a:p>
            <a:r>
              <a:rPr lang="cs-CZ" sz="2400" dirty="0" smtClean="0"/>
              <a:t> </a:t>
            </a:r>
            <a:r>
              <a:rPr lang="cs-CZ" sz="2400" dirty="0" smtClean="0"/>
              <a:t>                      podobná bochníku chleba</a:t>
            </a:r>
          </a:p>
          <a:p>
            <a:endParaRPr lang="cs-CZ" sz="2400" dirty="0" smtClean="0"/>
          </a:p>
          <a:p>
            <a:r>
              <a:rPr lang="cs-C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IONSKÝ </a:t>
            </a:r>
            <a:r>
              <a:rPr lang="cs-CZ" sz="2400" dirty="0" smtClean="0"/>
              <a:t>-  štíhlejší sloupy</a:t>
            </a:r>
          </a:p>
          <a:p>
            <a:r>
              <a:rPr lang="cs-CZ" sz="2400" dirty="0" smtClean="0"/>
              <a:t>                   hlavice zdobená závity – volutami</a:t>
            </a:r>
          </a:p>
          <a:p>
            <a:endParaRPr lang="cs-CZ" sz="2400" dirty="0" smtClean="0"/>
          </a:p>
          <a:p>
            <a:r>
              <a:rPr lang="cs-C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KORINTSKÝ </a:t>
            </a:r>
            <a:r>
              <a:rPr lang="cs-CZ" sz="2400" dirty="0" smtClean="0"/>
              <a:t>– nejzdobnější</a:t>
            </a:r>
          </a:p>
          <a:p>
            <a:r>
              <a:rPr lang="cs-CZ" sz="2400" dirty="0" smtClean="0"/>
              <a:t> </a:t>
            </a:r>
            <a:r>
              <a:rPr lang="cs-CZ" sz="2400" dirty="0" smtClean="0"/>
              <a:t>                         hlavice zdobená rostlinnými motivy, listy</a:t>
            </a:r>
          </a:p>
          <a:p>
            <a:r>
              <a:rPr lang="cs-CZ" sz="2400" dirty="0" smtClean="0"/>
              <a:t> </a:t>
            </a:r>
            <a:r>
              <a:rPr lang="cs-CZ" sz="2400" dirty="0" smtClean="0"/>
              <a:t>                         i závity </a:t>
            </a:r>
            <a:endParaRPr lang="cs-CZ" sz="2400" dirty="0"/>
          </a:p>
        </p:txBody>
      </p:sp>
      <p:pic>
        <p:nvPicPr>
          <p:cNvPr id="1026" name="Picture 2" descr="http://www.kola.czechian.net/pict/slovnik/hlavice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2500306"/>
            <a:ext cx="928693" cy="532450"/>
          </a:xfrm>
          <a:prstGeom prst="rect">
            <a:avLst/>
          </a:prstGeom>
          <a:noFill/>
        </p:spPr>
      </p:pic>
      <p:pic>
        <p:nvPicPr>
          <p:cNvPr id="1028" name="Picture 4" descr="http://www.kola.czechian.net/pict/slovnik/hlavice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4572008"/>
            <a:ext cx="866775" cy="771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142</TotalTime>
  <Words>532</Words>
  <Application>Microsoft Office PowerPoint</Application>
  <PresentationFormat>Předvádění na obrazovce (4:3)</PresentationFormat>
  <Paragraphs>128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Papír</vt:lpstr>
      <vt:lpstr>ANTICKÁ VZDĚLANOST A VĚDA</vt:lpstr>
      <vt:lpstr>Snímek 2</vt:lpstr>
      <vt:lpstr>Snímek 3</vt:lpstr>
      <vt:lpstr>Snímek 4</vt:lpstr>
      <vt:lpstr>Snímek 5</vt:lpstr>
      <vt:lpstr>Snímek 6</vt:lpstr>
      <vt:lpstr>Snímek 7</vt:lpstr>
      <vt:lpstr>Snímek 8</vt:lpstr>
    </vt:vector>
  </TitlesOfParts>
  <Company>ZŠ Letohrad Komenského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ANTICKÁ VZDĚLANOST A VĚDA</dc:title>
  <dc:creator>venclova</dc:creator>
  <cp:lastModifiedBy>venclova</cp:lastModifiedBy>
  <cp:revision>8</cp:revision>
  <dcterms:created xsi:type="dcterms:W3CDTF">2010-05-03T08:14:08Z</dcterms:created>
  <dcterms:modified xsi:type="dcterms:W3CDTF">2010-05-11T06:51:40Z</dcterms:modified>
</cp:coreProperties>
</file>