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0008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418134-C0B7-4359-AF9A-A3B812BA315F}" type="datetimeFigureOut">
              <a:rPr lang="cs-CZ" smtClean="0"/>
              <a:pPr/>
              <a:t>30.9.2010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865EA2-37B1-4EB4-8123-98BF811394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18134-C0B7-4359-AF9A-A3B812BA315F}" type="datetimeFigureOut">
              <a:rPr lang="cs-CZ" smtClean="0"/>
              <a:pPr/>
              <a:t>30.9.2010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65EA2-37B1-4EB4-8123-98BF811394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18134-C0B7-4359-AF9A-A3B812BA315F}" type="datetimeFigureOut">
              <a:rPr lang="cs-CZ" smtClean="0"/>
              <a:pPr/>
              <a:t>30.9.2010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65EA2-37B1-4EB4-8123-98BF811394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18134-C0B7-4359-AF9A-A3B812BA315F}" type="datetimeFigureOut">
              <a:rPr lang="cs-CZ" smtClean="0"/>
              <a:pPr/>
              <a:t>30.9.2010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65EA2-37B1-4EB4-8123-98BF811394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18134-C0B7-4359-AF9A-A3B812BA315F}" type="datetimeFigureOut">
              <a:rPr lang="cs-CZ" smtClean="0"/>
              <a:pPr/>
              <a:t>30.9.2010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65EA2-37B1-4EB4-8123-98BF811394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18134-C0B7-4359-AF9A-A3B812BA315F}" type="datetimeFigureOut">
              <a:rPr lang="cs-CZ" smtClean="0"/>
              <a:pPr/>
              <a:t>30.9.2010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65EA2-37B1-4EB4-8123-98BF811394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18134-C0B7-4359-AF9A-A3B812BA315F}" type="datetimeFigureOut">
              <a:rPr lang="cs-CZ" smtClean="0"/>
              <a:pPr/>
              <a:t>30.9.2010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65EA2-37B1-4EB4-8123-98BF811394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18134-C0B7-4359-AF9A-A3B812BA315F}" type="datetimeFigureOut">
              <a:rPr lang="cs-CZ" smtClean="0"/>
              <a:pPr/>
              <a:t>30.9.2010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65EA2-37B1-4EB4-8123-98BF811394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18134-C0B7-4359-AF9A-A3B812BA315F}" type="datetimeFigureOut">
              <a:rPr lang="cs-CZ" smtClean="0"/>
              <a:pPr/>
              <a:t>30.9.2010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65EA2-37B1-4EB4-8123-98BF811394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E418134-C0B7-4359-AF9A-A3B812BA315F}" type="datetimeFigureOut">
              <a:rPr lang="cs-CZ" smtClean="0"/>
              <a:pPr/>
              <a:t>30.9.2010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65EA2-37B1-4EB4-8123-98BF811394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418134-C0B7-4359-AF9A-A3B812BA315F}" type="datetimeFigureOut">
              <a:rPr lang="cs-CZ" smtClean="0"/>
              <a:pPr/>
              <a:t>30.9.2010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865EA2-37B1-4EB4-8123-98BF811394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E418134-C0B7-4359-AF9A-A3B812BA315F}" type="datetimeFigureOut">
              <a:rPr lang="cs-CZ" smtClean="0"/>
              <a:pPr/>
              <a:t>30.9.2010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865EA2-37B1-4EB4-8123-98BF8113949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3300"/>
                </a:solidFill>
                <a:latin typeface="Algerian" pitchFamily="82" charset="0"/>
              </a:rPr>
              <a:t>SÁMOVA ŘÍŠE</a:t>
            </a:r>
            <a:endParaRPr lang="cs-CZ" dirty="0">
              <a:solidFill>
                <a:srgbClr val="003300"/>
              </a:solidFill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Baker Signet AT" pitchFamily="2" charset="0"/>
              </a:rPr>
              <a:t>LENKA VENCLOVÁ</a:t>
            </a:r>
          </a:p>
          <a:p>
            <a:r>
              <a:rPr lang="cs-CZ" b="1" dirty="0" smtClean="0">
                <a:solidFill>
                  <a:srgbClr val="C00000"/>
                </a:solidFill>
                <a:latin typeface="Baker Signet AT" pitchFamily="2" charset="0"/>
              </a:rPr>
              <a:t>7.ROČNÍK</a:t>
            </a:r>
            <a:endParaRPr lang="cs-CZ" b="1" dirty="0">
              <a:solidFill>
                <a:srgbClr val="C00000"/>
              </a:solidFill>
              <a:latin typeface="Baker Signet A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404664"/>
            <a:ext cx="8004114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003300"/>
                </a:solidFill>
                <a:latin typeface="Baker Signet AT" pitchFamily="2" charset="0"/>
              </a:rPr>
              <a:t>SLOVANÉ</a:t>
            </a:r>
            <a:r>
              <a:rPr lang="cs-CZ" sz="4000" dirty="0" smtClean="0">
                <a:solidFill>
                  <a:srgbClr val="003300"/>
                </a:solidFill>
                <a:latin typeface="Baker Signet AT" pitchFamily="2" charset="0"/>
              </a:rPr>
              <a:t> </a:t>
            </a:r>
            <a:r>
              <a:rPr lang="cs-CZ" sz="4000" dirty="0" smtClean="0">
                <a:solidFill>
                  <a:srgbClr val="C00000"/>
                </a:solidFill>
                <a:latin typeface="Baker Signet AT" pitchFamily="2" charset="0"/>
              </a:rPr>
              <a:t> </a:t>
            </a:r>
            <a:r>
              <a:rPr lang="cs-CZ" sz="2800" dirty="0" smtClean="0">
                <a:solidFill>
                  <a:srgbClr val="C00000"/>
                </a:solidFill>
                <a:latin typeface="Baker Signet AT" pitchFamily="2" charset="0"/>
              </a:rPr>
              <a:t> </a:t>
            </a:r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  <a:latin typeface="Baker Signet AT" pitchFamily="2" charset="0"/>
              </a:rPr>
              <a:t>- ohroženi   ze západu        </a:t>
            </a:r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  <a:latin typeface="Baker Signet AT" pitchFamily="2" charset="0"/>
              </a:rPr>
              <a:t>FRANKY</a:t>
            </a:r>
          </a:p>
          <a:p>
            <a:r>
              <a:rPr lang="cs-CZ" sz="2800" dirty="0">
                <a:solidFill>
                  <a:schemeClr val="accent3">
                    <a:lumMod val="50000"/>
                  </a:schemeClr>
                </a:solidFill>
                <a:latin typeface="Baker Signet AT" pitchFamily="2" charset="0"/>
              </a:rPr>
              <a:t> </a:t>
            </a:r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  <a:latin typeface="Baker Signet AT" pitchFamily="2" charset="0"/>
              </a:rPr>
              <a:t>                                        z jihovýchodu     </a:t>
            </a:r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  <a:latin typeface="Baker Signet AT" pitchFamily="2" charset="0"/>
              </a:rPr>
              <a:t>AVARY</a:t>
            </a:r>
          </a:p>
          <a:p>
            <a:endParaRPr lang="cs-CZ" sz="2800" dirty="0">
              <a:solidFill>
                <a:srgbClr val="C00000"/>
              </a:solidFill>
              <a:latin typeface="Baker Signet AT" pitchFamily="2" charset="0"/>
            </a:endParaRPr>
          </a:p>
          <a:p>
            <a:r>
              <a:rPr lang="cs-CZ" sz="2800" dirty="0" smtClean="0">
                <a:solidFill>
                  <a:srgbClr val="C00000"/>
                </a:solidFill>
                <a:latin typeface="Baker Signet AT" pitchFamily="2" charset="0"/>
              </a:rPr>
              <a:t>soudržnost Slovanů – dána nebezpečím</a:t>
            </a:r>
          </a:p>
          <a:p>
            <a:endParaRPr lang="cs-CZ" sz="2800" dirty="0" smtClean="0">
              <a:solidFill>
                <a:srgbClr val="C00000"/>
              </a:solidFill>
              <a:latin typeface="Baker Signet AT" pitchFamily="2" charset="0"/>
            </a:endParaRPr>
          </a:p>
          <a:p>
            <a:r>
              <a:rPr lang="cs-CZ" sz="2800" dirty="0">
                <a:solidFill>
                  <a:srgbClr val="C00000"/>
                </a:solidFill>
                <a:latin typeface="Baker Signet AT" pitchFamily="2" charset="0"/>
              </a:rPr>
              <a:t>k</a:t>
            </a:r>
            <a:r>
              <a:rPr lang="cs-CZ" sz="2800" dirty="0" smtClean="0">
                <a:solidFill>
                  <a:srgbClr val="C00000"/>
                </a:solidFill>
                <a:latin typeface="Baker Signet AT" pitchFamily="2" charset="0"/>
              </a:rPr>
              <a:t>meny </a:t>
            </a:r>
            <a:r>
              <a:rPr lang="cs-CZ" sz="2800" dirty="0" smtClean="0">
                <a:solidFill>
                  <a:srgbClr val="003300"/>
                </a:solidFill>
                <a:latin typeface="Baker Signet AT" pitchFamily="2" charset="0"/>
              </a:rPr>
              <a:t>se sdružují v </a:t>
            </a:r>
            <a:r>
              <a:rPr lang="cs-CZ" sz="2800" b="1" u="sng" dirty="0" smtClean="0">
                <a:solidFill>
                  <a:srgbClr val="003300"/>
                </a:solidFill>
                <a:latin typeface="Baker Signet AT" pitchFamily="2" charset="0"/>
              </a:rPr>
              <a:t>KMENOVÉ SVAZY</a:t>
            </a:r>
          </a:p>
          <a:p>
            <a:endParaRPr lang="cs-CZ" sz="2800" dirty="0">
              <a:solidFill>
                <a:srgbClr val="C00000"/>
              </a:solidFill>
              <a:latin typeface="Baker Signet AT" pitchFamily="2" charset="0"/>
            </a:endParaRPr>
          </a:p>
          <a:p>
            <a:r>
              <a:rPr lang="cs-CZ" sz="2800" dirty="0">
                <a:solidFill>
                  <a:srgbClr val="003300"/>
                </a:solidFill>
                <a:latin typeface="Baker Signet AT" pitchFamily="2" charset="0"/>
              </a:rPr>
              <a:t>o</a:t>
            </a:r>
            <a:r>
              <a:rPr lang="cs-CZ" sz="2800" dirty="0" smtClean="0">
                <a:solidFill>
                  <a:srgbClr val="003300"/>
                </a:solidFill>
                <a:latin typeface="Baker Signet AT" pitchFamily="2" charset="0"/>
              </a:rPr>
              <a:t>branou</a:t>
            </a:r>
            <a:r>
              <a:rPr lang="cs-CZ" sz="2800" dirty="0" smtClean="0">
                <a:solidFill>
                  <a:srgbClr val="C00000"/>
                </a:solidFill>
                <a:latin typeface="Baker Signet AT" pitchFamily="2" charset="0"/>
              </a:rPr>
              <a:t> před útoky – </a:t>
            </a:r>
            <a:r>
              <a:rPr lang="cs-CZ" sz="2800" b="1" dirty="0" smtClean="0">
                <a:solidFill>
                  <a:srgbClr val="003300"/>
                </a:solidFill>
                <a:latin typeface="Baker Signet AT" pitchFamily="2" charset="0"/>
              </a:rPr>
              <a:t>HRADIŠTĚ</a:t>
            </a:r>
            <a:r>
              <a:rPr lang="cs-CZ" sz="2800" b="1" dirty="0" smtClean="0">
                <a:solidFill>
                  <a:srgbClr val="C00000"/>
                </a:solidFill>
                <a:latin typeface="Baker Signet AT" pitchFamily="2" charset="0"/>
              </a:rPr>
              <a:t> </a:t>
            </a:r>
            <a:r>
              <a:rPr lang="cs-CZ" sz="2800" dirty="0" smtClean="0">
                <a:solidFill>
                  <a:srgbClr val="C00000"/>
                </a:solidFill>
                <a:latin typeface="Baker Signet AT" pitchFamily="2" charset="0"/>
              </a:rPr>
              <a:t>-  při řekách</a:t>
            </a:r>
          </a:p>
          <a:p>
            <a:r>
              <a:rPr lang="cs-CZ" sz="2800" dirty="0">
                <a:solidFill>
                  <a:srgbClr val="C00000"/>
                </a:solidFill>
                <a:latin typeface="Baker Signet AT" pitchFamily="2" charset="0"/>
              </a:rPr>
              <a:t> </a:t>
            </a:r>
            <a:r>
              <a:rPr lang="cs-CZ" sz="2800" dirty="0" smtClean="0">
                <a:solidFill>
                  <a:srgbClr val="C00000"/>
                </a:solidFill>
                <a:latin typeface="Baker Signet AT" pitchFamily="2" charset="0"/>
              </a:rPr>
              <a:t>                                                    hradby z kmenů, valy</a:t>
            </a:r>
          </a:p>
          <a:p>
            <a:endParaRPr lang="cs-CZ" sz="2800" dirty="0" smtClean="0">
              <a:solidFill>
                <a:srgbClr val="C00000"/>
              </a:solidFill>
              <a:latin typeface="Baker Signet AT" pitchFamily="2" charset="0"/>
            </a:endParaRPr>
          </a:p>
          <a:p>
            <a:r>
              <a:rPr lang="cs-CZ" sz="2800" dirty="0">
                <a:solidFill>
                  <a:srgbClr val="C00000"/>
                </a:solidFill>
                <a:latin typeface="Baker Signet AT" pitchFamily="2" charset="0"/>
              </a:rPr>
              <a:t> </a:t>
            </a:r>
            <a:r>
              <a:rPr lang="cs-CZ" sz="2800" dirty="0" smtClean="0">
                <a:solidFill>
                  <a:srgbClr val="C00000"/>
                </a:solidFill>
                <a:latin typeface="Baker Signet AT" pitchFamily="2" charset="0"/>
              </a:rPr>
              <a:t>                                       uvnitř řemeslníci, rolníci</a:t>
            </a:r>
          </a:p>
          <a:p>
            <a:r>
              <a:rPr lang="cs-CZ" sz="2800" dirty="0">
                <a:solidFill>
                  <a:srgbClr val="C00000"/>
                </a:solidFill>
                <a:latin typeface="Baker Signet AT" pitchFamily="2" charset="0"/>
              </a:rPr>
              <a:t> </a:t>
            </a:r>
            <a:r>
              <a:rPr lang="cs-CZ" sz="2800" dirty="0" smtClean="0">
                <a:solidFill>
                  <a:srgbClr val="C00000"/>
                </a:solidFill>
                <a:latin typeface="Baker Signet AT" pitchFamily="2" charset="0"/>
              </a:rPr>
              <a:t>                                       </a:t>
            </a:r>
            <a:r>
              <a:rPr lang="cs-CZ" sz="2800" b="1" dirty="0" smtClean="0">
                <a:solidFill>
                  <a:srgbClr val="003300"/>
                </a:solidFill>
                <a:latin typeface="Baker Signet AT" pitchFamily="2" charset="0"/>
              </a:rPr>
              <a:t>středisko obchodu </a:t>
            </a:r>
          </a:p>
          <a:p>
            <a:endParaRPr lang="cs-CZ" sz="2800" dirty="0">
              <a:solidFill>
                <a:srgbClr val="C00000"/>
              </a:solidFill>
              <a:latin typeface="Baker Signet AT" pitchFamily="2" charset="0"/>
            </a:endParaRPr>
          </a:p>
          <a:p>
            <a:endParaRPr lang="cs-CZ" sz="2800" dirty="0" smtClean="0">
              <a:solidFill>
                <a:srgbClr val="C00000"/>
              </a:solidFill>
              <a:latin typeface="Freeform 721 A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2862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2880320" cy="347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05064"/>
            <a:ext cx="2448272" cy="261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771800" y="26064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Algerian" pitchFamily="82" charset="0"/>
              </a:rPr>
              <a:t>KUPEC SÁMO</a:t>
            </a:r>
            <a:endParaRPr lang="cs-CZ" sz="2800" b="1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260648"/>
            <a:ext cx="777686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A50021"/>
                </a:solidFill>
                <a:latin typeface="Baker Signet AT" pitchFamily="2" charset="0"/>
              </a:rPr>
              <a:t>v</a:t>
            </a:r>
            <a:r>
              <a:rPr lang="cs-CZ" sz="2400" b="1" dirty="0" smtClean="0">
                <a:solidFill>
                  <a:srgbClr val="A50021"/>
                </a:solidFill>
                <a:latin typeface="Baker Signet AT" pitchFamily="2" charset="0"/>
              </a:rPr>
              <a:t> </a:t>
            </a:r>
            <a:r>
              <a:rPr lang="cs-CZ" sz="2400" b="1" u="sng" dirty="0" smtClean="0">
                <a:solidFill>
                  <a:srgbClr val="A50021"/>
                </a:solidFill>
                <a:latin typeface="Baker Signet AT" pitchFamily="2" charset="0"/>
              </a:rPr>
              <a:t>7. století  </a:t>
            </a:r>
            <a:r>
              <a:rPr lang="cs-CZ" sz="2400" dirty="0" smtClean="0">
                <a:solidFill>
                  <a:srgbClr val="A50021"/>
                </a:solidFill>
                <a:latin typeface="Baker Signet AT" pitchFamily="2" charset="0"/>
              </a:rPr>
              <a:t>-  </a:t>
            </a:r>
            <a:r>
              <a:rPr lang="cs-CZ" sz="2400" b="1" dirty="0" smtClean="0">
                <a:solidFill>
                  <a:srgbClr val="A50021"/>
                </a:solidFill>
                <a:latin typeface="Baker Signet AT" pitchFamily="2" charset="0"/>
              </a:rPr>
              <a:t>kmenový svaz proti AVARŮM</a:t>
            </a:r>
          </a:p>
          <a:p>
            <a:r>
              <a:rPr lang="cs-CZ" sz="2400" dirty="0">
                <a:solidFill>
                  <a:srgbClr val="A50021"/>
                </a:solidFill>
                <a:latin typeface="Baker Signet AT" pitchFamily="2" charset="0"/>
              </a:rPr>
              <a:t> </a:t>
            </a:r>
            <a:r>
              <a:rPr lang="cs-CZ" sz="2400" dirty="0" smtClean="0">
                <a:solidFill>
                  <a:srgbClr val="A50021"/>
                </a:solidFill>
                <a:latin typeface="Baker Signet AT" pitchFamily="2" charset="0"/>
              </a:rPr>
              <a:t>                       </a:t>
            </a:r>
            <a:r>
              <a:rPr lang="cs-CZ" sz="2400" b="1" dirty="0" smtClean="0">
                <a:solidFill>
                  <a:srgbClr val="A50021"/>
                </a:solidFill>
                <a:latin typeface="Baker Signet AT" pitchFamily="2" charset="0"/>
              </a:rPr>
              <a:t>včele franský kupec  SÁMO</a:t>
            </a:r>
          </a:p>
          <a:p>
            <a:endParaRPr lang="cs-CZ" sz="2400" dirty="0">
              <a:latin typeface="Baker Signet AT" pitchFamily="2" charset="0"/>
            </a:endParaRPr>
          </a:p>
          <a:p>
            <a:r>
              <a:rPr lang="cs-CZ" sz="2800" b="1" u="sng" dirty="0" smtClean="0">
                <a:solidFill>
                  <a:srgbClr val="003300"/>
                </a:solidFill>
                <a:latin typeface="Baker Signet AT" pitchFamily="2" charset="0"/>
              </a:rPr>
              <a:t>SÁMŮV KMENOVÝ SVAZ</a:t>
            </a:r>
            <a:r>
              <a:rPr lang="cs-CZ" sz="2800" b="1" dirty="0" smtClean="0">
                <a:solidFill>
                  <a:srgbClr val="003300"/>
                </a:solidFill>
                <a:latin typeface="Baker Signet AT" pitchFamily="2" charset="0"/>
              </a:rPr>
              <a:t>  </a:t>
            </a:r>
            <a:r>
              <a:rPr lang="cs-CZ" sz="2400" dirty="0" smtClean="0">
                <a:latin typeface="Baker Signet AT" pitchFamily="2" charset="0"/>
              </a:rPr>
              <a:t>(Sámova říše) – není stát</a:t>
            </a:r>
          </a:p>
          <a:p>
            <a:endParaRPr lang="cs-CZ" sz="2400" dirty="0">
              <a:latin typeface="Baker Signet AT" pitchFamily="2" charset="0"/>
            </a:endParaRPr>
          </a:p>
          <a:p>
            <a:r>
              <a:rPr lang="cs-CZ" sz="2400" b="1" dirty="0" smtClean="0">
                <a:solidFill>
                  <a:srgbClr val="A50021"/>
                </a:solidFill>
                <a:latin typeface="Baker Signet AT" pitchFamily="2" charset="0"/>
              </a:rPr>
              <a:t>1)</a:t>
            </a:r>
            <a:r>
              <a:rPr lang="cs-CZ" sz="2400" dirty="0" smtClean="0">
                <a:solidFill>
                  <a:srgbClr val="A50021"/>
                </a:solidFill>
                <a:latin typeface="Baker Signet AT" pitchFamily="2" charset="0"/>
              </a:rPr>
              <a:t> úspěšná </a:t>
            </a:r>
            <a:r>
              <a:rPr lang="cs-CZ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ker Signet AT" pitchFamily="2" charset="0"/>
              </a:rPr>
              <a:t>obrana před Avary</a:t>
            </a:r>
          </a:p>
          <a:p>
            <a:endParaRPr lang="cs-CZ" sz="2400" dirty="0">
              <a:solidFill>
                <a:srgbClr val="A50021"/>
              </a:solidFill>
              <a:latin typeface="Baker Signet AT" pitchFamily="2" charset="0"/>
            </a:endParaRPr>
          </a:p>
          <a:p>
            <a:pPr marL="342900" indent="-342900"/>
            <a:r>
              <a:rPr lang="cs-CZ" sz="2400" b="1" dirty="0" smtClean="0">
                <a:solidFill>
                  <a:srgbClr val="A50021"/>
                </a:solidFill>
                <a:latin typeface="Baker Signet AT" pitchFamily="2" charset="0"/>
              </a:rPr>
              <a:t>2</a:t>
            </a:r>
            <a:r>
              <a:rPr lang="cs-CZ" sz="2400" b="1" dirty="0">
                <a:solidFill>
                  <a:srgbClr val="A50021"/>
                </a:solidFill>
                <a:latin typeface="Baker Signet AT" pitchFamily="2" charset="0"/>
              </a:rPr>
              <a:t>)</a:t>
            </a:r>
            <a:r>
              <a:rPr lang="cs-CZ" sz="2400" dirty="0" smtClean="0">
                <a:solidFill>
                  <a:srgbClr val="A50021"/>
                </a:solidFill>
                <a:latin typeface="Baker Signet AT" pitchFamily="2" charset="0"/>
              </a:rPr>
              <a:t> r</a:t>
            </a:r>
            <a:r>
              <a:rPr lang="cs-CZ" sz="2400" b="1" dirty="0" smtClean="0">
                <a:solidFill>
                  <a:srgbClr val="A50021"/>
                </a:solidFill>
                <a:latin typeface="Baker Signet AT" pitchFamily="2" charset="0"/>
              </a:rPr>
              <a:t>. 631  </a:t>
            </a:r>
            <a:r>
              <a:rPr lang="cs-CZ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ker Signet AT" pitchFamily="2" charset="0"/>
              </a:rPr>
              <a:t>bitva u </a:t>
            </a:r>
            <a:r>
              <a:rPr lang="cs-CZ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ker Signet AT" pitchFamily="2" charset="0"/>
              </a:rPr>
              <a:t>Wogastisburgu</a:t>
            </a:r>
            <a:r>
              <a:rPr lang="cs-CZ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ker Signet AT" pitchFamily="2" charset="0"/>
              </a:rPr>
              <a:t>  </a:t>
            </a:r>
            <a:r>
              <a:rPr lang="cs-CZ" sz="2400" b="1" dirty="0" smtClean="0">
                <a:solidFill>
                  <a:srgbClr val="A50021"/>
                </a:solidFill>
                <a:latin typeface="Baker Signet AT" pitchFamily="2" charset="0"/>
              </a:rPr>
              <a:t>                         </a:t>
            </a:r>
            <a:r>
              <a:rPr lang="cs-CZ" sz="2400" dirty="0" smtClean="0">
                <a:solidFill>
                  <a:srgbClr val="A50021"/>
                </a:solidFill>
                <a:latin typeface="Baker Signet AT" pitchFamily="2" charset="0"/>
              </a:rPr>
              <a:t>Avar</a:t>
            </a:r>
          </a:p>
          <a:p>
            <a:pPr marL="342900" indent="-342900"/>
            <a:endParaRPr lang="cs-CZ" sz="2400" dirty="0">
              <a:latin typeface="Baker Signet AT" pitchFamily="2" charset="0"/>
            </a:endParaRPr>
          </a:p>
          <a:p>
            <a:pPr marL="342900" indent="-342900"/>
            <a:r>
              <a:rPr lang="cs-CZ" sz="2400" b="1" dirty="0" smtClean="0">
                <a:latin typeface="Baker Signet AT" pitchFamily="2" charset="0"/>
              </a:rPr>
              <a:t>           </a:t>
            </a:r>
            <a:r>
              <a:rPr lang="cs-CZ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ker Signet AT" pitchFamily="2" charset="0"/>
              </a:rPr>
              <a:t>Frankové poraženi </a:t>
            </a:r>
            <a:r>
              <a:rPr lang="cs-CZ" sz="2400" dirty="0" smtClean="0">
                <a:latin typeface="Baker Signet AT" pitchFamily="2" charset="0"/>
              </a:rPr>
              <a:t>( v jejich čele </a:t>
            </a:r>
            <a:r>
              <a:rPr lang="cs-CZ" sz="2400" dirty="0" err="1" smtClean="0">
                <a:latin typeface="Baker Signet AT" pitchFamily="2" charset="0"/>
              </a:rPr>
              <a:t>Dagobert</a:t>
            </a:r>
            <a:r>
              <a:rPr lang="cs-CZ" sz="2400" dirty="0" smtClean="0">
                <a:latin typeface="Baker Signet AT" pitchFamily="2" charset="0"/>
              </a:rPr>
              <a:t>) </a:t>
            </a:r>
          </a:p>
          <a:p>
            <a:pPr marL="342900" indent="-342900"/>
            <a:endParaRPr lang="cs-CZ" sz="2400" dirty="0">
              <a:latin typeface="Baker Signet AT" pitchFamily="2" charset="0"/>
            </a:endParaRPr>
          </a:p>
          <a:p>
            <a:pPr marL="342900" indent="-342900"/>
            <a:r>
              <a:rPr lang="cs-CZ" sz="2400" b="1" dirty="0">
                <a:solidFill>
                  <a:srgbClr val="003300"/>
                </a:solidFill>
                <a:latin typeface="Baker Signet AT" pitchFamily="2" charset="0"/>
              </a:rPr>
              <a:t>p</a:t>
            </a:r>
            <a:r>
              <a:rPr lang="cs-CZ" sz="2400" b="1" dirty="0" smtClean="0">
                <a:solidFill>
                  <a:srgbClr val="003300"/>
                </a:solidFill>
                <a:latin typeface="Baker Signet AT" pitchFamily="2" charset="0"/>
              </a:rPr>
              <a:t>o smrti Sáma – rozpad říše </a:t>
            </a:r>
          </a:p>
          <a:p>
            <a:pPr marL="342900" indent="-342900"/>
            <a:r>
              <a:rPr lang="cs-CZ" sz="2400" dirty="0">
                <a:latin typeface="Baker Signet AT" pitchFamily="2" charset="0"/>
              </a:rPr>
              <a:t> </a:t>
            </a:r>
            <a:r>
              <a:rPr lang="cs-CZ" sz="2400" dirty="0" smtClean="0">
                <a:latin typeface="Baker Signet AT" pitchFamily="2" charset="0"/>
              </a:rPr>
              <a:t>                             </a:t>
            </a:r>
            <a:r>
              <a:rPr lang="cs-CZ" sz="2400" dirty="0" smtClean="0">
                <a:solidFill>
                  <a:srgbClr val="800080"/>
                </a:solidFill>
                <a:latin typeface="Baker Signet AT" pitchFamily="2" charset="0"/>
              </a:rPr>
              <a:t>dočasnost kmenového svazu</a:t>
            </a:r>
          </a:p>
          <a:p>
            <a:pPr marL="342900" indent="-342900"/>
            <a:endParaRPr lang="cs-CZ" sz="2400" dirty="0" smtClean="0">
              <a:solidFill>
                <a:srgbClr val="800080"/>
              </a:solidFill>
              <a:latin typeface="Baker Signet AT" pitchFamily="2" charset="0"/>
            </a:endParaRPr>
          </a:p>
          <a:p>
            <a:pPr marL="342900" indent="-342900"/>
            <a:r>
              <a:rPr lang="cs-CZ" sz="2400" dirty="0">
                <a:solidFill>
                  <a:srgbClr val="800080"/>
                </a:solidFill>
                <a:latin typeface="Baker Signet AT" pitchFamily="2" charset="0"/>
              </a:rPr>
              <a:t>v</a:t>
            </a:r>
            <a:r>
              <a:rPr lang="cs-CZ" sz="2400" dirty="0" smtClean="0">
                <a:solidFill>
                  <a:srgbClr val="800080"/>
                </a:solidFill>
                <a:latin typeface="Baker Signet AT" pitchFamily="2" charset="0"/>
              </a:rPr>
              <a:t> 8.st. – </a:t>
            </a:r>
            <a:r>
              <a:rPr lang="cs-CZ" sz="2400" i="1" dirty="0" smtClean="0">
                <a:solidFill>
                  <a:srgbClr val="800080"/>
                </a:solidFill>
                <a:latin typeface="Baker Signet AT" pitchFamily="2" charset="0"/>
              </a:rPr>
              <a:t>u nás bez písemných památek</a:t>
            </a:r>
          </a:p>
          <a:p>
            <a:pPr marL="342900" indent="-342900"/>
            <a:r>
              <a:rPr lang="cs-CZ" sz="2400" dirty="0">
                <a:solidFill>
                  <a:srgbClr val="800080"/>
                </a:solidFill>
                <a:latin typeface="Baker Signet AT" pitchFamily="2" charset="0"/>
              </a:rPr>
              <a:t> </a:t>
            </a:r>
            <a:r>
              <a:rPr lang="cs-CZ" sz="2400" dirty="0" smtClean="0">
                <a:solidFill>
                  <a:srgbClr val="800080"/>
                </a:solidFill>
                <a:latin typeface="Baker Signet AT" pitchFamily="2" charset="0"/>
              </a:rPr>
              <a:t>                           </a:t>
            </a:r>
            <a:r>
              <a:rPr lang="cs-CZ" sz="2400" dirty="0" smtClean="0">
                <a:solidFill>
                  <a:srgbClr val="A50021"/>
                </a:solidFill>
                <a:latin typeface="Baker Signet AT" pitchFamily="2" charset="0"/>
              </a:rPr>
              <a:t>zmínka </a:t>
            </a:r>
            <a:r>
              <a:rPr lang="cs-CZ" sz="2400" b="1" u="sng" dirty="0" smtClean="0">
                <a:solidFill>
                  <a:srgbClr val="A50021"/>
                </a:solidFill>
                <a:latin typeface="Baker Signet AT" pitchFamily="2" charset="0"/>
              </a:rPr>
              <a:t>ve </a:t>
            </a:r>
            <a:r>
              <a:rPr lang="cs-CZ" sz="2400" b="1" u="sng" dirty="0" err="1" smtClean="0">
                <a:solidFill>
                  <a:srgbClr val="A50021"/>
                </a:solidFill>
                <a:latin typeface="Baker Signet AT" pitchFamily="2" charset="0"/>
              </a:rPr>
              <a:t>Fredegarově</a:t>
            </a:r>
            <a:r>
              <a:rPr lang="cs-CZ" sz="2400" b="1" u="sng" dirty="0" smtClean="0">
                <a:solidFill>
                  <a:srgbClr val="A50021"/>
                </a:solidFill>
                <a:latin typeface="Baker Signet AT" pitchFamily="2" charset="0"/>
              </a:rPr>
              <a:t> kronice</a:t>
            </a:r>
          </a:p>
          <a:p>
            <a:pPr marL="342900" indent="-342900"/>
            <a:r>
              <a:rPr lang="cs-CZ" i="1" dirty="0">
                <a:solidFill>
                  <a:srgbClr val="800080"/>
                </a:solidFill>
                <a:latin typeface="Baker Signet AT" pitchFamily="2" charset="0"/>
              </a:rPr>
              <a:t> </a:t>
            </a:r>
            <a:r>
              <a:rPr lang="cs-CZ" i="1" dirty="0" smtClean="0">
                <a:solidFill>
                  <a:srgbClr val="800080"/>
                </a:solidFill>
                <a:latin typeface="Baker Signet AT" pitchFamily="2" charset="0"/>
              </a:rPr>
              <a:t>                                                            ( BURGUNSKÁ ) </a:t>
            </a:r>
            <a:endParaRPr lang="cs-CZ" i="1" dirty="0">
              <a:solidFill>
                <a:srgbClr val="800080"/>
              </a:solidFill>
              <a:latin typeface="Baker Signet AT" pitchFamily="2" charset="0"/>
            </a:endParaRPr>
          </a:p>
          <a:p>
            <a:pPr marL="342900" indent="-342900"/>
            <a:endParaRPr lang="cs-CZ" sz="2400" dirty="0" smtClean="0">
              <a:latin typeface="Baker Signet AT" pitchFamily="2" charset="0"/>
            </a:endParaRPr>
          </a:p>
          <a:p>
            <a:pPr marL="342900" indent="-342900">
              <a:buAutoNum type="arabicPlain" startAt="631"/>
            </a:pPr>
            <a:endParaRPr lang="cs-CZ" dirty="0">
              <a:latin typeface="Baker Signet AT" pitchFamily="2" charset="0"/>
            </a:endParaRPr>
          </a:p>
          <a:p>
            <a:pPr marL="342900" indent="-342900"/>
            <a:r>
              <a:rPr lang="cs-CZ" dirty="0" smtClean="0">
                <a:latin typeface="Baker Signet AT" pitchFamily="2" charset="0"/>
              </a:rPr>
              <a:t>           </a:t>
            </a:r>
            <a:endParaRPr lang="cs-CZ" dirty="0">
              <a:latin typeface="Baker Signet AT" pitchFamily="2" charset="0"/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4644008" y="299695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4616" y="260648"/>
            <a:ext cx="189938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789040"/>
            <a:ext cx="193650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6408712" cy="527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127</Words>
  <Application>Microsoft Office PowerPoint</Application>
  <PresentationFormat>Předvádění na obrazovce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Shluk</vt:lpstr>
      <vt:lpstr>SÁMOVA ŘÍŠE</vt:lpstr>
      <vt:lpstr>Snímek 2</vt:lpstr>
      <vt:lpstr>Snímek 3</vt:lpstr>
      <vt:lpstr>Snímek 4</vt:lpstr>
      <vt:lpstr>Snímek 5</vt:lpstr>
    </vt:vector>
  </TitlesOfParts>
  <Company>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SÁMOVA ŘÍŠE</dc:title>
  <dc:creator>admin</dc:creator>
  <cp:lastModifiedBy>venclova</cp:lastModifiedBy>
  <cp:revision>5</cp:revision>
  <dcterms:created xsi:type="dcterms:W3CDTF">2010-09-29T14:30:09Z</dcterms:created>
  <dcterms:modified xsi:type="dcterms:W3CDTF">2010-09-30T10:59:51Z</dcterms:modified>
</cp:coreProperties>
</file>