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75" r:id="rId15"/>
    <p:sldId id="267" r:id="rId16"/>
    <p:sldId id="268" r:id="rId17"/>
    <p:sldId id="269" r:id="rId18"/>
    <p:sldId id="272" r:id="rId19"/>
    <p:sldId id="270" r:id="rId20"/>
    <p:sldId id="27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7C7A11-0E8E-467B-BFA8-51856E26C5F5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8F646B-DC28-4EEA-BCCD-5E789999264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dirty="0" smtClean="0"/>
              <a:t>První pomoc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Veronika </a:t>
            </a:r>
            <a:r>
              <a:rPr lang="cs-CZ" dirty="0" err="1" smtClean="0"/>
              <a:t>Hejzlarová</a:t>
            </a:r>
            <a:r>
              <a:rPr lang="cs-CZ" dirty="0" smtClean="0"/>
              <a:t>, </a:t>
            </a:r>
            <a:r>
              <a:rPr lang="cs-CZ" dirty="0" err="1" smtClean="0"/>
              <a:t>DiS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ep.krvácen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1178722" y="1178719"/>
            <a:ext cx="6858003" cy="4500562"/>
          </a:xfrm>
        </p:spPr>
      </p:pic>
      <p:pic>
        <p:nvPicPr>
          <p:cNvPr id="5" name="Obrázek 4" descr="véna krvácen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93281" y="1107281"/>
            <a:ext cx="6858000" cy="464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cs-CZ" dirty="0" smtClean="0"/>
              <a:t>Krvácení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71612"/>
            <a:ext cx="8501122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Žilní</a:t>
            </a:r>
          </a:p>
          <a:p>
            <a:r>
              <a:rPr lang="cs-CZ" sz="2400" dirty="0" smtClean="0"/>
              <a:t>povrchní řezné, sečné, zhmožděné, hluboké a jiné rány </a:t>
            </a:r>
          </a:p>
          <a:p>
            <a:r>
              <a:rPr lang="cs-CZ" sz="2400" dirty="0" smtClean="0"/>
              <a:t>tmavá, volně vytékající krev z rány</a:t>
            </a:r>
          </a:p>
          <a:p>
            <a:r>
              <a:rPr lang="cs-CZ" sz="2400" dirty="0" smtClean="0"/>
              <a:t>nevede k ohrožení života</a:t>
            </a:r>
          </a:p>
          <a:p>
            <a:r>
              <a:rPr lang="cs-CZ" sz="2400" dirty="0" smtClean="0"/>
              <a:t>výjimečně může krev z rány stříkat (varixy)</a:t>
            </a:r>
          </a:p>
          <a:p>
            <a:pPr>
              <a:buFontTx/>
              <a:buNone/>
            </a:pPr>
            <a:r>
              <a:rPr lang="cs-CZ" b="1" dirty="0" smtClean="0">
                <a:solidFill>
                  <a:srgbClr val="FF0000"/>
                </a:solidFill>
              </a:rPr>
              <a:t>První pomoc</a:t>
            </a:r>
          </a:p>
          <a:p>
            <a:r>
              <a:rPr lang="cs-CZ" dirty="0" smtClean="0"/>
              <a:t>zvednutí postižené končetiny do výšky</a:t>
            </a:r>
          </a:p>
          <a:p>
            <a:r>
              <a:rPr lang="cs-CZ" dirty="0" smtClean="0"/>
              <a:t>přiložení tlakového obvazu na ránu</a:t>
            </a:r>
          </a:p>
          <a:p>
            <a:r>
              <a:rPr lang="cs-CZ" dirty="0" smtClean="0"/>
              <a:t>znehybnění končetiny, vypodložení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cs-CZ" sz="3200" b="1" dirty="0" smtClean="0"/>
              <a:t>Krvácení z nosu</a:t>
            </a:r>
          </a:p>
          <a:p>
            <a:r>
              <a:rPr lang="cs-CZ" sz="3200" dirty="0" smtClean="0"/>
              <a:t>zastavuje se stisknutím kořene nosu na cca 5 min. </a:t>
            </a:r>
          </a:p>
          <a:p>
            <a:r>
              <a:rPr lang="cs-CZ" sz="3200" dirty="0" smtClean="0"/>
              <a:t>předklon hlavy, přiložení studených obkladů na zátylek</a:t>
            </a:r>
          </a:p>
          <a:p>
            <a:r>
              <a:rPr lang="cs-CZ" sz="3200" dirty="0" smtClean="0"/>
              <a:t>ošetření na ORL ambulanci </a:t>
            </a:r>
          </a:p>
          <a:p>
            <a:r>
              <a:rPr lang="cs-CZ" sz="3200" b="1" dirty="0" smtClean="0"/>
              <a:t>Krvácení </a:t>
            </a:r>
            <a:r>
              <a:rPr lang="cs-CZ" sz="3200" b="1" dirty="0" smtClean="0"/>
              <a:t>z ušního </a:t>
            </a:r>
            <a:r>
              <a:rPr lang="cs-CZ" sz="3200" b="1" dirty="0" smtClean="0"/>
              <a:t>zvukovodu</a:t>
            </a:r>
            <a:r>
              <a:rPr lang="cs-CZ" sz="3200" dirty="0" smtClean="0"/>
              <a:t> </a:t>
            </a:r>
          </a:p>
          <a:p>
            <a:r>
              <a:rPr lang="cs-CZ" sz="3200" dirty="0" smtClean="0"/>
              <a:t>přiložit sterilní obvaz na ucho a ORL vyšetření.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Křečové 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Epileptický záchvat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PP</a:t>
            </a:r>
          </a:p>
          <a:p>
            <a:r>
              <a:rPr lang="cs-CZ" dirty="0" smtClean="0"/>
              <a:t>o</a:t>
            </a:r>
            <a:r>
              <a:rPr lang="cs-CZ" dirty="0" smtClean="0"/>
              <a:t>dklidit nebezpečné předměty</a:t>
            </a:r>
          </a:p>
          <a:p>
            <a:r>
              <a:rPr lang="cs-CZ" dirty="0" smtClean="0"/>
              <a:t>v</a:t>
            </a:r>
            <a:r>
              <a:rPr lang="cs-CZ" dirty="0" smtClean="0"/>
              <a:t>olat 155</a:t>
            </a:r>
          </a:p>
          <a:p>
            <a:r>
              <a:rPr lang="cs-CZ" dirty="0" smtClean="0"/>
              <a:t>p</a:t>
            </a:r>
            <a:r>
              <a:rPr lang="cs-CZ" dirty="0" smtClean="0"/>
              <a:t>o uklidnění dát do stabilizované polohy</a:t>
            </a:r>
          </a:p>
          <a:p>
            <a:r>
              <a:rPr lang="cs-CZ" dirty="0" smtClean="0"/>
              <a:t>z</a:t>
            </a:r>
            <a:r>
              <a:rPr lang="cs-CZ" dirty="0" smtClean="0"/>
              <a:t>jistit stav vědomí a fyziologické funkce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NIKDY NESAHÁME POSTIŽENÉMU DO ÚST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tabilizovaná polo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715304" cy="478634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PP při úrazech elektrickým proudem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155</a:t>
            </a:r>
          </a:p>
          <a:p>
            <a:r>
              <a:rPr lang="cs-CZ" dirty="0" smtClean="0"/>
              <a:t>vlastní bezpečnost !!!!! Vypnutí elektrického proudu a zabezpečit odborníky ( hasiči, záchranná služba –155). </a:t>
            </a:r>
            <a:endParaRPr lang="cs-CZ" dirty="0" smtClean="0"/>
          </a:p>
          <a:p>
            <a:r>
              <a:rPr lang="cs-CZ" dirty="0" smtClean="0"/>
              <a:t>p</a:t>
            </a:r>
            <a:r>
              <a:rPr lang="cs-CZ" dirty="0" smtClean="0"/>
              <a:t>řerušení </a:t>
            </a:r>
            <a:r>
              <a:rPr lang="cs-CZ" dirty="0" smtClean="0"/>
              <a:t>kontaktu postiženého s elektrickým vedením. </a:t>
            </a:r>
          </a:p>
          <a:p>
            <a:pPr lvl="0"/>
            <a:r>
              <a:rPr lang="cs-CZ" dirty="0" smtClean="0"/>
              <a:t>stav vědomí (reakce </a:t>
            </a:r>
            <a:r>
              <a:rPr lang="cs-CZ" dirty="0" smtClean="0"/>
              <a:t>na oslovení a bolestivý </a:t>
            </a:r>
            <a:r>
              <a:rPr lang="cs-CZ" dirty="0" smtClean="0"/>
              <a:t>podnět) , FF + stabilizovaná </a:t>
            </a:r>
            <a:r>
              <a:rPr lang="cs-CZ" dirty="0" smtClean="0"/>
              <a:t>poloha</a:t>
            </a:r>
          </a:p>
          <a:p>
            <a:pPr lvl="0"/>
            <a:r>
              <a:rPr lang="cs-CZ" dirty="0" smtClean="0"/>
              <a:t>přidružená </a:t>
            </a:r>
            <a:r>
              <a:rPr lang="cs-CZ" dirty="0" smtClean="0"/>
              <a:t>poranění – sterilní krytí, zástava krvácení, fixace zlomenin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sz="4400" dirty="0" smtClean="0"/>
              <a:t>!! Každý úraz el. proudem musí být zkontrolován lékařem, z důvodu pozdních srdečních arytmií v průběhu následujících 24 hod!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Termická </a:t>
            </a:r>
            <a:r>
              <a:rPr lang="cs-CZ" dirty="0" smtClean="0"/>
              <a:t>Poranění - POPÁLENINY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None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I. (opalování)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dirty="0" smtClean="0"/>
              <a:t>o</a:t>
            </a:r>
            <a:r>
              <a:rPr lang="cs-CZ" dirty="0" smtClean="0"/>
              <a:t>tok, bolest, zarudnutí</a:t>
            </a:r>
          </a:p>
          <a:p>
            <a:r>
              <a:rPr lang="cs-CZ" dirty="0" smtClean="0"/>
              <a:t>s</a:t>
            </a:r>
            <a:r>
              <a:rPr lang="cs-CZ" dirty="0" smtClean="0"/>
              <a:t>pontánní </a:t>
            </a:r>
            <a:r>
              <a:rPr lang="cs-CZ" dirty="0" smtClean="0"/>
              <a:t>hojení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II. A </a:t>
            </a:r>
            <a:r>
              <a:rPr lang="cs-CZ" b="1" i="1" dirty="0" smtClean="0">
                <a:solidFill>
                  <a:schemeClr val="accent3">
                    <a:lumMod val="50000"/>
                  </a:schemeClr>
                </a:solidFill>
              </a:rPr>
              <a:t>porucha epidermis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(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opaření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politím, ožeh plamenem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cs-CZ" dirty="0" smtClean="0"/>
              <a:t>z</a:t>
            </a:r>
            <a:r>
              <a:rPr lang="cs-CZ" dirty="0" smtClean="0"/>
              <a:t>červenání</a:t>
            </a:r>
            <a:r>
              <a:rPr lang="cs-CZ" dirty="0" smtClean="0"/>
              <a:t>, </a:t>
            </a:r>
            <a:r>
              <a:rPr lang="cs-CZ" dirty="0" smtClean="0"/>
              <a:t>b</a:t>
            </a:r>
            <a:r>
              <a:rPr lang="cs-CZ" dirty="0" smtClean="0"/>
              <a:t>olest, puchýře</a:t>
            </a:r>
          </a:p>
          <a:p>
            <a:r>
              <a:rPr lang="cs-CZ" dirty="0" smtClean="0"/>
              <a:t>s</a:t>
            </a:r>
            <a:r>
              <a:rPr lang="cs-CZ" dirty="0" smtClean="0"/>
              <a:t>pontánní </a:t>
            </a:r>
            <a:r>
              <a:rPr lang="cs-CZ" dirty="0" smtClean="0"/>
              <a:t>hojení </a:t>
            </a:r>
            <a:r>
              <a:rPr lang="cs-CZ" dirty="0" err="1" smtClean="0"/>
              <a:t>větš</a:t>
            </a:r>
            <a:r>
              <a:rPr lang="cs-CZ" dirty="0" smtClean="0"/>
              <a:t>. změna pigmentace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II.B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hluboké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částečné poškození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kůže</a:t>
            </a:r>
          </a:p>
          <a:p>
            <a:r>
              <a:rPr lang="cs-CZ" dirty="0" smtClean="0"/>
              <a:t>s</a:t>
            </a:r>
            <a:r>
              <a:rPr lang="cs-CZ" dirty="0" smtClean="0"/>
              <a:t>kvrnitě červená, </a:t>
            </a:r>
            <a:r>
              <a:rPr lang="cs-CZ" dirty="0" smtClean="0"/>
              <a:t>b</a:t>
            </a:r>
            <a:r>
              <a:rPr lang="cs-CZ" dirty="0" smtClean="0"/>
              <a:t>olest</a:t>
            </a:r>
            <a:r>
              <a:rPr lang="cs-CZ" dirty="0" smtClean="0"/>
              <a:t>, KN pomalý, ale </a:t>
            </a:r>
            <a:r>
              <a:rPr lang="cs-CZ" dirty="0" smtClean="0"/>
              <a:t>zachován</a:t>
            </a:r>
          </a:p>
          <a:p>
            <a:r>
              <a:rPr lang="cs-CZ" dirty="0" smtClean="0"/>
              <a:t> hojí se jizvou</a:t>
            </a: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III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.(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opaření ponořením,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hoření, chemikálie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)  </a:t>
            </a:r>
          </a:p>
          <a:p>
            <a:pPr lvl="0"/>
            <a:r>
              <a:rPr lang="cs-CZ" dirty="0" smtClean="0"/>
              <a:t>z</a:t>
            </a:r>
            <a:r>
              <a:rPr lang="cs-CZ" dirty="0" smtClean="0"/>
              <a:t>tráta </a:t>
            </a:r>
            <a:r>
              <a:rPr lang="cs-CZ" dirty="0" smtClean="0"/>
              <a:t>kůže v celé tloušťce</a:t>
            </a:r>
          </a:p>
          <a:p>
            <a:pPr lvl="0"/>
            <a:r>
              <a:rPr lang="cs-CZ" dirty="0" smtClean="0"/>
              <a:t>p</a:t>
            </a:r>
            <a:r>
              <a:rPr lang="cs-CZ" dirty="0" smtClean="0"/>
              <a:t>erleťově bílá, </a:t>
            </a:r>
            <a:r>
              <a:rPr lang="cs-CZ" dirty="0" smtClean="0"/>
              <a:t>žlutá, hnědá až </a:t>
            </a:r>
            <a:r>
              <a:rPr lang="cs-CZ" dirty="0" smtClean="0"/>
              <a:t>černá</a:t>
            </a:r>
            <a:endParaRPr lang="cs-CZ" dirty="0" smtClean="0"/>
          </a:p>
          <a:p>
            <a:pPr lvl="0"/>
            <a:r>
              <a:rPr lang="cs-CZ" dirty="0" smtClean="0"/>
              <a:t>n</a:t>
            </a:r>
            <a:r>
              <a:rPr lang="cs-CZ" dirty="0" smtClean="0"/>
              <a:t>ecitlivost</a:t>
            </a:r>
            <a:endParaRPr lang="cs-CZ" dirty="0" smtClean="0"/>
          </a:p>
          <a:p>
            <a:r>
              <a:rPr lang="cs-CZ" dirty="0" smtClean="0"/>
              <a:t>t</a:t>
            </a:r>
            <a:r>
              <a:rPr lang="cs-CZ" dirty="0" smtClean="0"/>
              <a:t>ransplantace kůže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cs-CZ" dirty="0" smtClean="0"/>
              <a:t>PP - POPÁLENINY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</a:t>
            </a:r>
            <a:r>
              <a:rPr lang="cs-CZ" dirty="0" smtClean="0"/>
              <a:t>ekoucí studená voda</a:t>
            </a:r>
          </a:p>
          <a:p>
            <a:r>
              <a:rPr lang="cs-CZ" dirty="0" smtClean="0"/>
              <a:t>p</a:t>
            </a:r>
            <a:r>
              <a:rPr lang="cs-CZ" dirty="0" smtClean="0"/>
              <a:t>řiložit studený obklad</a:t>
            </a:r>
          </a:p>
          <a:p>
            <a:r>
              <a:rPr lang="cs-CZ" dirty="0" smtClean="0"/>
              <a:t>k</a:t>
            </a:r>
            <a:r>
              <a:rPr lang="cs-CZ" dirty="0" smtClean="0"/>
              <a:t>lid, popřípadě elevace končetiny</a:t>
            </a:r>
          </a:p>
          <a:p>
            <a:r>
              <a:rPr lang="cs-CZ" dirty="0" smtClean="0"/>
              <a:t>p</a:t>
            </a:r>
            <a:r>
              <a:rPr lang="cs-CZ" dirty="0" smtClean="0"/>
              <a:t>o klidové fázi mast na popáleniny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NIKDY PUCHÝŘE NEPROPICHUJEME!!!</a:t>
            </a:r>
          </a:p>
          <a:p>
            <a:r>
              <a:rPr lang="cs-CZ" dirty="0" smtClean="0"/>
              <a:t>155</a:t>
            </a:r>
          </a:p>
          <a:p>
            <a:r>
              <a:rPr lang="cs-CZ" dirty="0" smtClean="0"/>
              <a:t>p</a:t>
            </a:r>
            <a:r>
              <a:rPr lang="cs-CZ" dirty="0" smtClean="0"/>
              <a:t>sychická podpora</a:t>
            </a:r>
          </a:p>
          <a:p>
            <a:r>
              <a:rPr lang="cs-CZ" dirty="0" err="1" smtClean="0"/>
              <a:t>p</a:t>
            </a:r>
            <a:r>
              <a:rPr lang="cs-CZ" dirty="0" err="1" smtClean="0"/>
              <a:t>rotišoková</a:t>
            </a:r>
            <a:r>
              <a:rPr lang="cs-CZ" dirty="0" smtClean="0"/>
              <a:t> opatření (SP, nejíst,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nepít)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příškv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286256"/>
            <a:ext cx="3500430" cy="263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Poleptání a intoxikace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Kyseliny X </a:t>
            </a:r>
            <a:r>
              <a:rPr lang="cs-CZ" dirty="0" smtClean="0"/>
              <a:t>Louhy</a:t>
            </a:r>
            <a:endParaRPr lang="cs-CZ" dirty="0" smtClean="0"/>
          </a:p>
          <a:p>
            <a:r>
              <a:rPr lang="cs-CZ" dirty="0" smtClean="0"/>
              <a:t>l</a:t>
            </a:r>
            <a:r>
              <a:rPr lang="cs-CZ" dirty="0" smtClean="0"/>
              <a:t>éky</a:t>
            </a:r>
            <a:r>
              <a:rPr lang="cs-CZ" dirty="0" smtClean="0"/>
              <a:t>, drogy, alkohol, </a:t>
            </a:r>
            <a:r>
              <a:rPr lang="cs-CZ" dirty="0" smtClean="0"/>
              <a:t>kouř</a:t>
            </a:r>
          </a:p>
          <a:p>
            <a:r>
              <a:rPr lang="cs-CZ" dirty="0" smtClean="0"/>
              <a:t>155 !!!</a:t>
            </a:r>
          </a:p>
          <a:p>
            <a:r>
              <a:rPr lang="cs-CZ" dirty="0" smtClean="0"/>
              <a:t>u</a:t>
            </a:r>
            <a:r>
              <a:rPr lang="cs-CZ" dirty="0" smtClean="0"/>
              <a:t> kyselin a louhů nevyvolávat zvracení!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cs-CZ" dirty="0" smtClean="0"/>
              <a:t> (výplach DÚ vodou, vypít 100 – 300ml vody a mléka)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cs-CZ" dirty="0" smtClean="0"/>
              <a:t> (požití citrónové šťávy nebo octové vody)</a:t>
            </a:r>
            <a:endParaRPr lang="cs-CZ" dirty="0" smtClean="0"/>
          </a:p>
          <a:p>
            <a:r>
              <a:rPr lang="cs-CZ" dirty="0" smtClean="0"/>
              <a:t>u</a:t>
            </a:r>
            <a:r>
              <a:rPr lang="cs-CZ" dirty="0" smtClean="0"/>
              <a:t> léků zjistit kolik si toho dotyčný vzal, popřípadě schovat krabičku od léků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 </a:t>
            </a:r>
            <a:r>
              <a:rPr lang="cs-CZ" sz="3600" b="1" dirty="0" smtClean="0"/>
              <a:t>zachránit život</a:t>
            </a:r>
          </a:p>
          <a:p>
            <a:r>
              <a:rPr lang="cs-CZ" sz="3600" b="1" dirty="0" smtClean="0"/>
              <a:t> zabránit zhoršení zdravotního stavu</a:t>
            </a:r>
          </a:p>
          <a:p>
            <a:r>
              <a:rPr lang="cs-CZ" sz="3600" b="1" dirty="0" smtClean="0"/>
              <a:t> urychlit proces uzdravení a zajistit bezpečnost poraněnému, sobě a ostatním přihlížejícím</a:t>
            </a:r>
          </a:p>
          <a:p>
            <a:r>
              <a:rPr lang="cs-CZ" sz="3600" b="1" dirty="0" smtClean="0"/>
              <a:t>obnova základních životních funkcí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cs-CZ" dirty="0" smtClean="0"/>
              <a:t>Pád z Výše, zlomeniny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286412"/>
          </a:xfrm>
        </p:spPr>
        <p:txBody>
          <a:bodyPr>
            <a:normAutofit/>
          </a:bodyPr>
          <a:lstStyle/>
          <a:p>
            <a:r>
              <a:rPr lang="cs-CZ" dirty="0" smtClean="0"/>
              <a:t>155</a:t>
            </a:r>
          </a:p>
          <a:p>
            <a:r>
              <a:rPr lang="cs-CZ" dirty="0" smtClean="0"/>
              <a:t>n</a:t>
            </a:r>
            <a:r>
              <a:rPr lang="cs-CZ" dirty="0" smtClean="0"/>
              <a:t>ehýbat s postiženým!!!</a:t>
            </a:r>
          </a:p>
          <a:p>
            <a:r>
              <a:rPr lang="cs-CZ" dirty="0" smtClean="0"/>
              <a:t>z</a:t>
            </a:r>
            <a:r>
              <a:rPr lang="cs-CZ" dirty="0" smtClean="0"/>
              <a:t>jistit stav vědomí, FF</a:t>
            </a:r>
          </a:p>
          <a:p>
            <a:r>
              <a:rPr lang="cs-CZ" dirty="0" smtClean="0"/>
              <a:t>KPR 30:2</a:t>
            </a:r>
          </a:p>
          <a:p>
            <a:r>
              <a:rPr lang="cs-CZ" dirty="0" smtClean="0"/>
              <a:t>o</a:t>
            </a:r>
            <a:r>
              <a:rPr lang="cs-CZ" dirty="0" smtClean="0"/>
              <a:t>šetřit přidružená poranění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ZLOMENINY OTEVŘENÉ X ZAVŘENÉ</a:t>
            </a:r>
          </a:p>
          <a:p>
            <a:r>
              <a:rPr lang="cs-CZ" dirty="0" smtClean="0"/>
              <a:t> znehybnění končetiny</a:t>
            </a:r>
          </a:p>
          <a:p>
            <a:r>
              <a:rPr lang="cs-CZ" dirty="0" smtClean="0"/>
              <a:t>n</a:t>
            </a:r>
            <a:r>
              <a:rPr lang="cs-CZ" dirty="0" smtClean="0"/>
              <a:t>evyndávat předměty zaklíněné v ráně</a:t>
            </a:r>
          </a:p>
          <a:p>
            <a:r>
              <a:rPr lang="cs-CZ" dirty="0" smtClean="0"/>
              <a:t>z</a:t>
            </a:r>
            <a:r>
              <a:rPr lang="cs-CZ" dirty="0" smtClean="0"/>
              <a:t>astavit krvácení</a:t>
            </a:r>
          </a:p>
          <a:p>
            <a:r>
              <a:rPr lang="cs-CZ" dirty="0" smtClean="0"/>
              <a:t>d</a:t>
            </a:r>
            <a:r>
              <a:rPr lang="cs-CZ" dirty="0" smtClean="0"/>
              <a:t>esinfekce okolí</a:t>
            </a:r>
          </a:p>
          <a:p>
            <a:r>
              <a:rPr lang="cs-CZ" dirty="0" smtClean="0"/>
              <a:t>p</a:t>
            </a:r>
            <a:r>
              <a:rPr lang="cs-CZ" dirty="0" smtClean="0"/>
              <a:t>řiložení krytí a obvazu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první pomoci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 smtClean="0"/>
              <a:t>Laická první pomoc</a:t>
            </a:r>
          </a:p>
          <a:p>
            <a:r>
              <a:rPr lang="cs-CZ" sz="3600" b="1" dirty="0" smtClean="0"/>
              <a:t>Technická PP</a:t>
            </a:r>
          </a:p>
          <a:p>
            <a:r>
              <a:rPr lang="cs-CZ" sz="3600" b="1" dirty="0" smtClean="0"/>
              <a:t>Odborná PP</a:t>
            </a:r>
          </a:p>
          <a:p>
            <a:r>
              <a:rPr lang="cs-CZ" sz="3600" b="1" dirty="0" smtClean="0"/>
              <a:t>Nemocniční péče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155</a:t>
            </a:r>
          </a:p>
          <a:p>
            <a:r>
              <a:rPr lang="cs-CZ" sz="3600" b="1" dirty="0" smtClean="0"/>
              <a:t>KPCR = </a:t>
            </a:r>
            <a:r>
              <a:rPr lang="cs-CZ" sz="3600" b="1" dirty="0" err="1" smtClean="0"/>
              <a:t>kardiopulmocerebrální</a:t>
            </a:r>
            <a:r>
              <a:rPr lang="cs-CZ" sz="3600" b="1" dirty="0" smtClean="0"/>
              <a:t> resuscitace</a:t>
            </a:r>
          </a:p>
          <a:p>
            <a:r>
              <a:rPr lang="cs-CZ" sz="3600" b="1" dirty="0" smtClean="0"/>
              <a:t>Srdce, plíce, mozek = fyziologické funkce (FF)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KPCR </a:t>
            </a:r>
            <a:r>
              <a:rPr lang="cs-CZ" dirty="0" smtClean="0"/>
              <a:t>dospělý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Dospělý = od nástupu puberty</a:t>
            </a:r>
          </a:p>
          <a:p>
            <a:r>
              <a:rPr lang="cs-CZ" dirty="0" smtClean="0"/>
              <a:t>Bezvědomí</a:t>
            </a:r>
          </a:p>
          <a:p>
            <a:r>
              <a:rPr lang="cs-CZ" dirty="0" smtClean="0"/>
              <a:t>Nedýchá</a:t>
            </a:r>
          </a:p>
          <a:p>
            <a:r>
              <a:rPr lang="cs-CZ" dirty="0" smtClean="0"/>
              <a:t>Palpace pulzu (orientačně)</a:t>
            </a:r>
          </a:p>
          <a:p>
            <a:r>
              <a:rPr lang="cs-CZ" dirty="0" smtClean="0"/>
              <a:t>Nejistota = zahájení </a:t>
            </a:r>
            <a:r>
              <a:rPr lang="cs-CZ" dirty="0" smtClean="0"/>
              <a:t>KPR (2:30, 100/min. 5cm hloubka)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9" descr="2v130n18-13120767tab0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7651016" cy="503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Giff-RC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86" y="3214686"/>
            <a:ext cx="3643314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A – C - 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AIRWAY</a:t>
            </a:r>
          </a:p>
          <a:p>
            <a:pPr lvl="0"/>
            <a:r>
              <a:rPr lang="cs-CZ" dirty="0" smtClean="0"/>
              <a:t>CIRCULATION</a:t>
            </a:r>
          </a:p>
          <a:p>
            <a:pPr lvl="0"/>
            <a:r>
              <a:rPr lang="cs-CZ" dirty="0" smtClean="0"/>
              <a:t>BREATHING</a:t>
            </a:r>
          </a:p>
          <a:p>
            <a:endParaRPr lang="cs-CZ" dirty="0"/>
          </a:p>
        </p:txBody>
      </p:sp>
      <p:pic>
        <p:nvPicPr>
          <p:cNvPr id="4" name="Obrázek 3" descr="organy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857496"/>
            <a:ext cx="278608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cs-CZ" dirty="0" smtClean="0"/>
              <a:t>Krvácení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501122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Tepenné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hluboké bodné, řezné, sečné, tržné rány</a:t>
            </a: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krev je jasně červená 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vystřikuje z rány v pravidelných intervalech (podle pulzu).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při krvácení z velkých tepen (krční, pažní, stehenní) lze vykrvácet do 60-90s </a:t>
            </a:r>
            <a:r>
              <a:rPr lang="cs-CZ" b="1" dirty="0" smtClean="0"/>
              <a:t>Život ohrožující !!!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Co s tím?</a:t>
            </a:r>
          </a:p>
          <a:p>
            <a:r>
              <a:rPr lang="cs-CZ" sz="2800" b="1" dirty="0" smtClean="0"/>
              <a:t>stlačit přímo v ráně TLAKOVÝ BOD</a:t>
            </a:r>
          </a:p>
          <a:p>
            <a:r>
              <a:rPr lang="cs-CZ" sz="2800" b="1" dirty="0" smtClean="0"/>
              <a:t>tlakový obvaz</a:t>
            </a:r>
          </a:p>
          <a:p>
            <a:r>
              <a:rPr lang="cs-CZ" sz="2800" b="1" dirty="0" smtClean="0"/>
              <a:t>škrtidlo 30 minut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cs-CZ" dirty="0" smtClean="0"/>
              <a:t>TLAKOVÉ BODY</a:t>
            </a:r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3357554" y="1428736"/>
          <a:ext cx="2786082" cy="5429264"/>
        </p:xfrm>
        <a:graphic>
          <a:graphicData uri="http://schemas.openxmlformats.org/presentationml/2006/ole">
            <p:oleObj spid="_x0000_s1026" name="Rastrový obrázek" r:id="rId3" imgW="3448531" imgH="727619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567</Words>
  <Application>Microsoft Office PowerPoint</Application>
  <PresentationFormat>Předvádění na obrazovce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Tok</vt:lpstr>
      <vt:lpstr>Rastrový obrázek</vt:lpstr>
      <vt:lpstr>První pomoc</vt:lpstr>
      <vt:lpstr>Cíl</vt:lpstr>
      <vt:lpstr>Druhy první pomoci</vt:lpstr>
      <vt:lpstr>Praxe</vt:lpstr>
      <vt:lpstr>KPCR dospělý</vt:lpstr>
      <vt:lpstr>Snímek 6</vt:lpstr>
      <vt:lpstr>Postup A – C - B</vt:lpstr>
      <vt:lpstr>Krvácení</vt:lpstr>
      <vt:lpstr>TLAKOVÉ BODY</vt:lpstr>
      <vt:lpstr>Snímek 10</vt:lpstr>
      <vt:lpstr>Krvácení</vt:lpstr>
      <vt:lpstr>Snímek 12</vt:lpstr>
      <vt:lpstr>Křečové stavy</vt:lpstr>
      <vt:lpstr>Snímek 14</vt:lpstr>
      <vt:lpstr>PP při úrazech elektrickým proudem</vt:lpstr>
      <vt:lpstr>Snímek 16</vt:lpstr>
      <vt:lpstr>Termická Poranění - POPÁLENINY</vt:lpstr>
      <vt:lpstr>PP - POPÁLENINY</vt:lpstr>
      <vt:lpstr>Poleptání a intoxikace</vt:lpstr>
      <vt:lpstr>Pád z Výše, zlomeniny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Vendelín</dc:creator>
  <cp:lastModifiedBy>Vendelín</cp:lastModifiedBy>
  <cp:revision>18</cp:revision>
  <dcterms:created xsi:type="dcterms:W3CDTF">2014-01-29T10:39:48Z</dcterms:created>
  <dcterms:modified xsi:type="dcterms:W3CDTF">2014-02-20T19:08:34Z</dcterms:modified>
</cp:coreProperties>
</file>