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63" r:id="rId6"/>
    <p:sldId id="264" r:id="rId7"/>
    <p:sldId id="259" r:id="rId8"/>
    <p:sldId id="265" r:id="rId9"/>
    <p:sldId id="268" r:id="rId10"/>
    <p:sldId id="260" r:id="rId11"/>
    <p:sldId id="267" r:id="rId12"/>
    <p:sldId id="266" r:id="rId13"/>
    <p:sldId id="261" r:id="rId14"/>
    <p:sldId id="262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ACAD-628C-4E0C-8D69-590A267874CC}" type="datetimeFigureOut">
              <a:rPr lang="cs-CZ" smtClean="0"/>
              <a:pPr/>
              <a:t>14. 5. 2013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B71B3-6A65-481A-A56D-56AB679828E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800" b="1" u="sng" dirty="0" smtClean="0"/>
              <a:t>Československo na cestě destalinizace</a:t>
            </a:r>
            <a:endParaRPr lang="cs-CZ" sz="4800" b="1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i="1" dirty="0" smtClean="0"/>
              <a:t>Období po roce 1953</a:t>
            </a:r>
            <a:endParaRPr lang="cs-CZ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 fontScale="90000"/>
          </a:bodyPr>
          <a:lstStyle/>
          <a:p>
            <a:r>
              <a:rPr lang="cs-CZ" b="1" i="1" u="sng" dirty="0" smtClean="0"/>
              <a:t>20.-21. srpna vstup vojsk 5 členských zemí Varšavské smlouvy do Československa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cs-CZ" b="1" i="1" u="sng" dirty="0" smtClean="0"/>
              <a:t>=</a:t>
            </a:r>
            <a:r>
              <a:rPr lang="cs-CZ" b="1" i="1" u="sng" dirty="0"/>
              <a:t>invaze</a:t>
            </a:r>
            <a:endParaRPr lang="cs-CZ" dirty="0"/>
          </a:p>
          <a:p>
            <a:r>
              <a:rPr lang="cs-CZ" dirty="0"/>
              <a:t>-pod nátlakem podepsán </a:t>
            </a:r>
            <a:r>
              <a:rPr lang="cs-CZ" b="1" dirty="0"/>
              <a:t>Moskevský protokol=</a:t>
            </a:r>
            <a:r>
              <a:rPr lang="cs-CZ" dirty="0"/>
              <a:t>souhlas se vstupem vojsk</a:t>
            </a:r>
          </a:p>
          <a:p>
            <a:r>
              <a:rPr lang="cs-CZ" dirty="0"/>
              <a:t>-nastává období </a:t>
            </a:r>
            <a:r>
              <a:rPr lang="cs-CZ" b="1" dirty="0"/>
              <a:t>NORMALIZACE</a:t>
            </a:r>
            <a:r>
              <a:rPr lang="cs-CZ" dirty="0"/>
              <a:t>-návrat ke stavu před rokem 1968!!</a:t>
            </a:r>
          </a:p>
          <a:p>
            <a:r>
              <a:rPr lang="cs-CZ" dirty="0"/>
              <a:t>-na protest se upaluje </a:t>
            </a:r>
            <a:r>
              <a:rPr lang="cs-CZ" b="1" dirty="0"/>
              <a:t>Jan Palach, Jan Zajíc a Evžen </a:t>
            </a:r>
            <a:r>
              <a:rPr lang="cs-CZ" b="1" dirty="0" err="1"/>
              <a:t>Plocek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Jan Palach                Jan Zajíc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3554" name="Picture 2" descr="http://www.cojeco.cz/attach/photos/3b7100ea04d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04864"/>
            <a:ext cx="2876550" cy="3990976"/>
          </a:xfrm>
          <a:prstGeom prst="rect">
            <a:avLst/>
          </a:prstGeom>
          <a:noFill/>
        </p:spPr>
      </p:pic>
      <p:pic>
        <p:nvPicPr>
          <p:cNvPr id="23556" name="Picture 4" descr="http://t2.gstatic.com/images?q=tbn:ANd9GcRmllij-_Ll7UXAY6QMLf4nzm_q8wDQeutV0V-SrkOPLUD0Xqa1-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204864"/>
            <a:ext cx="3114675" cy="3990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p</a:t>
            </a:r>
            <a:r>
              <a:rPr lang="cs-CZ" b="1" u="sng" dirty="0" smtClean="0"/>
              <a:t>rezident </a:t>
            </a:r>
            <a:r>
              <a:rPr lang="cs-CZ" b="1" u="sng" dirty="0" err="1" smtClean="0"/>
              <a:t>Gustáv</a:t>
            </a:r>
            <a:r>
              <a:rPr lang="cs-CZ" b="1" u="sng" dirty="0" smtClean="0"/>
              <a:t> Husák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83568" y="1772817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/>
              <a:t>-od roku 1975 prezident </a:t>
            </a:r>
            <a:r>
              <a:rPr lang="cs-CZ" sz="4000" b="1" u="sng" dirty="0" err="1" smtClean="0"/>
              <a:t>Gustáv</a:t>
            </a:r>
            <a:r>
              <a:rPr lang="cs-CZ" sz="4000" b="1" u="sng" dirty="0" smtClean="0"/>
              <a:t> Husák</a:t>
            </a:r>
            <a:r>
              <a:rPr lang="cs-CZ" sz="4000" dirty="0" smtClean="0"/>
              <a:t> (utužení diktatury strany)</a:t>
            </a:r>
            <a:endParaRPr lang="cs-CZ" sz="4000" dirty="0"/>
          </a:p>
        </p:txBody>
      </p:sp>
      <p:pic>
        <p:nvPicPr>
          <p:cNvPr id="5" name="Picture 2" descr="http://www.neaktuality.cz/wp-content/uploads/gustavhusa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996952"/>
            <a:ext cx="3456384" cy="35126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u="sng" dirty="0" smtClean="0"/>
              <a:t>Charta 77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: </a:t>
            </a:r>
            <a:r>
              <a:rPr lang="cs-CZ" i="1" dirty="0" smtClean="0"/>
              <a:t>společenství nekomunistické inteligence </a:t>
            </a:r>
          </a:p>
          <a:p>
            <a:pPr>
              <a:buNone/>
            </a:pPr>
            <a:r>
              <a:rPr lang="cs-CZ" dirty="0" smtClean="0"/>
              <a:t>     -prosazují dodržování lidských práv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 -prohlášení Charty 77 podepsal</a:t>
            </a:r>
            <a:br>
              <a:rPr lang="cs-CZ" dirty="0" smtClean="0"/>
            </a:br>
            <a:r>
              <a:rPr lang="cs-CZ" dirty="0" smtClean="0"/>
              <a:t>  např</a:t>
            </a:r>
            <a:r>
              <a:rPr lang="cs-CZ" b="1" u="sng" dirty="0" smtClean="0"/>
              <a:t>. </a:t>
            </a:r>
            <a:r>
              <a:rPr lang="cs-CZ" b="1" i="1" u="sng" dirty="0" smtClean="0"/>
              <a:t>Václav Havel, filozof Jan Patočka</a:t>
            </a:r>
          </a:p>
          <a:p>
            <a:pPr>
              <a:buNone/>
            </a:pPr>
            <a:endParaRPr lang="cs-CZ" b="1" u="sng" dirty="0" smtClean="0"/>
          </a:p>
          <a:p>
            <a:pPr>
              <a:buNone/>
            </a:pPr>
            <a:endParaRPr lang="cs-CZ" b="1" u="sng" dirty="0" smtClean="0"/>
          </a:p>
          <a:p>
            <a:r>
              <a:rPr lang="cs-CZ" dirty="0" smtClean="0"/>
              <a:t> proti Chartě vzniká komunistická </a:t>
            </a:r>
            <a:r>
              <a:rPr lang="cs-CZ" b="1" dirty="0" smtClean="0"/>
              <a:t>Anticharta </a:t>
            </a:r>
            <a:r>
              <a:rPr lang="cs-CZ" dirty="0" smtClean="0"/>
              <a:t>(seznam příznivců režimu)</a:t>
            </a:r>
          </a:p>
          <a:p>
            <a:endParaRPr lang="cs-CZ" dirty="0"/>
          </a:p>
        </p:txBody>
      </p:sp>
      <p:pic>
        <p:nvPicPr>
          <p:cNvPr id="2050" name="Picture 2" descr="http://i.zpravy.cz/07/011/lncl/VVR183403_ch_hav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32656"/>
            <a:ext cx="2520280" cy="18902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Sametová revoluce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17. 11. 1989 pád komunistického režimu, Sametová </a:t>
            </a:r>
            <a:r>
              <a:rPr lang="cs-CZ" b="1" dirty="0" smtClean="0"/>
              <a:t>revoluce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prezidentem zvolen </a:t>
            </a:r>
            <a:r>
              <a:rPr lang="cs-CZ" b="1" dirty="0"/>
              <a:t>Václav Havel</a:t>
            </a: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1026" name="Picture 2" descr="http://i.idnes.cz/11/032/cl6/ADB1e0091_TL0012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05064"/>
            <a:ext cx="3888432" cy="2590228"/>
          </a:xfrm>
          <a:prstGeom prst="rect">
            <a:avLst/>
          </a:prstGeom>
          <a:noFill/>
        </p:spPr>
      </p:pic>
      <p:pic>
        <p:nvPicPr>
          <p:cNvPr id="1028" name="Picture 4" descr="http://www.mzv.cz/public/dc/2d/28/427458_280769_Havel_clanek_Politik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051985"/>
            <a:ext cx="3600400" cy="25509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1953 smrt Klementa Gottwalda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r>
              <a:rPr lang="cs-CZ" dirty="0"/>
              <a:t>-po Gottwaldově smrti nový prezident </a:t>
            </a:r>
            <a:r>
              <a:rPr lang="cs-CZ" b="1" u="sng" dirty="0"/>
              <a:t>Antonín Zápotocký (1953-1957</a:t>
            </a:r>
            <a:r>
              <a:rPr lang="cs-CZ" b="1" u="sng" dirty="0" smtClean="0"/>
              <a:t>)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-2. vlna </a:t>
            </a:r>
            <a:r>
              <a:rPr lang="cs-CZ" dirty="0" smtClean="0"/>
              <a:t>kolektivizace</a:t>
            </a:r>
          </a:p>
          <a:p>
            <a:r>
              <a:rPr lang="cs-CZ" b="1" dirty="0" smtClean="0"/>
              <a:t>MĚNOVÁ REFORMA (</a:t>
            </a:r>
            <a:r>
              <a:rPr lang="cs-CZ" dirty="0" smtClean="0"/>
              <a:t>uč. str. 132))</a:t>
            </a:r>
            <a:endParaRPr lang="cs-CZ" b="1" dirty="0"/>
          </a:p>
        </p:txBody>
      </p:sp>
      <p:pic>
        <p:nvPicPr>
          <p:cNvPr id="6146" name="Picture 2" descr="http://www.vlada.cz/assets/clenove-vlady/historie-minulych-vlad/rejstrik-predsedu-vlad/zapotoc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708920"/>
            <a:ext cx="2592288" cy="38884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Běžný život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</a:t>
            </a:r>
            <a:r>
              <a:rPr lang="cs-CZ" dirty="0" smtClean="0"/>
              <a:t>č. </a:t>
            </a:r>
            <a:r>
              <a:rPr lang="cs-CZ" dirty="0" smtClean="0"/>
              <a:t>s</a:t>
            </a:r>
            <a:r>
              <a:rPr lang="cs-CZ" dirty="0" smtClean="0"/>
              <a:t>tr. 133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t2.gstatic.com/images?q=tbn:ANd9GcSrApEgo31m47rYAui5X_JE4jvfQuCom_Xs91HdI2o0CZWBczyv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836712"/>
            <a:ext cx="1944216" cy="2592288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 smtClean="0"/>
              <a:t>1957-1968 prezident Antonín Novotný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 smtClean="0"/>
              <a:t>-</a:t>
            </a:r>
            <a:r>
              <a:rPr lang="cs-CZ" b="1" u="sng" dirty="0"/>
              <a:t>2. pětiletka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/>
              <a:t>zaostávání za světovým hospodářstvím)</a:t>
            </a:r>
          </a:p>
          <a:p>
            <a:r>
              <a:rPr lang="cs-CZ" dirty="0"/>
              <a:t>-budování socialismu</a:t>
            </a:r>
          </a:p>
          <a:p>
            <a:r>
              <a:rPr lang="cs-CZ" dirty="0"/>
              <a:t>změna názvu: </a:t>
            </a:r>
            <a:r>
              <a:rPr lang="cs-CZ" b="1" i="1" dirty="0"/>
              <a:t>Československá socialistická republika (ČSSR)</a:t>
            </a:r>
            <a:endParaRPr lang="cs-CZ" b="1" dirty="0"/>
          </a:p>
          <a:p>
            <a:r>
              <a:rPr lang="cs-CZ" dirty="0"/>
              <a:t>-rok 1960-vlna amnestií politických vězňů</a:t>
            </a:r>
          </a:p>
          <a:p>
            <a:r>
              <a:rPr lang="cs-CZ" dirty="0"/>
              <a:t>-po roce </a:t>
            </a:r>
            <a:r>
              <a:rPr lang="cs-CZ" b="1" dirty="0"/>
              <a:t>1961 veřejná kritika Stalina!!!</a:t>
            </a:r>
            <a:r>
              <a:rPr lang="cs-CZ" dirty="0"/>
              <a:t> (zbourán Stalinův pomník na Letné)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cs-CZ" dirty="0" smtClean="0"/>
              <a:t>zv. fronta na maso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0482" name="AutoShape 2" descr="data:image/jpeg;base64,/9j/4AAQSkZJRgABAQAAAQABAAD/2wCEAAkGBxQTEhQUEhQVFhUXFRUVFRcXFBcUFRkVFxcXFxkWFBQYHCogGBolHBYUITEhJSkrLi4uFx8zODMsNygtLisBCgoKDg0OFQ8PFCwcHBwsLCwsLCwsLCwsLCwsLCwsLCwsLCwsLCwsLCwsLCwsLCw3LCw3LDcsLCw3LCwsNywsN//AABEIALUBFwMBIgACEQEDEQH/xAAcAAAABwEBAAAAAAAAAAAAAAAAAQIDBAUGBwj/xABBEAACAQIEBAMFBQcDAgcBAAABAhEAAwQSITEFE0FRBiJhMnGBkaEHFCNCsTNSYnLB4fAV0fGCkkNTc5OissI0/8QAFwEBAQEBAAAAAAAAAAAAAAAAAAECA//EABwRAQEBAAIDAQAAAAAAAAAAAAABEQISIUFRMf/aAAwDAQACEQMRAD8A6I6UyyVLYU0RWBFKUgpUplpBWgjG3SGt1Ky0WWghm1SDbqaUpDJRUI26SbVTSlJKUEE2KbNirEpSClBB5NEbNTclFkoqCbNEbNTslFy6CDyaPlVMyUOXQQ+TRcipuSgUoIBsUDYqdkoslBEFmlcmpWSqr/W7ZZlRXfKSpZQCJWZA1k7EbUErk0fKqTZhlDDYgESIMHXUdKXy6CILVLFqpASlBKCKbVHyqk5KPJQReVRi3UrJQyUEYJQyVJyUWWiIWKteWhUnELpQorRsKbYU81RsXiFtqzuQqqCWY7ADcmjIEUkiq7A+IcNeZltXkcrEgMDv279NqbwXibC3brWbd1S6iT20METsSCRpQWmWiIpzLQigaIpJWnSKIigYK0nLTxFJIoGitJy08RREUUxlostPEUUUDOXWgVp3LQy0DOWiyf8AFOkVWYvjKKSoBcjeNpgmMx93SgnZaTdIUSxAHrpWA8QeN/x0w88tcw5rK2omIUtpAiZ+FXvEbQNtHQSCUMz5dWAnfsd6C+tXMwldvXSqlMSz32tk+VNTAgbAgev/ABTOJ4tFsJaZS2uZgCVRF3Yk6E9AO5qD4cwvOsi+HPm1OsxJBhgDBYDcnr0oq7s8UTOLNxlV+W1zSYyKQC0n+YfI1j/AWGeyly45D2AWKMNbgWTqyjcEQe4nbtU3OMW2xih2zcoNbz7lizGRA3AOUfOtmuAXl82wYaJIiA46qy9/9qouPD+INy1nylVLNy53KTo2/XXtpGlWWWoPCuLLcK228rm2twA/mU9vUEEEVa5aiGAlKyU7lo8tA1loZaey0WWgZyUMtPZaKKBrLRFaeIpBFBHvLpRU5cGlCgvmrn/2u8Z5ODNqDN+VB6ADUjTqR8O9aq/4jwysqm8gLIXWWABUGJB2NeePFviG5jL7u7eQMwtrp5UnT36RVkFOjkGVJB7gwfmKvPBHD3v42yqrnh1e5qdEBEsxkHQx8agcPsrddVPlVFJYqJJjUlixy799geugp/hHFb9i7GFdpLaAAeaDsQpIOk7GtD04ooEVgPssxWOY31xYbLnLAuTmzHUhe6bRGm9dCisIZK0RFOkUkrQNFaSVp0rSSKBoikxTpFMYu8ttGdjCqCSd9B6UU1i7620LuYUCSf7Dc+lRsHxNLmoDqNwXUpI9Ca5t9ovig3LtmwA9q2CLhcMQ5OwECQQBOkHUjtrfXDihYSSl60wJYlOXdXJLI2kBphRGUEGrgucd4lti/bw9tlLuCxPQLMCO5Jn5GrHnsDBynQkHXX4VymxwbPjLd52uANLJAKmEgAZwZkyTpXRjcNl5uXWe3klFZVzAqfNBVQTuu9BkvHXi50uDDpq2ZWdVEeUT5SdySQDHYetSsLxS3dtZk9pFQlMjIQxJHmZhqDr8jWY8Q8CuPi+cM03jzWUR+HbBUJnPclT8q0PiPGXnsXbmQKLdtyCDALdgo169e3rRWW/0AtjGe5c05skqG/aaGA8QIMfp0rdYrhNtkm0otyoW4yzJVipOQjRTM61V+Fbavw4Ovmu5HMMzEG4ubcT1M/OtJwbDoWb91rajIzTlKgAiCd9fpSjMcR4KMPayWQzi7cS3cR2YHzEAshHQkgHbSYqXd4X91wV/knlh8NmAkwLotmSCToSB89al8SLDiGHsKFy8k3de6gqBM6CSp26VVcYuNfw97C3QzXQxW29y1y0lR/4R6gCYO5BoOU2LpUyOxH+fSu58A4qt+3h4cAtbDMoynUAKVjpDHbfauGco5ssHNOWOuaYj51tuCeCcUeXcW+lvQOpEtl16TAmRr7qtRuOI2kTFYe/ngqTagABYKljJGxkDr1FbjLWL4fwTEWQ33jE/eFNtgoKKgWIIgjXvW2t7D3CslJy0MtORQiiG8tHlpyKEUDUUMtOEUkigbK0giniKbYUDFxdKFOOtCiufeIfspe4VNvEzlQIBcRYCIPKoyRA/3rKcL8O3cHiR95yqpXRs68suYyZyxECZ1IjtM0832k4q5etsz8tQ1sOqAFWQMubPm7wdo3NX/GLXD+JY4A4iCAAMmmckZoDxqABqfUAHeteRUYM8SR7121ZttkKWXKhdItr7GvmABme7TFRuK8d4a+KF8WLwdXBciOXcMQw5ZMLEDbc7zWu4LgOHjA3swsqhvYnKzQTkS4yrqdSMqA/GuPYkBLr5CGCu2U/lKyYIgxEUg794L8cWcazW0RkdejQZXYHT0HwrYTXGPsa5SnEOzoLjLCqSFIVdyCdRJb6elF4G8W3Pv3KuXL923ndbSjIwAzHzXW0JUDXTtUwdopMUoUCKiGyKSacIpJFAgiqXxgSMFiSBJFlyB3IEgVeEVl/tHxnKwF5yJ/ZrETIa4oI+RNBjhhVvNb5pEhsxBI3jPqCBA8yD01FWvjl1Th942mWMg2bTzEKcpB9azPBePWrl5ittsoRfYt5nAVXkARrGm01O4kzpw3E2byX2Kqcl0jytbzFrbNPskCAdAZGk1WlnYvNlwRyMAJU7aZrcqdPUR8au/EVojDu2vlRhIEsAzJmIHXQHSs54R4o1/DWi5jKuUwfaIfKGIjchTWn4lxZRZJugAaBj0iJYkHoFB70GJ43fezxBBlaLuEQZQuf2HMCB2AifWrXxNYD4K+LaknJtljX/AIFZzHYnm8QuNbW4vKQQGMCOYmU2wCfKV1jrJreI4CXS5AUb/ASZ+dBzj7OOJqs2iFnOHXNpK6SBprG/xrotrhnLxHPQxmzK6wAJYLr7/Iv171zDj3hUrft27MDNh1YgEE8xfK/lXUaQZ7z3q6t8Wx2GsE3LCXbSgDmKdVhYOcQCND1AjrNWjcXSLeKe/dKwLdrD2YEkFyXcGJOv4YqHxnDqbiFSCS/MEanlzbDEf9LH50f3q3j7DLhyUZcjmUIZLqsrJmQxOq/Kl22nEWxPTEr39l7YP1FZGE+0rA27WJs3bKw90uW3ALqygGNgdeldA4Vwu2jleWklbbajNqywYnYSpPvJ71jvtPAGIwA6Bmn/ANy3NdFsp+LbYdUj5HT9TVv4DxIGSAAApdQAIAADCAOlWuDabaHuqn6CqfEXQFMzrdKiBOpzRPpVvwz9iny+AJERUQ/FGBRxR0QmKBpVEaBJojSjSTQJNIIpZpJFA2RQpRoUV5bmj5p93qND8xUvjHCrmGdUuwGZFuQDMBtgfWoFdAs3DGWdJmm6mcMsrcupbbN5yFGXLOYmFEtoBMa0/wCIuDvhL7WbkSAGENm8p2kwNdO1BXTV34V8RPgrjvbUMWQrqJg7qw9QfoTVHTuHss7BUVmY7KoLMfcBQem/CvG1xdhLgkEgZgVKkN10P9Kua8z+HvE+KwLNymYZtCjglSykDY7EDTTvXovgmO59i1dIKl0ViCCCJHY61zswTCKSRS6IioGyKy32g8LOJwwsBgpuXVEkT7IZ9uvsitWaz/jMhcM1wmDbOdD1zAMBHrBI+NVHK/BHh50uJcZmVwzZYJiA2UzpsY27H1ro/FMJzLN9CW89gDvGj6wdDrVf4Y4SbS2VYklbYzH+I5f6KKv2QZyO6L8paqrlH2eeILSLastnzkssCMhBcssksJPmPz61vuOeGbeKVTcuXkOmblkAEEeyRlMDf18x1rF8C4SMPxDGWLRyheWbZOsAjMNPzAFgPhWh8UcXu2ES2L34l7IoyoFyp5A7rM+eWgTpr6UFPicBcGOxF8KBYVUg6fs7SKHgDUkeb4irPEomItoHZbi3mBGVpzZcxOq6ajLoNoqR4U4ml5ytsOotIVdTMHN3kQRCgg9m94orXD7VjH2DatKnMtXQ2VVWSYPT+U0VnsFwflcWCqW0wxdmY5iSWKanYbDQCNK2/Fr1u3hybjBFcpbZmMCGMEsemhIn3VS4hiOI3iV0OGtgH3O5I/8AkPpWtsW5tEMAQdCCJHyNRDuDw6hdOsn56/1rJcZsXMPctXUQ3chvm4oaHK3bitKDYkaaGK1KXCIg6aVV8S//ALbAJibN6dPa81uJ92vzoMB9o90HG4Rh7LFLg9zNb3+Kn511W2RFsyOvWuK+O2KXMOjGTZzoD3trcGQn1gQfdW5T7Q8HkGU3WIGuWy2nzq4NU0FW/nB+tWfDT5PczfrP9a53Z+0vCQVIvDXc2xG/WDP0rb+Fsel+0XtnMhbQwVnyr3AqYLijoRQiiCihR0RFAk0UUqiigQaSacIpBoGnoUbUKK84cfx1l3Q4YXAq21Um4fMSBE+00D0mOwqonT9Kk8SwFyxca3dAV1jMAwaJEiSpiYiotdBKv4sFbYVAhRYLAks7TOY9vhUe7cLEsxLE7kkkn3k0mioH8Q+Z5JB0GwCjQdh+vWpXBsfdw+IS5YkXAQAsHzAx5COobT+lN3sGgyRdtkMgYnUlDsVZYmR9RW4xHiHA/clslLt1hbIF4BUuK06GS0j4aVBH4B40JxZbGKGttcnIAmS23s5hIkke/vXcG4haS3nZ1VNBMiBJgD56V5VZt426Tv6TU48Yv5Db5r8s6FM3ljsB0qWD1DhMbbugm26sAxUwZhlMEH1FP1yf7GuJWFXlc5hed2/CYL5myyWtkDMRlWde1dYrNBGsl46Q3DhbI2e9nf8Alsjm/VlUfGtaaxnj/iyWHwim2bj3LjhAHyH2QCZ7eZaCys2TnVp0ykfMgz9Kh8UxotXWLjyiyGzEgLo7A6zpEjcdd6yfHPFaYZWttav2bpRuXmC3Ek7MpDwyg9PpXMeIcWv3jmu3bjzI1Jyx1AUeX4RVkHV+bbHFLjhhFy3Y69I0YHYgkr8ql+IOF87E2XUI5RVkO5yBNc3lAOY67GBrXErbdwG/mn/cVN4Tg7966EwytnJ/IWAX1ZgfKPU1cHSfDGP5VzHcjC3LireKk2uWFAtoFygMwJ2J0B3piz4kxONxVkYfDC29oPcHPZlDALkYQF/jG1Xv2c8KuWBixcJYHEEC4wgvkAVn16SDrScZxIW+I25XzjBXSQCPbe6DpO4/DPwioM5wril7HrfKhbd8M2U5WZDmQKEmZWDb313GlSsN4w4gtz7o+Ft3LwIOZWZUCkTLbiNd5G1VngLAXFTmXBCG6SGDAOjrKsWHVZJkbaa10PGcRs2onVlBACgsZP6Uqs/4L8SPiPvC32QXUuwEGgCiBKzuAwbXetTcsg3QxIIW3lUjcEsCZHTQD61z7hS5MXiLnLa3nuKUgDUZfMSD0LbiROb0q/s8Um7+zdspIMuEUkRMxM70MU3i3wuL7i5maVzqQN4gsrSR0YgR2Y/F37OMMrYJzKgsoXUfxEEmrkXrpZZdFQkhhAJ0JG5+HSkcF4LasLy7bMyBpGoOxJ1IHc0As+C8KzvdZEd2fMxJZliZJVJgV0K3ECNunurPYU9DmPx/vT/Dgy4k+Y5HQAIQIDLJzAxMkGN+lRF5QpVFRCTRUo1EvY5FupaYwzq5TscmWRPfzAx6HtQSaKjoGgTSGpZNINA01CjaioPLRpNKNJNdFHHu+n17URFAmioHbd8rOWBKlDpMgmTvsdtRG1OYC+EuIxEgHUeh0P0JqNQoLOzwzm4g2rLLGpBchAABOs9elQ8NZzNlkA67mBIBIEiZJIgdyRTdtyNjGhHwOhFJoN79k/GMPh8SFu22N66y2rb+UqgMg+oJJUaV3kGvM3DheuJCZVC5UVhct2WDpLqzGcz6O+w7ayK6b4K4zbwC3rOLxJdi/MBIuOwXJ52cQcigqRqdwTsROLB0yax/jXCPeu4e3bCSGF1i3REdZj11091abC4xLttbltsyOoZW6FSJB1rPYbEc5S6vmOZlbKRAZTBUxtG1QgsZwm1dCnEJbfIJBa2HiDLQOkwPlWe4j4Iw1y3ywzovNa9FtEQSwiBMwAB0q7x94WjkLBAytMyZBOwOw3pGAxHM/wDEJGvsx206ddflRWfX7OcFo345BE/tANDr0WtDwnw1YwysMMHt58uZpDsQOksJAIn3SYoci1lgNeY6QGe7sDqN+01YctCogOAO2c7+vwpqBjrrIBkIVfZjKZGmnvrInhjvfGJ8xu5RbzeyAuxAU7azWqt35LAXMx0IDAACfUAGoP3+LnLe02xbMjAjQncGDRTHD+GBLKqqKsBu27bnTuZqQmFYoPZB906/Si4zxZbKoQjENpr5YMjTY96i/wCs3JKqiACYJJP5Zk6jrFA4nCSSC7HZoCgDr8+tRhwhPxCZJOfdid9Rp7hTVjid9vadQYeMqgbFehn1+VHi7DupQu+ZhI1I0Bg/Q0FrwfhFuyGCBRmbMfXVt/gQKk4u6iHVlE9yBqYqps4MvZy7FgkknsVJ1+FU3iG2MPcs2iFOYtcDZoGm4YRP59PdQazD8RtqxBbUCYAJMd9Kl4biVsuvmgz1Eaf4awz4pxeJUpBtr+W437xO0dCvX8wqy4az5My+1uoKAKw9wJbtQdGUgiQZHoZo6xXh/iBS6AyhQ5g5WldepUwR06HetpNEA1AxY/GsN/6ifNQ3/wCKmmq7it0K1gn/AM8LsTqyOvTbeiLAmiJoE0kmoAaSxoyaQ1VSTQpJNHQeXXidPTrPTXoOtINKNJroBQihQmgKjoUKAUYoqFBJe4ptKv5gzE+RAIO34gOZj6HQdKk4HDOwNwkrbVlS5dILhZgDMu7DbT0+FV610H7PFYzaYKbYbmHyNmDrIzFwuUr0gnSQe1KLjiPHxg+HG2MRdfEXlDo5U5VIFsFba6ctIEDSNdR0rC+EeNXLGIs5WITmnMoIVTzAqnNOkeVfdGlT/H3Flu3MiDyIxVWy7srFXhzvqB7OkHXWsmBpMj3dfhUkHoThvERfti6q5gwOUrtv0LHrFWiXW1ITtuw32ggT6Vy/7JOJ3HuthznKBAywQFthZB6bsSu0dTXVE4egYGNYImTtoY320rFgq7mGuLLRbIBZtWMwdei71NshwvlyH4kd56VP+6L2Hyo1wifuj5CgpUfMzZ7euxghhA0/T9az1xcP94A/EVoP7ygAqumum5n4mtyeHoZ0iexKn5g1DucAtl8+a4D/ADSPkQfSgqrWAsXhk5hZVJMBlaD0Oo/yKkPwKw40YxEGACIhh29T8qeucB0OW4yklSWAAJykGJEaHb41Ft8DvW/YvmCTmGomfidf70C24CgyxcOhb8v7wpq7wZi6NzU0UgSh1BPfNT/EeH4hkItv5iQdW0O0gyNNKh2LGLCOLmyqRbylCekDYe6T2qiWnCmUAcxYA06bVV+JLuGslGxToGbyWzJJUnrHRdNSdKgDiuL5vKIceS4yyEY5xyzEiZ0Zv8FQMdxrEh0Z1TnW49q0pHKuMiXI+akR2pinMDlNtnus8FnUHzKCoMKZAgghV161P4VjrTu4tsWEldGJgED1kdaVa4teuNltwQCF1TKV2YTr6jYGq/E33+9EtIzWgSqsFWbbZSfk43oNGLWhzGCANWGk66z/AH6Vo8BiM9tWmTAkjvWZTE5lUw0H1DDtGp/SpXAcaJcHTXsRPrr1j9KiNGzVT+JLuW0rfu38OfhzkUn5E1ON8RM6VyHxvwG3dxGaxicxdjmS5cLqrGNEckwDLaHb6VZB2AYlSYDKT2DCflSs1c3+zjwtbsO924A15DlXywqAjUr3OhGb3jvWp4JxjmXbyH8rCPkAY+P61BfFqSWpi7fgTVeeKS4UbEA0FoWoqjrekUKDzQaTSzSa6AqFChQChQFHNAVAUcUKocw5XMuecsjNG8dYruHh7jNm9bS4bItXXDwoXM2Xy/nyiZCqT7vSuFiplviN0FGFxgUEIQYyg7xHxqWaLHxJZt2cTes2w/JUqyBjmJORTM9FJJ1GsAVW3sb52ayDZDflR20EQRmOpB10PepjcedrhuXEtuWjOMsZlAjJP5VMCY3qvXYt5IDezsTOmg3gUF34Q4/dwr/hwFzC5c08zrbVotgjpqfiZ6VuuHfaa97EWkW2Et+bOSC7aKYgA6axrXMlw+XKxuqAV0KHM8QBly6QddQSOtXnh29cDr92S4NIuPEhlA1Kgk5Cd9DUsHVD4luxqD7MiEEEzAGrTO/SpWD405coQ5ZTlMBIkqHHXsRWDfG3hfCKbhzJJQ8sNCy+YMG0GresCtBw9L+fmAHzwW8+hGig6DXygfKs4rRXuMXFYDK4nuFj6H/Ipz/XDpofXyNofeDVa7nMFYMdVOuxmdFJiTA2qSLIEwhG53GvyNRE5uMEIrsoAPeZ+QB7UVjjAuDyr6bme+xHpVPxXDGbeQkA6EF2j0ka0/YTWNRvBDE6n3jXrQWi8bt6htCNxI09+ulI/wBQs4hLlvceyw069ND6VR2MKxdpJ0YDceyD2jfX6Uu7aC6qPT2JPXXQUMSD4Rwp83LAJG4ZgR/KQZX4VUcW8LYYLcOQyADPMcmAZIBnb093atabTOisjEGNhGv/AHAwdKzPGc7LdHMfS04yZFmYJ9rLtVEzD+DsKrEhXkk6867Oo75vSqPiPDVw+LtZM4DWb66lrjMc1owM0nWfpV5cxl0OolspA1/DGp6QRVdxvEMMThQ5fTmiYUGCs6FY/cHyoJKvmtEKzzqoOUb+6O4iacZthp5hrmVhB/4P0qHhsZbV1stzM7BSZPfY76SQatLuFfyEM3tag5Zjvr2oqku8Ve2wFwOtsggm4vkK5RqHEpB16iqviXh+wwNzD5kdMzLy4a25EETM5ZHY6dq3KX1toFeWBmNAdPcOnwqstYXCsQ6gI/8ACWsMT2ZRGb4g0RJwDDVpOsHUJOwI9nX8xrnD+Khh7zMoJeLgAjSSAFza7d/dW6wV45QGb8gBkmSNQCMy6bEa9q5Pxjhqm5cZbyls7Slz8NgZPX2T9KsV0Lwx4vbFyLgtLlGqhnz9fNBXLl20mafsYr8S4F/hUGdNWbauZcBgXADlPMtPbAkBlLKVkAdffG5rpPDvDuFtXAVxFxHUaoGUrnjWVK7gt+lLBKxnGhZYWxOgnbWO/rQrLeKsNcsMifeOc8M9tmQZgJhlczBEMCP7UVTBzo0RqccSkN+EJKwCDoDHtBe/xrX+E8bg7NhDcdA55nNDKpbNm8kEgmI7aVuowM0K0fHePLePlVQob2OWEJA0BLD06dzPoEcN4Gr2nLuquSgTzFtCfN5RpMDv1G1BQUIqXbZE5iupc5hkIMDylgZ6wRG1bXCfZ8mJsC7hcQCxWSpErm6rO4gwNZ2po5/Qir3jnhPFYUBr1vyn8ynMs+vUVSRQEKFHQqgqNFnqBpOv+a0RoUDmFvZHVoVoM5WGZT6MOoqy4Rxy5YLG2QpYqTAAECfKB0Gv0qopQqDVpxcnHWrxOUG2sxB8pVgRHSSTpW44j4wXDqoNo5uWrQWXvqBGs7+lckwCzcQExLqJ7ajWrjxXIxJ9phlGXMSxK6wf6e8etTBfcU4195Ny4hdW0ChDBC6ZRM/zNGupO1dARXNlc5ZWa0MxDTBIEkHaZrkuDwxt3kBzBCcrMhZQZmBm7SK6PwviotYVrj+ZULjeWyg6dDO4/ttUsVD8PYk5biYu7nuW7zqSz5fZjKYWPfVzZxlhSYe2DJ1zCfn865x4w4rhcTb5lu0BdLJmbKAdJkE7nQDX3Vkco7Cr11HdLPELQzEXUBJ3zr0GnX31ZYQBlDc0nSWgrpvvptXPeA8Mw6LgrzKg85zEgHMW0Gad/wC9b3G2lUeW4R3EgTvptWaCbinKdcjh1kC5mdRCkwDqdeu3alcWGGxNu8Fdc4QpcKEG4oKn6xqK5BxLiOS6HPmuqXS4p1tsgYlfMCDOvTtUbhXHDavXLpXMbiMh8xEB9ztrsKvUar7RrLWrWDZHYrBi5mIYsAIJA2IHUdzTmCvNdweEvMzG4l1rRaXLEBLizOusQZrK4jiN+9gwr53Sy8K0eVQ2+aB6CJPWk2fElxMNaw6QoS610sN2JMgEdhr79O1XB0jBiyX5jSzBsqEo7NEd4/mNXJtZxoH7bkSRtud96puCYtbyZ0ZnCuwOXYECAJA2yn4zVrjQAc2ZoyyCC2giTHyrKnbGFeSH11GWWDCRuADPb603esfuncj90DcToCJ61ES7nMIzmMukkbrJg7ag1J4ziTbtMTsBAPUNPUz03+FBi/FuJKhuhRWQwdSbjNlkSdlNwx/EKwDGpWO4g9xnliVZy0euwJ7mIE1BetyYjTeBeCXL98XFy5LZJYsY6CY07NUriXEsvEwxbKvOAOukMqgluka7+laPwLw+5bwJZBLXhmXURlk7z6AVmb32f4wyTyonrcP6BansXHiji9pldystZuct10cmZG50GoB17UKrvGWAu2cOpcIFdwpCsWnKAQzkgSd6FJFYlqKKXFJitISam4TiT2xCxHrm+kEVDincNcCsCVDgT5W2MggT7iQfhQOYPC814mCddiffoK6J4Oxb4IG20m2SWBgAAnuJmufYViT5YVtSDMRGun6Vp+FcbRh+ICCBuEDD3wF0qUdO4fxyzfU7ESRBHYxsaY4j4QwWJUzaVW18yeVh8RWVU23tqyGBMj8nXqsVYYPilyyJBzJ21J67ACs4rPcb+zC9blrDi6P3T5W+ex+lYfF4R7TFLisjDcMIP967bb8YqYBRpMbqRHxIianX7WFxiZbio8+nmGvfcVd+o8+xRRXUeO/ZeNWwr/8AQ+3wasHxTgOIsftbbAfvASvz6fGtbKKqKOKOKEUQBSs1JAo4oJ1nidwFSWLZTK5tQDBEj3TNSl47c5dy2T5H1gACG01EfpVQKOmAiaKlUIqjoOEvxgcM4IBR01Owkxr6bVtcXxGHuJAkWrdwHNIIOYSB30j4CuL4TiVxCnmJVGDBSfLI9PdNdDseLMObqsrBCcPkMqTqDmysAOnm/wC6sWK594iuZsTeYdXJ2jXSYHvmoWGUF1DGFJAJ7VpOKeFcXcv3WSy7AuTmlVBnXTMRprSE8CY7/wAoD33E/oa0KrDYgixet5mAJRsoBKncEsRoPy6n0qvrbYHwVjFS6uW1+ImWTc2EyYAXXaKyAwjzGUzQan7Prw/HRiYKow94JU//AGFdF4Ph0CaAbHfXrXJeEYDEq2a3auzEfs2jX4RWy4DjcVbcm8gCZSvmuJbIMzJDNWbB0Lh9sA7Db+lZbxfj7At4q2pAusrqAFPtweseu9X+BxQCLcYqq75s4I+Y3rjniPiSX8RduJMM7ET22B+MT8anGCn+6t1gfEUZw38S/U/0pYb/ADrQB9P6V0Gl8PeLL2FQJ5XtqIVSIj3Herp/H7spiyvTdz/tWBDx1A+BNE909z+lTrBrPE3iC3i8PbQqyMt3MwIzLlyMNGHrloVjyZ/wmipgaIpBFChVBRQihQojX/Z7gLd57y3Ek5AUaSMu8wBvOnyrZ4fwjatJbUEmDnedVeNgyzGnShQrHK+WisXgjduuUYIEVSBlzbiTrIPw9KqMJjM+eRGWOvwoUKgbYgmY6yN6SZtAupjqABlG9HQqjR4DxA/LDFZ26949PWre3cFyQygj113oUKzRmeN+BcNcJZZtk/u9/ca5fxXA8m61vNmy9Yj6TR0K3xqVEihFChWkCKEUKFAYFACioVQsCl2mIII3BBHvoUKDr/E8W62rBDMsq85CFBIAM6g+vzqmxuOvlJF5gDp6j4kx9KOhXONJnh7xPcuOFdQZZwCDEBROo6n5VBxvjfkEpbw6e0dS3w2Cj9aFCtZNRCu+J8VdDAXBbBIjIolY/dY669az2McSS83GYyXY66UKFWRB3eKZvaQGNsxLAe4E6VEu4on8qD3KKFCqI7XT3+WlN0VCgWKSz0VCgAuUKFCo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484" name="AutoShape 4" descr="data:image/jpeg;base64,/9j/4AAQSkZJRgABAQAAAQABAAD/2wCEAAkGBxQTEhQUEhQVFhUXFRUVFRcXFBcUFRkVFxcXFxkWFBQYHCogGBolHBYUITEhJSkrLi4uFx8zODMsNygtLisBCgoKDg0OFQ8PFCwcHBwsLCwsLCwsLCwsLCwsLCwsLCwsLCwsLCwsLCwsLCwsLCw3LCw3LDcsLCw3LCwsNywsN//AABEIALUBFwMBIgACEQEDEQH/xAAcAAAABwEBAAAAAAAAAAAAAAAAAQIDBAUGBwj/xABBEAACAQIEBAMFBQcDAgcBAAABAhEAAwQSITEFE0FRBiJhMnGBkaEHFCNCsTNSYnLB4fAV0fGCkkNTc5OissI0/8QAFwEBAQEBAAAAAAAAAAAAAAAAAAECA//EABwRAQEBAAIDAQAAAAAAAAAAAAABEQISIUFRMf/aAAwDAQACEQMRAD8A6I6UyyVLYU0RWBFKUgpUplpBWgjG3SGt1Ky0WWghm1SDbqaUpDJRUI26SbVTSlJKUEE2KbNirEpSClBB5NEbNTclFkoqCbNEbNTslFy6CDyaPlVMyUOXQQ+TRcipuSgUoIBsUDYqdkoslBEFmlcmpWSqr/W7ZZlRXfKSpZQCJWZA1k7EbUErk0fKqTZhlDDYgESIMHXUdKXy6CILVLFqpASlBKCKbVHyqk5KPJQReVRi3UrJQyUEYJQyVJyUWWiIWKteWhUnELpQorRsKbYU81RsXiFtqzuQqqCWY7ADcmjIEUkiq7A+IcNeZltXkcrEgMDv279NqbwXibC3brWbd1S6iT20METsSCRpQWmWiIpzLQigaIpJWnSKIigYK0nLTxFJIoGitJy08RREUUxlostPEUUUDOXWgVp3LQy0DOWiyf8AFOkVWYvjKKSoBcjeNpgmMx93SgnZaTdIUSxAHrpWA8QeN/x0w88tcw5rK2omIUtpAiZ+FXvEbQNtHQSCUMz5dWAnfsd6C+tXMwldvXSqlMSz32tk+VNTAgbAgev/ABTOJ4tFsJaZS2uZgCVRF3Yk6E9AO5qD4cwvOsi+HPm1OsxJBhgDBYDcnr0oq7s8UTOLNxlV+W1zSYyKQC0n+YfI1j/AWGeyly45D2AWKMNbgWTqyjcEQe4nbtU3OMW2xih2zcoNbz7lizGRA3AOUfOtmuAXl82wYaJIiA46qy9/9qouPD+INy1nylVLNy53KTo2/XXtpGlWWWoPCuLLcK228rm2twA/mU9vUEEEVa5aiGAlKyU7lo8tA1loZaey0WWgZyUMtPZaKKBrLRFaeIpBFBHvLpRU5cGlCgvmrn/2u8Z5ODNqDN+VB6ADUjTqR8O9aq/4jwysqm8gLIXWWABUGJB2NeePFviG5jL7u7eQMwtrp5UnT36RVkFOjkGVJB7gwfmKvPBHD3v42yqrnh1e5qdEBEsxkHQx8agcPsrddVPlVFJYqJJjUlixy799geugp/hHFb9i7GFdpLaAAeaDsQpIOk7GtD04ooEVgPssxWOY31xYbLnLAuTmzHUhe6bRGm9dCisIZK0RFOkUkrQNFaSVp0rSSKBoikxTpFMYu8ttGdjCqCSd9B6UU1i7620LuYUCSf7Dc+lRsHxNLmoDqNwXUpI9Ca5t9ovig3LtmwA9q2CLhcMQ5OwECQQBOkHUjtrfXDihYSSl60wJYlOXdXJLI2kBphRGUEGrgucd4lti/bw9tlLuCxPQLMCO5Jn5GrHnsDBynQkHXX4VymxwbPjLd52uANLJAKmEgAZwZkyTpXRjcNl5uXWe3klFZVzAqfNBVQTuu9BkvHXi50uDDpq2ZWdVEeUT5SdySQDHYetSsLxS3dtZk9pFQlMjIQxJHmZhqDr8jWY8Q8CuPi+cM03jzWUR+HbBUJnPclT8q0PiPGXnsXbmQKLdtyCDALdgo169e3rRWW/0AtjGe5c05skqG/aaGA8QIMfp0rdYrhNtkm0otyoW4yzJVipOQjRTM61V+Fbavw4Ovmu5HMMzEG4ubcT1M/OtJwbDoWb91rajIzTlKgAiCd9fpSjMcR4KMPayWQzi7cS3cR2YHzEAshHQkgHbSYqXd4X91wV/knlh8NmAkwLotmSCToSB89al8SLDiGHsKFy8k3de6gqBM6CSp26VVcYuNfw97C3QzXQxW29y1y0lR/4R6gCYO5BoOU2LpUyOxH+fSu58A4qt+3h4cAtbDMoynUAKVjpDHbfauGco5ssHNOWOuaYj51tuCeCcUeXcW+lvQOpEtl16TAmRr7qtRuOI2kTFYe/ngqTagABYKljJGxkDr1FbjLWL4fwTEWQ33jE/eFNtgoKKgWIIgjXvW2t7D3CslJy0MtORQiiG8tHlpyKEUDUUMtOEUkigbK0giniKbYUDFxdKFOOtCiufeIfspe4VNvEzlQIBcRYCIPKoyRA/3rKcL8O3cHiR95yqpXRs68suYyZyxECZ1IjtM0832k4q5etsz8tQ1sOqAFWQMubPm7wdo3NX/GLXD+JY4A4iCAAMmmckZoDxqABqfUAHeteRUYM8SR7121ZttkKWXKhdItr7GvmABme7TFRuK8d4a+KF8WLwdXBciOXcMQw5ZMLEDbc7zWu4LgOHjA3swsqhvYnKzQTkS4yrqdSMqA/GuPYkBLr5CGCu2U/lKyYIgxEUg794L8cWcazW0RkdejQZXYHT0HwrYTXGPsa5SnEOzoLjLCqSFIVdyCdRJb6elF4G8W3Pv3KuXL923ndbSjIwAzHzXW0JUDXTtUwdopMUoUCKiGyKSacIpJFAgiqXxgSMFiSBJFlyB3IEgVeEVl/tHxnKwF5yJ/ZrETIa4oI+RNBjhhVvNb5pEhsxBI3jPqCBA8yD01FWvjl1Th942mWMg2bTzEKcpB9azPBePWrl5ittsoRfYt5nAVXkARrGm01O4kzpw3E2byX2Kqcl0jytbzFrbNPskCAdAZGk1WlnYvNlwRyMAJU7aZrcqdPUR8au/EVojDu2vlRhIEsAzJmIHXQHSs54R4o1/DWi5jKuUwfaIfKGIjchTWn4lxZRZJugAaBj0iJYkHoFB70GJ43fezxBBlaLuEQZQuf2HMCB2AifWrXxNYD4K+LaknJtljX/AIFZzHYnm8QuNbW4vKQQGMCOYmU2wCfKV1jrJreI4CXS5AUb/ASZ+dBzj7OOJqs2iFnOHXNpK6SBprG/xrotrhnLxHPQxmzK6wAJYLr7/Iv171zDj3hUrft27MDNh1YgEE8xfK/lXUaQZ7z3q6t8Wx2GsE3LCXbSgDmKdVhYOcQCND1AjrNWjcXSLeKe/dKwLdrD2YEkFyXcGJOv4YqHxnDqbiFSCS/MEanlzbDEf9LH50f3q3j7DLhyUZcjmUIZLqsrJmQxOq/Kl22nEWxPTEr39l7YP1FZGE+0rA27WJs3bKw90uW3ALqygGNgdeldA4Vwu2jleWklbbajNqywYnYSpPvJ71jvtPAGIwA6Bmn/ANy3NdFsp+LbYdUj5HT9TVv4DxIGSAAApdQAIAADCAOlWuDabaHuqn6CqfEXQFMzrdKiBOpzRPpVvwz9iny+AJERUQ/FGBRxR0QmKBpVEaBJojSjSTQJNIIpZpJFA2RQpRoUV5bmj5p93qND8xUvjHCrmGdUuwGZFuQDMBtgfWoFdAs3DGWdJmm6mcMsrcupbbN5yFGXLOYmFEtoBMa0/wCIuDvhL7WbkSAGENm8p2kwNdO1BXTV34V8RPgrjvbUMWQrqJg7qw9QfoTVHTuHss7BUVmY7KoLMfcBQem/CvG1xdhLgkEgZgVKkN10P9Kua8z+HvE+KwLNymYZtCjglSykDY7EDTTvXovgmO59i1dIKl0ViCCCJHY61zswTCKSRS6IioGyKy32g8LOJwwsBgpuXVEkT7IZ9uvsitWaz/jMhcM1wmDbOdD1zAMBHrBI+NVHK/BHh50uJcZmVwzZYJiA2UzpsY27H1ro/FMJzLN9CW89gDvGj6wdDrVf4Y4SbS2VYklbYzH+I5f6KKv2QZyO6L8paqrlH2eeILSLastnzkssCMhBcssksJPmPz61vuOeGbeKVTcuXkOmblkAEEeyRlMDf18x1rF8C4SMPxDGWLRyheWbZOsAjMNPzAFgPhWh8UcXu2ES2L34l7IoyoFyp5A7rM+eWgTpr6UFPicBcGOxF8KBYVUg6fs7SKHgDUkeb4irPEomItoHZbi3mBGVpzZcxOq6ajLoNoqR4U4ml5ytsOotIVdTMHN3kQRCgg9m94orXD7VjH2DatKnMtXQ2VVWSYPT+U0VnsFwflcWCqW0wxdmY5iSWKanYbDQCNK2/Fr1u3hybjBFcpbZmMCGMEsemhIn3VS4hiOI3iV0OGtgH3O5I/8AkPpWtsW5tEMAQdCCJHyNRDuDw6hdOsn56/1rJcZsXMPctXUQ3chvm4oaHK3bitKDYkaaGK1KXCIg6aVV8S//ALbAJibN6dPa81uJ92vzoMB9o90HG4Rh7LFLg9zNb3+Kn511W2RFsyOvWuK+O2KXMOjGTZzoD3trcGQn1gQfdW5T7Q8HkGU3WIGuWy2nzq4NU0FW/nB+tWfDT5PczfrP9a53Z+0vCQVIvDXc2xG/WDP0rb+Fsel+0XtnMhbQwVnyr3AqYLijoRQiiCihR0RFAk0UUqiigQaSacIpBoGnoUbUKK84cfx1l3Q4YXAq21Um4fMSBE+00D0mOwqonT9Kk8SwFyxca3dAV1jMAwaJEiSpiYiotdBKv4sFbYVAhRYLAks7TOY9vhUe7cLEsxLE7kkkn3k0mioH8Q+Z5JB0GwCjQdh+vWpXBsfdw+IS5YkXAQAsHzAx5COobT+lN3sGgyRdtkMgYnUlDsVZYmR9RW4xHiHA/clslLt1hbIF4BUuK06GS0j4aVBH4B40JxZbGKGttcnIAmS23s5hIkke/vXcG4haS3nZ1VNBMiBJgD56V5VZt426Tv6TU48Yv5Db5r8s6FM3ljsB0qWD1DhMbbugm26sAxUwZhlMEH1FP1yf7GuJWFXlc5hed2/CYL5myyWtkDMRlWde1dYrNBGsl46Q3DhbI2e9nf8Alsjm/VlUfGtaaxnj/iyWHwim2bj3LjhAHyH2QCZ7eZaCys2TnVp0ykfMgz9Kh8UxotXWLjyiyGzEgLo7A6zpEjcdd6yfHPFaYZWttav2bpRuXmC3Ek7MpDwyg9PpXMeIcWv3jmu3bjzI1Jyx1AUeX4RVkHV+bbHFLjhhFy3Y69I0YHYgkr8ql+IOF87E2XUI5RVkO5yBNc3lAOY67GBrXErbdwG/mn/cVN4Tg7966EwytnJ/IWAX1ZgfKPU1cHSfDGP5VzHcjC3LireKk2uWFAtoFygMwJ2J0B3piz4kxONxVkYfDC29oPcHPZlDALkYQF/jG1Xv2c8KuWBixcJYHEEC4wgvkAVn16SDrScZxIW+I25XzjBXSQCPbe6DpO4/DPwioM5wril7HrfKhbd8M2U5WZDmQKEmZWDb313GlSsN4w4gtz7o+Ft3LwIOZWZUCkTLbiNd5G1VngLAXFTmXBCG6SGDAOjrKsWHVZJkbaa10PGcRs2onVlBACgsZP6Uqs/4L8SPiPvC32QXUuwEGgCiBKzuAwbXetTcsg3QxIIW3lUjcEsCZHTQD61z7hS5MXiLnLa3nuKUgDUZfMSD0LbiROb0q/s8Um7+zdspIMuEUkRMxM70MU3i3wuL7i5maVzqQN4gsrSR0YgR2Y/F37OMMrYJzKgsoXUfxEEmrkXrpZZdFQkhhAJ0JG5+HSkcF4LasLy7bMyBpGoOxJ1IHc0As+C8KzvdZEd2fMxJZliZJVJgV0K3ECNunurPYU9DmPx/vT/Dgy4k+Y5HQAIQIDLJzAxMkGN+lRF5QpVFRCTRUo1EvY5FupaYwzq5TscmWRPfzAx6HtQSaKjoGgTSGpZNINA01CjaioPLRpNKNJNdFHHu+n17URFAmioHbd8rOWBKlDpMgmTvsdtRG1OYC+EuIxEgHUeh0P0JqNQoLOzwzm4g2rLLGpBchAABOs9elQ8NZzNlkA67mBIBIEiZJIgdyRTdtyNjGhHwOhFJoN79k/GMPh8SFu22N66y2rb+UqgMg+oJJUaV3kGvM3DheuJCZVC5UVhct2WDpLqzGcz6O+w7ayK6b4K4zbwC3rOLxJdi/MBIuOwXJ52cQcigqRqdwTsROLB0yax/jXCPeu4e3bCSGF1i3REdZj11091abC4xLttbltsyOoZW6FSJB1rPYbEc5S6vmOZlbKRAZTBUxtG1QgsZwm1dCnEJbfIJBa2HiDLQOkwPlWe4j4Iw1y3ywzovNa9FtEQSwiBMwAB0q7x94WjkLBAytMyZBOwOw3pGAxHM/wDEJGvsx206ddflRWfX7OcFo345BE/tANDr0WtDwnw1YwysMMHt58uZpDsQOksJAIn3SYoci1lgNeY6QGe7sDqN+01YctCogOAO2c7+vwpqBjrrIBkIVfZjKZGmnvrInhjvfGJ8xu5RbzeyAuxAU7azWqt35LAXMx0IDAACfUAGoP3+LnLe02xbMjAjQncGDRTHD+GBLKqqKsBu27bnTuZqQmFYoPZB906/Si4zxZbKoQjENpr5YMjTY96i/wCs3JKqiACYJJP5Zk6jrFA4nCSSC7HZoCgDr8+tRhwhPxCZJOfdid9Rp7hTVjid9vadQYeMqgbFehn1+VHi7DupQu+ZhI1I0Bg/Q0FrwfhFuyGCBRmbMfXVt/gQKk4u6iHVlE9yBqYqps4MvZy7FgkknsVJ1+FU3iG2MPcs2iFOYtcDZoGm4YRP59PdQazD8RtqxBbUCYAJMd9Kl4biVsuvmgz1Eaf4awz4pxeJUpBtr+W437xO0dCvX8wqy4az5My+1uoKAKw9wJbtQdGUgiQZHoZo6xXh/iBS6AyhQ5g5WldepUwR06HetpNEA1AxY/GsN/6ifNQ3/wCKmmq7it0K1gn/AM8LsTqyOvTbeiLAmiJoE0kmoAaSxoyaQ1VSTQpJNHQeXXidPTrPTXoOtINKNJroBQihQmgKjoUKAUYoqFBJe4ptKv5gzE+RAIO34gOZj6HQdKk4HDOwNwkrbVlS5dILhZgDMu7DbT0+FV610H7PFYzaYKbYbmHyNmDrIzFwuUr0gnSQe1KLjiPHxg+HG2MRdfEXlDo5U5VIFsFba6ctIEDSNdR0rC+EeNXLGIs5WITmnMoIVTzAqnNOkeVfdGlT/H3Flu3MiDyIxVWy7srFXhzvqB7OkHXWsmBpMj3dfhUkHoThvERfti6q5gwOUrtv0LHrFWiXW1ITtuw32ggT6Vy/7JOJ3HuthznKBAywQFthZB6bsSu0dTXVE4egYGNYImTtoY320rFgq7mGuLLRbIBZtWMwdei71NshwvlyH4kd56VP+6L2Hyo1wifuj5CgpUfMzZ7euxghhA0/T9az1xcP94A/EVoP7ygAqumum5n4mtyeHoZ0iexKn5g1DucAtl8+a4D/ADSPkQfSgqrWAsXhk5hZVJMBlaD0Oo/yKkPwKw40YxEGACIhh29T8qeucB0OW4yklSWAAJykGJEaHb41Ft8DvW/YvmCTmGomfidf70C24CgyxcOhb8v7wpq7wZi6NzU0UgSh1BPfNT/EeH4hkItv5iQdW0O0gyNNKh2LGLCOLmyqRbylCekDYe6T2qiWnCmUAcxYA06bVV+JLuGslGxToGbyWzJJUnrHRdNSdKgDiuL5vKIceS4yyEY5xyzEiZ0Zv8FQMdxrEh0Z1TnW49q0pHKuMiXI+akR2pinMDlNtnus8FnUHzKCoMKZAgghV161P4VjrTu4tsWEldGJgED1kdaVa4teuNltwQCF1TKV2YTr6jYGq/E33+9EtIzWgSqsFWbbZSfk43oNGLWhzGCANWGk66z/AH6Vo8BiM9tWmTAkjvWZTE5lUw0H1DDtGp/SpXAcaJcHTXsRPrr1j9KiNGzVT+JLuW0rfu38OfhzkUn5E1ON8RM6VyHxvwG3dxGaxicxdjmS5cLqrGNEckwDLaHb6VZB2AYlSYDKT2DCflSs1c3+zjwtbsO924A15DlXywqAjUr3OhGb3jvWp4JxjmXbyH8rCPkAY+P61BfFqSWpi7fgTVeeKS4UbEA0FoWoqjrekUKDzQaTSzSa6AqFChQChQFHNAVAUcUKocw5XMuecsjNG8dYruHh7jNm9bS4bItXXDwoXM2Xy/nyiZCqT7vSuFiplviN0FGFxgUEIQYyg7xHxqWaLHxJZt2cTes2w/JUqyBjmJORTM9FJJ1GsAVW3sb52ayDZDflR20EQRmOpB10PepjcedrhuXEtuWjOMsZlAjJP5VMCY3qvXYt5IDezsTOmg3gUF34Q4/dwr/hwFzC5c08zrbVotgjpqfiZ6VuuHfaa97EWkW2Et+bOSC7aKYgA6axrXMlw+XKxuqAV0KHM8QBly6QddQSOtXnh29cDr92S4NIuPEhlA1Kgk5Cd9DUsHVD4luxqD7MiEEEzAGrTO/SpWD405coQ5ZTlMBIkqHHXsRWDfG3hfCKbhzJJQ8sNCy+YMG0GresCtBw9L+fmAHzwW8+hGig6DXygfKs4rRXuMXFYDK4nuFj6H/Ipz/XDpofXyNofeDVa7nMFYMdVOuxmdFJiTA2qSLIEwhG53GvyNRE5uMEIrsoAPeZ+QB7UVjjAuDyr6bme+xHpVPxXDGbeQkA6EF2j0ka0/YTWNRvBDE6n3jXrQWi8bt6htCNxI09+ulI/wBQs4hLlvceyw069ND6VR2MKxdpJ0YDceyD2jfX6Uu7aC6qPT2JPXXQUMSD4Rwp83LAJG4ZgR/KQZX4VUcW8LYYLcOQyADPMcmAZIBnb093atabTOisjEGNhGv/AHAwdKzPGc7LdHMfS04yZFmYJ9rLtVEzD+DsKrEhXkk6867Oo75vSqPiPDVw+LtZM4DWb66lrjMc1owM0nWfpV5cxl0OolspA1/DGp6QRVdxvEMMThQ5fTmiYUGCs6FY/cHyoJKvmtEKzzqoOUb+6O4iacZthp5hrmVhB/4P0qHhsZbV1stzM7BSZPfY76SQatLuFfyEM3tag5Zjvr2oqku8Ve2wFwOtsggm4vkK5RqHEpB16iqviXh+wwNzD5kdMzLy4a25EETM5ZHY6dq3KX1toFeWBmNAdPcOnwqstYXCsQ6gI/8ACWsMT2ZRGb4g0RJwDDVpOsHUJOwI9nX8xrnD+Khh7zMoJeLgAjSSAFza7d/dW6wV45QGb8gBkmSNQCMy6bEa9q5Pxjhqm5cZbyls7Slz8NgZPX2T9KsV0Lwx4vbFyLgtLlGqhnz9fNBXLl20mafsYr8S4F/hUGdNWbauZcBgXADlPMtPbAkBlLKVkAdffG5rpPDvDuFtXAVxFxHUaoGUrnjWVK7gt+lLBKxnGhZYWxOgnbWO/rQrLeKsNcsMifeOc8M9tmQZgJhlczBEMCP7UVTBzo0RqccSkN+EJKwCDoDHtBe/xrX+E8bg7NhDcdA55nNDKpbNm8kEgmI7aVuowM0K0fHePLePlVQob2OWEJA0BLD06dzPoEcN4Gr2nLuquSgTzFtCfN5RpMDv1G1BQUIqXbZE5iupc5hkIMDylgZ6wRG1bXCfZ8mJsC7hcQCxWSpErm6rO4gwNZ2po5/Qir3jnhPFYUBr1vyn8ynMs+vUVSRQEKFHQqgqNFnqBpOv+a0RoUDmFvZHVoVoM5WGZT6MOoqy4Rxy5YLG2QpYqTAAECfKB0Gv0qopQqDVpxcnHWrxOUG2sxB8pVgRHSSTpW44j4wXDqoNo5uWrQWXvqBGs7+lckwCzcQExLqJ7ajWrjxXIxJ9phlGXMSxK6wf6e8etTBfcU4195Ny4hdW0ChDBC6ZRM/zNGupO1dARXNlc5ZWa0MxDTBIEkHaZrkuDwxt3kBzBCcrMhZQZmBm7SK6PwviotYVrj+ZULjeWyg6dDO4/ttUsVD8PYk5biYu7nuW7zqSz5fZjKYWPfVzZxlhSYe2DJ1zCfn865x4w4rhcTb5lu0BdLJmbKAdJkE7nQDX3Vkco7Cr11HdLPELQzEXUBJ3zr0GnX31ZYQBlDc0nSWgrpvvptXPeA8Mw6LgrzKg85zEgHMW0Gad/wC9b3G2lUeW4R3EgTvptWaCbinKdcjh1kC5mdRCkwDqdeu3alcWGGxNu8Fdc4QpcKEG4oKn6xqK5BxLiOS6HPmuqXS4p1tsgYlfMCDOvTtUbhXHDavXLpXMbiMh8xEB9ztrsKvUar7RrLWrWDZHYrBi5mIYsAIJA2IHUdzTmCvNdweEvMzG4l1rRaXLEBLizOusQZrK4jiN+9gwr53Sy8K0eVQ2+aB6CJPWk2fElxMNaw6QoS610sN2JMgEdhr79O1XB0jBiyX5jSzBsqEo7NEd4/mNXJtZxoH7bkSRtud96puCYtbyZ0ZnCuwOXYECAJA2yn4zVrjQAc2ZoyyCC2giTHyrKnbGFeSH11GWWDCRuADPb603esfuncj90DcToCJ61ES7nMIzmMukkbrJg7ag1J4ziTbtMTsBAPUNPUz03+FBi/FuJKhuhRWQwdSbjNlkSdlNwx/EKwDGpWO4g9xnliVZy0euwJ7mIE1BetyYjTeBeCXL98XFy5LZJYsY6CY07NUriXEsvEwxbKvOAOukMqgluka7+laPwLw+5bwJZBLXhmXURlk7z6AVmb32f4wyTyonrcP6BansXHiji9pldystZuct10cmZG50GoB17UKrvGWAu2cOpcIFdwpCsWnKAQzkgSd6FJFYlqKKXFJitISam4TiT2xCxHrm+kEVDincNcCsCVDgT5W2MggT7iQfhQOYPC814mCddiffoK6J4Oxb4IG20m2SWBgAAnuJmufYViT5YVtSDMRGun6Vp+FcbRh+ICCBuEDD3wF0qUdO4fxyzfU7ESRBHYxsaY4j4QwWJUzaVW18yeVh8RWVU23tqyGBMj8nXqsVYYPilyyJBzJ21J67ACs4rPcb+zC9blrDi6P3T5W+ex+lYfF4R7TFLisjDcMIP967bb8YqYBRpMbqRHxIianX7WFxiZbio8+nmGvfcVd+o8+xRRXUeO/ZeNWwr/8AQ+3wasHxTgOIsftbbAfvASvz6fGtbKKqKOKOKEUQBSs1JAo4oJ1nidwFSWLZTK5tQDBEj3TNSl47c5dy2T5H1gACG01EfpVQKOmAiaKlUIqjoOEvxgcM4IBR01Owkxr6bVtcXxGHuJAkWrdwHNIIOYSB30j4CuL4TiVxCnmJVGDBSfLI9PdNdDseLMObqsrBCcPkMqTqDmysAOnm/wC6sWK594iuZsTeYdXJ2jXSYHvmoWGUF1DGFJAJ7VpOKeFcXcv3WSy7AuTmlVBnXTMRprSE8CY7/wAoD33E/oa0KrDYgixet5mAJRsoBKncEsRoPy6n0qvrbYHwVjFS6uW1+ImWTc2EyYAXXaKyAwjzGUzQan7Prw/HRiYKow94JU//AGFdF4Ph0CaAbHfXrXJeEYDEq2a3auzEfs2jX4RWy4DjcVbcm8gCZSvmuJbIMzJDNWbB0Lh9sA7Db+lZbxfj7At4q2pAusrqAFPtweseu9X+BxQCLcYqq75s4I+Y3rjniPiSX8RduJMM7ET22B+MT8anGCn+6t1gfEUZw38S/U/0pYb/ADrQB9P6V0Gl8PeLL2FQJ5XtqIVSIj3Herp/H7spiyvTdz/tWBDx1A+BNE909z+lTrBrPE3iC3i8PbQqyMt3MwIzLlyMNGHrloVjyZ/wmipgaIpBFChVBRQihQojX/Z7gLd57y3Ek5AUaSMu8wBvOnyrZ4fwjatJbUEmDnedVeNgyzGnShQrHK+WisXgjduuUYIEVSBlzbiTrIPw9KqMJjM+eRGWOvwoUKgbYgmY6yN6SZtAupjqABlG9HQqjR4DxA/LDFZ26949PWre3cFyQygj113oUKzRmeN+BcNcJZZtk/u9/ca5fxXA8m61vNmy9Yj6TR0K3xqVEihFChWkCKEUKFAYFACioVQsCl2mIII3BBHvoUKDr/E8W62rBDMsq85CFBIAM6g+vzqmxuOvlJF5gDp6j4kx9KOhXONJnh7xPcuOFdQZZwCDEBROo6n5VBxvjfkEpbw6e0dS3w2Cj9aFCtZNRCu+J8VdDAXBbBIjIolY/dY669az2McSS83GYyXY66UKFWRB3eKZvaQGNsxLAe4E6VEu4on8qD3KKFCqI7XT3+WlN0VCgWKSz0VCgAuUKFCo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486" name="AutoShape 6" descr="data:image/jpeg;base64,/9j/4AAQSkZJRgABAQAAAQABAAD/2wCEAAkGBxQTEhQUEhQVFhUXFRUVFRcXFBcUFRkVFxcXFxkWFBQYHCogGBolHBYUITEhJSkrLi4uFx8zODMsNygtLisBCgoKDg0OFQ8PFCwcHBwsLCwsLCwsLCwsLCwsLCwsLCwsLCwsLCwsLCwsLCwsLCw3LCw3LDcsLCw3LCwsNywsN//AABEIALUBFwMBIgACEQEDEQH/xAAcAAAABwEBAAAAAAAAAAAAAAAAAQIDBAUGBwj/xABBEAACAQIEBAMFBQcDAgcBAAABAhEAAwQSITEFE0FRBiJhMnGBkaEHFCNCsTNSYnLB4fAV0fGCkkNTc5OissI0/8QAFwEBAQEBAAAAAAAAAAAAAAAAAAECA//EABwRAQEBAAIDAQAAAAAAAAAAAAABEQISIUFRMf/aAAwDAQACEQMRAD8A6I6UyyVLYU0RWBFKUgpUplpBWgjG3SGt1Ky0WWghm1SDbqaUpDJRUI26SbVTSlJKUEE2KbNirEpSClBB5NEbNTclFkoqCbNEbNTslFy6CDyaPlVMyUOXQQ+TRcipuSgUoIBsUDYqdkoslBEFmlcmpWSqr/W7ZZlRXfKSpZQCJWZA1k7EbUErk0fKqTZhlDDYgESIMHXUdKXy6CILVLFqpASlBKCKbVHyqk5KPJQReVRi3UrJQyUEYJQyVJyUWWiIWKteWhUnELpQorRsKbYU81RsXiFtqzuQqqCWY7ADcmjIEUkiq7A+IcNeZltXkcrEgMDv279NqbwXibC3brWbd1S6iT20METsSCRpQWmWiIpzLQigaIpJWnSKIigYK0nLTxFJIoGitJy08RREUUxlostPEUUUDOXWgVp3LQy0DOWiyf8AFOkVWYvjKKSoBcjeNpgmMx93SgnZaTdIUSxAHrpWA8QeN/x0w88tcw5rK2omIUtpAiZ+FXvEbQNtHQSCUMz5dWAnfsd6C+tXMwldvXSqlMSz32tk+VNTAgbAgev/ABTOJ4tFsJaZS2uZgCVRF3Yk6E9AO5qD4cwvOsi+HPm1OsxJBhgDBYDcnr0oq7s8UTOLNxlV+W1zSYyKQC0n+YfI1j/AWGeyly45D2AWKMNbgWTqyjcEQe4nbtU3OMW2xih2zcoNbz7lizGRA3AOUfOtmuAXl82wYaJIiA46qy9/9qouPD+INy1nylVLNy53KTo2/XXtpGlWWWoPCuLLcK228rm2twA/mU9vUEEEVa5aiGAlKyU7lo8tA1loZaey0WWgZyUMtPZaKKBrLRFaeIpBFBHvLpRU5cGlCgvmrn/2u8Z5ODNqDN+VB6ADUjTqR8O9aq/4jwysqm8gLIXWWABUGJB2NeePFviG5jL7u7eQMwtrp5UnT36RVkFOjkGVJB7gwfmKvPBHD3v42yqrnh1e5qdEBEsxkHQx8agcPsrddVPlVFJYqJJjUlixy799geugp/hHFb9i7GFdpLaAAeaDsQpIOk7GtD04ooEVgPssxWOY31xYbLnLAuTmzHUhe6bRGm9dCisIZK0RFOkUkrQNFaSVp0rSSKBoikxTpFMYu8ttGdjCqCSd9B6UU1i7620LuYUCSf7Dc+lRsHxNLmoDqNwXUpI9Ca5t9ovig3LtmwA9q2CLhcMQ5OwECQQBOkHUjtrfXDihYSSl60wJYlOXdXJLI2kBphRGUEGrgucd4lti/bw9tlLuCxPQLMCO5Jn5GrHnsDBynQkHXX4VymxwbPjLd52uANLJAKmEgAZwZkyTpXRjcNl5uXWe3klFZVzAqfNBVQTuu9BkvHXi50uDDpq2ZWdVEeUT5SdySQDHYetSsLxS3dtZk9pFQlMjIQxJHmZhqDr8jWY8Q8CuPi+cM03jzWUR+HbBUJnPclT8q0PiPGXnsXbmQKLdtyCDALdgo169e3rRWW/0AtjGe5c05skqG/aaGA8QIMfp0rdYrhNtkm0otyoW4yzJVipOQjRTM61V+Fbavw4Ovmu5HMMzEG4ubcT1M/OtJwbDoWb91rajIzTlKgAiCd9fpSjMcR4KMPayWQzi7cS3cR2YHzEAshHQkgHbSYqXd4X91wV/knlh8NmAkwLotmSCToSB89al8SLDiGHsKFy8k3de6gqBM6CSp26VVcYuNfw97C3QzXQxW29y1y0lR/4R6gCYO5BoOU2LpUyOxH+fSu58A4qt+3h4cAtbDMoynUAKVjpDHbfauGco5ssHNOWOuaYj51tuCeCcUeXcW+lvQOpEtl16TAmRr7qtRuOI2kTFYe/ngqTagABYKljJGxkDr1FbjLWL4fwTEWQ33jE/eFNtgoKKgWIIgjXvW2t7D3CslJy0MtORQiiG8tHlpyKEUDUUMtOEUkigbK0giniKbYUDFxdKFOOtCiufeIfspe4VNvEzlQIBcRYCIPKoyRA/3rKcL8O3cHiR95yqpXRs68suYyZyxECZ1IjtM0832k4q5etsz8tQ1sOqAFWQMubPm7wdo3NX/GLXD+JY4A4iCAAMmmckZoDxqABqfUAHeteRUYM8SR7121ZttkKWXKhdItr7GvmABme7TFRuK8d4a+KF8WLwdXBciOXcMQw5ZMLEDbc7zWu4LgOHjA3swsqhvYnKzQTkS4yrqdSMqA/GuPYkBLr5CGCu2U/lKyYIgxEUg794L8cWcazW0RkdejQZXYHT0HwrYTXGPsa5SnEOzoLjLCqSFIVdyCdRJb6elF4G8W3Pv3KuXL923ndbSjIwAzHzXW0JUDXTtUwdopMUoUCKiGyKSacIpJFAgiqXxgSMFiSBJFlyB3IEgVeEVl/tHxnKwF5yJ/ZrETIa4oI+RNBjhhVvNb5pEhsxBI3jPqCBA8yD01FWvjl1Th942mWMg2bTzEKcpB9azPBePWrl5ittsoRfYt5nAVXkARrGm01O4kzpw3E2byX2Kqcl0jytbzFrbNPskCAdAZGk1WlnYvNlwRyMAJU7aZrcqdPUR8au/EVojDu2vlRhIEsAzJmIHXQHSs54R4o1/DWi5jKuUwfaIfKGIjchTWn4lxZRZJugAaBj0iJYkHoFB70GJ43fezxBBlaLuEQZQuf2HMCB2AifWrXxNYD4K+LaknJtljX/AIFZzHYnm8QuNbW4vKQQGMCOYmU2wCfKV1jrJreI4CXS5AUb/ASZ+dBzj7OOJqs2iFnOHXNpK6SBprG/xrotrhnLxHPQxmzK6wAJYLr7/Iv171zDj3hUrft27MDNh1YgEE8xfK/lXUaQZ7z3q6t8Wx2GsE3LCXbSgDmKdVhYOcQCND1AjrNWjcXSLeKe/dKwLdrD2YEkFyXcGJOv4YqHxnDqbiFSCS/MEanlzbDEf9LH50f3q3j7DLhyUZcjmUIZLqsrJmQxOq/Kl22nEWxPTEr39l7YP1FZGE+0rA27WJs3bKw90uW3ALqygGNgdeldA4Vwu2jleWklbbajNqywYnYSpPvJ71jvtPAGIwA6Bmn/ANy3NdFsp+LbYdUj5HT9TVv4DxIGSAAApdQAIAADCAOlWuDabaHuqn6CqfEXQFMzrdKiBOpzRPpVvwz9iny+AJERUQ/FGBRxR0QmKBpVEaBJojSjSTQJNIIpZpJFA2RQpRoUV5bmj5p93qND8xUvjHCrmGdUuwGZFuQDMBtgfWoFdAs3DGWdJmm6mcMsrcupbbN5yFGXLOYmFEtoBMa0/wCIuDvhL7WbkSAGENm8p2kwNdO1BXTV34V8RPgrjvbUMWQrqJg7qw9QfoTVHTuHss7BUVmY7KoLMfcBQem/CvG1xdhLgkEgZgVKkN10P9Kua8z+HvE+KwLNymYZtCjglSykDY7EDTTvXovgmO59i1dIKl0ViCCCJHY61zswTCKSRS6IioGyKy32g8LOJwwsBgpuXVEkT7IZ9uvsitWaz/jMhcM1wmDbOdD1zAMBHrBI+NVHK/BHh50uJcZmVwzZYJiA2UzpsY27H1ro/FMJzLN9CW89gDvGj6wdDrVf4Y4SbS2VYklbYzH+I5f6KKv2QZyO6L8paqrlH2eeILSLastnzkssCMhBcssksJPmPz61vuOeGbeKVTcuXkOmblkAEEeyRlMDf18x1rF8C4SMPxDGWLRyheWbZOsAjMNPzAFgPhWh8UcXu2ES2L34l7IoyoFyp5A7rM+eWgTpr6UFPicBcGOxF8KBYVUg6fs7SKHgDUkeb4irPEomItoHZbi3mBGVpzZcxOq6ajLoNoqR4U4ml5ytsOotIVdTMHN3kQRCgg9m94orXD7VjH2DatKnMtXQ2VVWSYPT+U0VnsFwflcWCqW0wxdmY5iSWKanYbDQCNK2/Fr1u3hybjBFcpbZmMCGMEsemhIn3VS4hiOI3iV0OGtgH3O5I/8AkPpWtsW5tEMAQdCCJHyNRDuDw6hdOsn56/1rJcZsXMPctXUQ3chvm4oaHK3bitKDYkaaGK1KXCIg6aVV8S//ALbAJibN6dPa81uJ92vzoMB9o90HG4Rh7LFLg9zNb3+Kn511W2RFsyOvWuK+O2KXMOjGTZzoD3trcGQn1gQfdW5T7Q8HkGU3WIGuWy2nzq4NU0FW/nB+tWfDT5PczfrP9a53Z+0vCQVIvDXc2xG/WDP0rb+Fsel+0XtnMhbQwVnyr3AqYLijoRQiiCihR0RFAk0UUqiigQaSacIpBoGnoUbUKK84cfx1l3Q4YXAq21Um4fMSBE+00D0mOwqonT9Kk8SwFyxca3dAV1jMAwaJEiSpiYiotdBKv4sFbYVAhRYLAks7TOY9vhUe7cLEsxLE7kkkn3k0mioH8Q+Z5JB0GwCjQdh+vWpXBsfdw+IS5YkXAQAsHzAx5COobT+lN3sGgyRdtkMgYnUlDsVZYmR9RW4xHiHA/clslLt1hbIF4BUuK06GS0j4aVBH4B40JxZbGKGttcnIAmS23s5hIkke/vXcG4haS3nZ1VNBMiBJgD56V5VZt426Tv6TU48Yv5Db5r8s6FM3ljsB0qWD1DhMbbugm26sAxUwZhlMEH1FP1yf7GuJWFXlc5hed2/CYL5myyWtkDMRlWde1dYrNBGsl46Q3DhbI2e9nf8Alsjm/VlUfGtaaxnj/iyWHwim2bj3LjhAHyH2QCZ7eZaCys2TnVp0ykfMgz9Kh8UxotXWLjyiyGzEgLo7A6zpEjcdd6yfHPFaYZWttav2bpRuXmC3Ek7MpDwyg9PpXMeIcWv3jmu3bjzI1Jyx1AUeX4RVkHV+bbHFLjhhFy3Y69I0YHYgkr8ql+IOF87E2XUI5RVkO5yBNc3lAOY67GBrXErbdwG/mn/cVN4Tg7966EwytnJ/IWAX1ZgfKPU1cHSfDGP5VzHcjC3LireKk2uWFAtoFygMwJ2J0B3piz4kxONxVkYfDC29oPcHPZlDALkYQF/jG1Xv2c8KuWBixcJYHEEC4wgvkAVn16SDrScZxIW+I25XzjBXSQCPbe6DpO4/DPwioM5wril7HrfKhbd8M2U5WZDmQKEmZWDb313GlSsN4w4gtz7o+Ft3LwIOZWZUCkTLbiNd5G1VngLAXFTmXBCG6SGDAOjrKsWHVZJkbaa10PGcRs2onVlBACgsZP6Uqs/4L8SPiPvC32QXUuwEGgCiBKzuAwbXetTcsg3QxIIW3lUjcEsCZHTQD61z7hS5MXiLnLa3nuKUgDUZfMSD0LbiROb0q/s8Um7+zdspIMuEUkRMxM70MU3i3wuL7i5maVzqQN4gsrSR0YgR2Y/F37OMMrYJzKgsoXUfxEEmrkXrpZZdFQkhhAJ0JG5+HSkcF4LasLy7bMyBpGoOxJ1IHc0As+C8KzvdZEd2fMxJZliZJVJgV0K3ECNunurPYU9DmPx/vT/Dgy4k+Y5HQAIQIDLJzAxMkGN+lRF5QpVFRCTRUo1EvY5FupaYwzq5TscmWRPfzAx6HtQSaKjoGgTSGpZNINA01CjaioPLRpNKNJNdFHHu+n17URFAmioHbd8rOWBKlDpMgmTvsdtRG1OYC+EuIxEgHUeh0P0JqNQoLOzwzm4g2rLLGpBchAABOs9elQ8NZzNlkA67mBIBIEiZJIgdyRTdtyNjGhHwOhFJoN79k/GMPh8SFu22N66y2rb+UqgMg+oJJUaV3kGvM3DheuJCZVC5UVhct2WDpLqzGcz6O+w7ayK6b4K4zbwC3rOLxJdi/MBIuOwXJ52cQcigqRqdwTsROLB0yax/jXCPeu4e3bCSGF1i3REdZj11091abC4xLttbltsyOoZW6FSJB1rPYbEc5S6vmOZlbKRAZTBUxtG1QgsZwm1dCnEJbfIJBa2HiDLQOkwPlWe4j4Iw1y3ywzovNa9FtEQSwiBMwAB0q7x94WjkLBAytMyZBOwOw3pGAxHM/wDEJGvsx206ddflRWfX7OcFo345BE/tANDr0WtDwnw1YwysMMHt58uZpDsQOksJAIn3SYoci1lgNeY6QGe7sDqN+01YctCogOAO2c7+vwpqBjrrIBkIVfZjKZGmnvrInhjvfGJ8xu5RbzeyAuxAU7azWqt35LAXMx0IDAACfUAGoP3+LnLe02xbMjAjQncGDRTHD+GBLKqqKsBu27bnTuZqQmFYoPZB906/Si4zxZbKoQjENpr5YMjTY96i/wCs3JKqiACYJJP5Zk6jrFA4nCSSC7HZoCgDr8+tRhwhPxCZJOfdid9Rp7hTVjid9vadQYeMqgbFehn1+VHi7DupQu+ZhI1I0Bg/Q0FrwfhFuyGCBRmbMfXVt/gQKk4u6iHVlE9yBqYqps4MvZy7FgkknsVJ1+FU3iG2MPcs2iFOYtcDZoGm4YRP59PdQazD8RtqxBbUCYAJMd9Kl4biVsuvmgz1Eaf4awz4pxeJUpBtr+W437xO0dCvX8wqy4az5My+1uoKAKw9wJbtQdGUgiQZHoZo6xXh/iBS6AyhQ5g5WldepUwR06HetpNEA1AxY/GsN/6ifNQ3/wCKmmq7it0K1gn/AM8LsTqyOvTbeiLAmiJoE0kmoAaSxoyaQ1VSTQpJNHQeXXidPTrPTXoOtINKNJroBQihQmgKjoUKAUYoqFBJe4ptKv5gzE+RAIO34gOZj6HQdKk4HDOwNwkrbVlS5dILhZgDMu7DbT0+FV610H7PFYzaYKbYbmHyNmDrIzFwuUr0gnSQe1KLjiPHxg+HG2MRdfEXlDo5U5VIFsFba6ctIEDSNdR0rC+EeNXLGIs5WITmnMoIVTzAqnNOkeVfdGlT/H3Flu3MiDyIxVWy7srFXhzvqB7OkHXWsmBpMj3dfhUkHoThvERfti6q5gwOUrtv0LHrFWiXW1ITtuw32ggT6Vy/7JOJ3HuthznKBAywQFthZB6bsSu0dTXVE4egYGNYImTtoY320rFgq7mGuLLRbIBZtWMwdei71NshwvlyH4kd56VP+6L2Hyo1wifuj5CgpUfMzZ7euxghhA0/T9az1xcP94A/EVoP7ygAqumum5n4mtyeHoZ0iexKn5g1DucAtl8+a4D/ADSPkQfSgqrWAsXhk5hZVJMBlaD0Oo/yKkPwKw40YxEGACIhh29T8qeucB0OW4yklSWAAJykGJEaHb41Ft8DvW/YvmCTmGomfidf70C24CgyxcOhb8v7wpq7wZi6NzU0UgSh1BPfNT/EeH4hkItv5iQdW0O0gyNNKh2LGLCOLmyqRbylCekDYe6T2qiWnCmUAcxYA06bVV+JLuGslGxToGbyWzJJUnrHRdNSdKgDiuL5vKIceS4yyEY5xyzEiZ0Zv8FQMdxrEh0Z1TnW49q0pHKuMiXI+akR2pinMDlNtnus8FnUHzKCoMKZAgghV161P4VjrTu4tsWEldGJgED1kdaVa4teuNltwQCF1TKV2YTr6jYGq/E33+9EtIzWgSqsFWbbZSfk43oNGLWhzGCANWGk66z/AH6Vo8BiM9tWmTAkjvWZTE5lUw0H1DDtGp/SpXAcaJcHTXsRPrr1j9KiNGzVT+JLuW0rfu38OfhzkUn5E1ON8RM6VyHxvwG3dxGaxicxdjmS5cLqrGNEckwDLaHb6VZB2AYlSYDKT2DCflSs1c3+zjwtbsO924A15DlXywqAjUr3OhGb3jvWp4JxjmXbyH8rCPkAY+P61BfFqSWpi7fgTVeeKS4UbEA0FoWoqjrekUKDzQaTSzSa6AqFChQChQFHNAVAUcUKocw5XMuecsjNG8dYruHh7jNm9bS4bItXXDwoXM2Xy/nyiZCqT7vSuFiplviN0FGFxgUEIQYyg7xHxqWaLHxJZt2cTes2w/JUqyBjmJORTM9FJJ1GsAVW3sb52ayDZDflR20EQRmOpB10PepjcedrhuXEtuWjOMsZlAjJP5VMCY3qvXYt5IDezsTOmg3gUF34Q4/dwr/hwFzC5c08zrbVotgjpqfiZ6VuuHfaa97EWkW2Et+bOSC7aKYgA6axrXMlw+XKxuqAV0KHM8QBly6QddQSOtXnh29cDr92S4NIuPEhlA1Kgk5Cd9DUsHVD4luxqD7MiEEEzAGrTO/SpWD405coQ5ZTlMBIkqHHXsRWDfG3hfCKbhzJJQ8sNCy+YMG0GresCtBw9L+fmAHzwW8+hGig6DXygfKs4rRXuMXFYDK4nuFj6H/Ipz/XDpofXyNofeDVa7nMFYMdVOuxmdFJiTA2qSLIEwhG53GvyNRE5uMEIrsoAPeZ+QB7UVjjAuDyr6bme+xHpVPxXDGbeQkA6EF2j0ka0/YTWNRvBDE6n3jXrQWi8bt6htCNxI09+ulI/wBQs4hLlvceyw069ND6VR2MKxdpJ0YDceyD2jfX6Uu7aC6qPT2JPXXQUMSD4Rwp83LAJG4ZgR/KQZX4VUcW8LYYLcOQyADPMcmAZIBnb093atabTOisjEGNhGv/AHAwdKzPGc7LdHMfS04yZFmYJ9rLtVEzD+DsKrEhXkk6867Oo75vSqPiPDVw+LtZM4DWb66lrjMc1owM0nWfpV5cxl0OolspA1/DGp6QRVdxvEMMThQ5fTmiYUGCs6FY/cHyoJKvmtEKzzqoOUb+6O4iacZthp5hrmVhB/4P0qHhsZbV1stzM7BSZPfY76SQatLuFfyEM3tag5Zjvr2oqku8Ve2wFwOtsggm4vkK5RqHEpB16iqviXh+wwNzD5kdMzLy4a25EETM5ZHY6dq3KX1toFeWBmNAdPcOnwqstYXCsQ6gI/8ACWsMT2ZRGb4g0RJwDDVpOsHUJOwI9nX8xrnD+Khh7zMoJeLgAjSSAFza7d/dW6wV45QGb8gBkmSNQCMy6bEa9q5Pxjhqm5cZbyls7Slz8NgZPX2T9KsV0Lwx4vbFyLgtLlGqhnz9fNBXLl20mafsYr8S4F/hUGdNWbauZcBgXADlPMtPbAkBlLKVkAdffG5rpPDvDuFtXAVxFxHUaoGUrnjWVK7gt+lLBKxnGhZYWxOgnbWO/rQrLeKsNcsMifeOc8M9tmQZgJhlczBEMCP7UVTBzo0RqccSkN+EJKwCDoDHtBe/xrX+E8bg7NhDcdA55nNDKpbNm8kEgmI7aVuowM0K0fHePLePlVQob2OWEJA0BLD06dzPoEcN4Gr2nLuquSgTzFtCfN5RpMDv1G1BQUIqXbZE5iupc5hkIMDylgZ6wRG1bXCfZ8mJsC7hcQCxWSpErm6rO4gwNZ2po5/Qir3jnhPFYUBr1vyn8ynMs+vUVSRQEKFHQqgqNFnqBpOv+a0RoUDmFvZHVoVoM5WGZT6MOoqy4Rxy5YLG2QpYqTAAECfKB0Gv0qopQqDVpxcnHWrxOUG2sxB8pVgRHSSTpW44j4wXDqoNo5uWrQWXvqBGs7+lckwCzcQExLqJ7ajWrjxXIxJ9phlGXMSxK6wf6e8etTBfcU4195Ny4hdW0ChDBC6ZRM/zNGupO1dARXNlc5ZWa0MxDTBIEkHaZrkuDwxt3kBzBCcrMhZQZmBm7SK6PwviotYVrj+ZULjeWyg6dDO4/ttUsVD8PYk5biYu7nuW7zqSz5fZjKYWPfVzZxlhSYe2DJ1zCfn865x4w4rhcTb5lu0BdLJmbKAdJkE7nQDX3Vkco7Cr11HdLPELQzEXUBJ3zr0GnX31ZYQBlDc0nSWgrpvvptXPeA8Mw6LgrzKg85zEgHMW0Gad/wC9b3G2lUeW4R3EgTvptWaCbinKdcjh1kC5mdRCkwDqdeu3alcWGGxNu8Fdc4QpcKEG4oKn6xqK5BxLiOS6HPmuqXS4p1tsgYlfMCDOvTtUbhXHDavXLpXMbiMh8xEB9ztrsKvUar7RrLWrWDZHYrBi5mIYsAIJA2IHUdzTmCvNdweEvMzG4l1rRaXLEBLizOusQZrK4jiN+9gwr53Sy8K0eVQ2+aB6CJPWk2fElxMNaw6QoS610sN2JMgEdhr79O1XB0jBiyX5jSzBsqEo7NEd4/mNXJtZxoH7bkSRtud96puCYtbyZ0ZnCuwOXYECAJA2yn4zVrjQAc2ZoyyCC2giTHyrKnbGFeSH11GWWDCRuADPb603esfuncj90DcToCJ61ES7nMIzmMukkbrJg7ag1J4ziTbtMTsBAPUNPUz03+FBi/FuJKhuhRWQwdSbjNlkSdlNwx/EKwDGpWO4g9xnliVZy0euwJ7mIE1BetyYjTeBeCXL98XFy5LZJYsY6CY07NUriXEsvEwxbKvOAOukMqgluka7+laPwLw+5bwJZBLXhmXURlk7z6AVmb32f4wyTyonrcP6BansXHiji9pldystZuct10cmZG50GoB17UKrvGWAu2cOpcIFdwpCsWnKAQzkgSd6FJFYlqKKXFJitISam4TiT2xCxHrm+kEVDincNcCsCVDgT5W2MggT7iQfhQOYPC814mCddiffoK6J4Oxb4IG20m2SWBgAAnuJmufYViT5YVtSDMRGun6Vp+FcbRh+ICCBuEDD3wF0qUdO4fxyzfU7ESRBHYxsaY4j4QwWJUzaVW18yeVh8RWVU23tqyGBMj8nXqsVYYPilyyJBzJ21J67ACs4rPcb+zC9blrDi6P3T5W+ex+lYfF4R7TFLisjDcMIP967bb8YqYBRpMbqRHxIianX7WFxiZbio8+nmGvfcVd+o8+xRRXUeO/ZeNWwr/8AQ+3wasHxTgOIsftbbAfvASvz6fGtbKKqKOKOKEUQBSs1JAo4oJ1nidwFSWLZTK5tQDBEj3TNSl47c5dy2T5H1gACG01EfpVQKOmAiaKlUIqjoOEvxgcM4IBR01Owkxr6bVtcXxGHuJAkWrdwHNIIOYSB30j4CuL4TiVxCnmJVGDBSfLI9PdNdDseLMObqsrBCcPkMqTqDmysAOnm/wC6sWK594iuZsTeYdXJ2jXSYHvmoWGUF1DGFJAJ7VpOKeFcXcv3WSy7AuTmlVBnXTMRprSE8CY7/wAoD33E/oa0KrDYgixet5mAJRsoBKncEsRoPy6n0qvrbYHwVjFS6uW1+ImWTc2EyYAXXaKyAwjzGUzQan7Prw/HRiYKow94JU//AGFdF4Ph0CaAbHfXrXJeEYDEq2a3auzEfs2jX4RWy4DjcVbcm8gCZSvmuJbIMzJDNWbB0Lh9sA7Db+lZbxfj7At4q2pAusrqAFPtweseu9X+BxQCLcYqq75s4I+Y3rjniPiSX8RduJMM7ET22B+MT8anGCn+6t1gfEUZw38S/U/0pYb/ADrQB9P6V0Gl8PeLL2FQJ5XtqIVSIj3Herp/H7spiyvTdz/tWBDx1A+BNE909z+lTrBrPE3iC3i8PbQqyMt3MwIzLlyMNGHrloVjyZ/wmipgaIpBFChVBRQihQojX/Z7gLd57y3Ek5AUaSMu8wBvOnyrZ4fwjatJbUEmDnedVeNgyzGnShQrHK+WisXgjduuUYIEVSBlzbiTrIPw9KqMJjM+eRGWOvwoUKgbYgmY6yN6SZtAupjqABlG9HQqjR4DxA/LDFZ26949PWre3cFyQygj113oUKzRmeN+BcNcJZZtk/u9/ca5fxXA8m61vNmy9Yj6TR0K3xqVEihFChWkCKEUKFAYFACioVQsCl2mIII3BBHvoUKDr/E8W62rBDMsq85CFBIAM6g+vzqmxuOvlJF5gDp6j4kx9KOhXONJnh7xPcuOFdQZZwCDEBROo6n5VBxvjfkEpbw6e0dS3w2Cj9aFCtZNRCu+J8VdDAXBbBIjIolY/dY669az2McSS83GYyXY66UKFWRB3eKZvaQGNsxLAe4E6VEu4on8qD3KKFCqI7XT3+WlN0VCgWKSz0VCgAuUKFCo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490" name="Picture 10" descr="http://img.radio.cz/pictures/historie/stalin_let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4784"/>
            <a:ext cx="7128793" cy="5025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1506" name="Picture 2" descr="http://t3.gstatic.com/images?q=tbn:ANd9GcTqFutQwbcQBIxxR3cefuofrRbiHjKKKjl0OL4Y5N5ING77yRr_R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92696"/>
            <a:ext cx="7688069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 smtClean="0"/>
              <a:t>leden – srpen 1968 Pražské jaro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-</a:t>
            </a:r>
            <a:r>
              <a:rPr lang="cs-CZ" dirty="0"/>
              <a:t>nespokojenost lidí s politikou</a:t>
            </a:r>
          </a:p>
          <a:p>
            <a:r>
              <a:rPr lang="cs-CZ" dirty="0"/>
              <a:t>-období tzv. </a:t>
            </a:r>
            <a:r>
              <a:rPr lang="cs-CZ" i="1" dirty="0"/>
              <a:t>demokratického socialismu (</a:t>
            </a:r>
            <a:r>
              <a:rPr lang="cs-CZ" i="1" dirty="0" smtClean="0"/>
              <a:t>rozvolnění)</a:t>
            </a:r>
          </a:p>
          <a:p>
            <a:pPr>
              <a:buNone/>
            </a:pPr>
            <a:r>
              <a:rPr lang="cs-CZ" b="1" u="sng" dirty="0" smtClean="0"/>
              <a:t>prezident </a:t>
            </a:r>
            <a:r>
              <a:rPr lang="cs-CZ" b="1" u="sng" dirty="0"/>
              <a:t>Ludvík </a:t>
            </a:r>
            <a:r>
              <a:rPr lang="cs-CZ" b="1" u="sng" dirty="0" smtClean="0"/>
              <a:t>Svoboda</a:t>
            </a:r>
          </a:p>
        </p:txBody>
      </p:sp>
      <p:pic>
        <p:nvPicPr>
          <p:cNvPr id="6" name="Picture 2" descr="http://www.hrad.cz/img/u/prezident-cr/ludvik-svobod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068960"/>
            <a:ext cx="2607717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předseda ÚV KSČ </a:t>
            </a:r>
            <a:r>
              <a:rPr lang="cs-CZ" b="1" u="sng" dirty="0" smtClean="0"/>
              <a:t>Alexandr </a:t>
            </a:r>
            <a:r>
              <a:rPr lang="cs-CZ" b="1" u="sng" dirty="0" err="1" smtClean="0"/>
              <a:t>Dubček</a:t>
            </a:r>
            <a:r>
              <a:rPr lang="cs-CZ" b="1" u="sng" dirty="0" smtClean="0"/>
              <a:t/>
            </a:r>
            <a:br>
              <a:rPr lang="cs-CZ" b="1" u="sng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b="1" u="sng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(připravoval tzv. </a:t>
            </a:r>
            <a:r>
              <a:rPr lang="cs-CZ" b="1" dirty="0" smtClean="0"/>
              <a:t>Akční program</a:t>
            </a:r>
            <a:r>
              <a:rPr lang="cs-CZ" dirty="0" smtClean="0"/>
              <a:t>-nejpropracovanější program demokratické reformy)</a:t>
            </a:r>
          </a:p>
          <a:p>
            <a:pPr algn="ctr">
              <a:buNone/>
            </a:pPr>
            <a:r>
              <a:rPr lang="cs-CZ" b="1" i="1" dirty="0" smtClean="0"/>
              <a:t>SSSR má strach, že dojde k převratu, výstrahy ČSSR, dochází k invazi!!!</a:t>
            </a:r>
            <a:endParaRPr lang="cs-CZ" b="1" dirty="0" smtClean="0"/>
          </a:p>
          <a:p>
            <a:endParaRPr lang="cs-CZ" dirty="0"/>
          </a:p>
        </p:txBody>
      </p:sp>
      <p:pic>
        <p:nvPicPr>
          <p:cNvPr id="4" name="Picture 4" descr="http://www1.wdr.de/themen/archiv/stichtag/stichtagnovemberzwoelf138_v-TeaserAufmach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980728"/>
            <a:ext cx="3968440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5602" name="Picture 2" descr="http://t2.gstatic.com/images?q=tbn:ANd9GcStS65D5gkDhpqVbpoi_vl2pY8V1-mB1gIg9fjNDtB4AXYtcMO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4320480" cy="2708920"/>
          </a:xfrm>
          <a:prstGeom prst="rect">
            <a:avLst/>
          </a:prstGeom>
          <a:noFill/>
        </p:spPr>
      </p:pic>
      <p:pic>
        <p:nvPicPr>
          <p:cNvPr id="25604" name="Picture 4" descr="http://t1.gstatic.com/images?q=tbn:ANd9GcSi3QHD8Xjf2HFRLFvFwskbhmE5ZBmWf5SJNYxJj0H9Oe-27ag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212976"/>
            <a:ext cx="3888432" cy="3006003"/>
          </a:xfrm>
          <a:prstGeom prst="rect">
            <a:avLst/>
          </a:prstGeom>
          <a:noFill/>
        </p:spPr>
      </p:pic>
      <p:pic>
        <p:nvPicPr>
          <p:cNvPr id="25606" name="Picture 6" descr="http://www.euroskop.cz/gallery/42/12712-srpen_196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3212976"/>
            <a:ext cx="2557879" cy="3370288"/>
          </a:xfrm>
          <a:prstGeom prst="rect">
            <a:avLst/>
          </a:prstGeom>
          <a:noFill/>
        </p:spPr>
      </p:pic>
      <p:pic>
        <p:nvPicPr>
          <p:cNvPr id="25608" name="Picture 8" descr="http://t2.gstatic.com/images?q=tbn:ANd9GcR1rwB56VybZXSut-Lrb3Ep3AyrmH8jOfLDSIRbLdU9UzZxMR0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332656"/>
            <a:ext cx="3600400" cy="2703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191</Words>
  <Application>Microsoft Office PowerPoint</Application>
  <PresentationFormat>Předvádění na obrazovce (4:3)</PresentationFormat>
  <Paragraphs>48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Československo na cestě destalinizace</vt:lpstr>
      <vt:lpstr>1953 smrt Klementa Gottwalda</vt:lpstr>
      <vt:lpstr>Běžný život</vt:lpstr>
      <vt:lpstr>1957-1968 prezident Antonín Novotný </vt:lpstr>
      <vt:lpstr>tzv. fronta na maso</vt:lpstr>
      <vt:lpstr>Snímek 6</vt:lpstr>
      <vt:lpstr>leden – srpen 1968 Pražské jaro </vt:lpstr>
      <vt:lpstr>předseda ÚV KSČ Alexandr Dubček </vt:lpstr>
      <vt:lpstr>Snímek 9</vt:lpstr>
      <vt:lpstr>20.-21. srpna vstup vojsk 5 členských zemí Varšavské smlouvy do Československa </vt:lpstr>
      <vt:lpstr>Jan Palach                Jan Zajíc</vt:lpstr>
      <vt:lpstr>prezident Gustáv Husák</vt:lpstr>
      <vt:lpstr>Charta 77</vt:lpstr>
      <vt:lpstr>Sametová revoluce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Československo na cestě destalinizace</dc:title>
  <dc:creator>Petra Novotná</dc:creator>
  <cp:lastModifiedBy>Petra Novotná</cp:lastModifiedBy>
  <cp:revision>11</cp:revision>
  <dcterms:created xsi:type="dcterms:W3CDTF">2013-05-14T16:42:08Z</dcterms:created>
  <dcterms:modified xsi:type="dcterms:W3CDTF">2013-05-14T17:34:10Z</dcterms:modified>
</cp:coreProperties>
</file>