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97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B453B-2DC8-4571-827E-E72F026AB3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CE609-CA23-4BD8-A767-31ACBAF420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D05F1-0AD1-4F9A-A454-90C0639F54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DAF81B-5332-486B-A9B0-F2E19C6ADEC6}" type="datetimeFigureOut">
              <a:rPr lang="cs-CZ" smtClean="0"/>
              <a:pPr/>
              <a:t>9.10.2016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C686BB-F679-4865-A460-97058242EB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a/Frans_Luycx_00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9/Hinrichtung_auf_dem_Altst%C3%A4dter_Ring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e/Johan_amos_comenius_1592-167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1/Albrecht_Wallenstein.jpeg" TargetMode="External"/><Relationship Id="rId2" Type="http://schemas.openxmlformats.org/officeDocument/2006/relationships/hyperlink" Target="http://upload.wikimedia.org/wikipedia/commons/7/7b/Map_Thirty_Years_War_cs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7/7d/Holy_Roman_Empire_1648.svg" TargetMode="External"/><Relationship Id="rId5" Type="http://schemas.openxmlformats.org/officeDocument/2006/relationships/hyperlink" Target="http://upload.wikimedia.org/wikipedia/commons/f/fc/BakalowiczWladyslaw.KardynalRichelieu.jpg" TargetMode="External"/><Relationship Id="rId4" Type="http://schemas.openxmlformats.org/officeDocument/2006/relationships/hyperlink" Target="http://upload.wikimedia.org/wikipedia/commons/f/ff/Thirtywar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5/57/Karel_Svoboda_Defenestrace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8/89/Gerard_van_Honthorst_006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Třicetiletá válka  </a:t>
            </a:r>
            <a:br>
              <a:rPr lang="cs-CZ" dirty="0" smtClean="0"/>
            </a:br>
            <a:r>
              <a:rPr lang="cs-CZ" dirty="0" smtClean="0"/>
              <a:t>1618 - 1648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15629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Třicetiletá válka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ápis 2.část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04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55576" y="76470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Ferdinand II. </a:t>
            </a:r>
            <a:r>
              <a:rPr lang="cs-CZ" sz="3200" dirty="0" smtClean="0"/>
              <a:t>českým králem – </a:t>
            </a:r>
            <a:r>
              <a:rPr lang="cs-CZ" sz="3200" b="1" u="sng" dirty="0" smtClean="0"/>
              <a:t>1620 </a:t>
            </a:r>
            <a:r>
              <a:rPr lang="cs-CZ" sz="3200" dirty="0" smtClean="0"/>
              <a:t>– po porážce v bitvě na Bílé hoře</a:t>
            </a:r>
            <a:endParaRPr lang="cs-CZ" sz="3200" dirty="0"/>
          </a:p>
        </p:txBody>
      </p:sp>
      <p:pic>
        <p:nvPicPr>
          <p:cNvPr id="1026" name="Picture 2" descr="Soubor:Frans Luycx 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132" y="1916832"/>
            <a:ext cx="3524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79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5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t</a:t>
            </a:r>
            <a:r>
              <a:rPr lang="cs-CZ" sz="3200" b="1" u="sng" dirty="0" smtClean="0"/>
              <a:t>rest</a:t>
            </a:r>
            <a:r>
              <a:rPr lang="cs-CZ" sz="3200" dirty="0" smtClean="0"/>
              <a:t> za povstání :</a:t>
            </a:r>
          </a:p>
          <a:p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47752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</a:t>
            </a:r>
            <a:r>
              <a:rPr lang="cs-CZ" sz="3200" dirty="0"/>
              <a:t>k</a:t>
            </a:r>
            <a:r>
              <a:rPr lang="cs-CZ" sz="3200" dirty="0" smtClean="0"/>
              <a:t>onfiskace (zabavení) majetku 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924944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</a:t>
            </a:r>
            <a:r>
              <a:rPr lang="cs-CZ" sz="3200" b="1" u="sng" dirty="0" smtClean="0"/>
              <a:t>21.6. 1621 </a:t>
            </a:r>
            <a:r>
              <a:rPr lang="cs-CZ" sz="3200" dirty="0" smtClean="0"/>
              <a:t>– </a:t>
            </a:r>
            <a:r>
              <a:rPr lang="cs-CZ" sz="3200" u="sng" dirty="0" smtClean="0"/>
              <a:t>poprava 27 českých pánů</a:t>
            </a:r>
          </a:p>
          <a:p>
            <a:r>
              <a:rPr lang="cs-CZ" sz="3200" dirty="0" smtClean="0"/>
              <a:t>	(Kryštof Harant z Polžic, Václav 	Budovec z Budova, Jáchym Ondřej 	</a:t>
            </a:r>
            <a:r>
              <a:rPr lang="cs-CZ" sz="3200" dirty="0" err="1" smtClean="0"/>
              <a:t>Šlik</a:t>
            </a:r>
            <a:r>
              <a:rPr lang="cs-CZ" sz="3200" dirty="0" smtClean="0"/>
              <a:t>, Jan </a:t>
            </a:r>
            <a:r>
              <a:rPr lang="cs-CZ" sz="3200" dirty="0" err="1" smtClean="0"/>
              <a:t>Jesenius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80042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Hinrichtung auf dem Altstädter R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20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31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5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8541" y="104094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</a:t>
            </a:r>
            <a:r>
              <a:rPr lang="cs-CZ" sz="3200" b="1" u="sng" dirty="0" smtClean="0"/>
              <a:t>katolická církev </a:t>
            </a:r>
            <a:r>
              <a:rPr lang="cs-CZ" sz="3200" dirty="0" smtClean="0"/>
              <a:t>– jediná povolená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8541" y="191683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b="1" u="sng" dirty="0" smtClean="0"/>
              <a:t>1627</a:t>
            </a:r>
            <a:r>
              <a:rPr lang="cs-CZ" sz="3200" dirty="0" smtClean="0"/>
              <a:t> – vydáno </a:t>
            </a:r>
            <a:r>
              <a:rPr lang="cs-CZ" sz="3200" b="1" u="sng" dirty="0" smtClean="0"/>
              <a:t>Obnovené zřízení  zemské:</a:t>
            </a:r>
          </a:p>
          <a:p>
            <a:pPr marL="514350" indent="-514350">
              <a:buAutoNum type="arabicPeriod"/>
            </a:pPr>
            <a:r>
              <a:rPr lang="cs-CZ" sz="3200" dirty="0" smtClean="0"/>
              <a:t>Habsburkové mají dědičné právo na český trůn</a:t>
            </a:r>
          </a:p>
          <a:p>
            <a:pPr marL="514350" indent="-514350">
              <a:buAutoNum type="arabicPeriod"/>
            </a:pPr>
            <a:r>
              <a:rPr lang="cs-CZ" sz="3200" dirty="0"/>
              <a:t>n</a:t>
            </a:r>
            <a:r>
              <a:rPr lang="cs-CZ" sz="3200" dirty="0" smtClean="0"/>
              <a:t>ěmčina na úřadech zrovnoprávněna s češtinou</a:t>
            </a:r>
          </a:p>
          <a:p>
            <a:pPr marL="514350" indent="-514350">
              <a:buAutoNum type="arabicPeriod"/>
            </a:pPr>
            <a:r>
              <a:rPr lang="cs-CZ" sz="3200" dirty="0"/>
              <a:t>k</a:t>
            </a:r>
            <a:r>
              <a:rPr lang="cs-CZ" sz="3200" dirty="0" smtClean="0"/>
              <a:t>do nepřestoupil ke katolické církvi, musel opustit zemi – vlna českých exulantů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47591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0872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e</a:t>
            </a:r>
            <a:r>
              <a:rPr lang="cs-CZ" sz="3200" b="1" u="sng" dirty="0" smtClean="0"/>
              <a:t>xulant</a:t>
            </a:r>
            <a:r>
              <a:rPr lang="cs-CZ" sz="3200" dirty="0" smtClean="0"/>
              <a:t> = člověk, který je násilím donucen opustit vlast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81115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Johan amos comenius 1592-167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9909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69269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</a:t>
            </a:r>
            <a:r>
              <a:rPr lang="cs-CZ" sz="3200" dirty="0" smtClean="0"/>
              <a:t>ejslavnější český exulant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4048" y="242088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Jan Ámos Komenský</a:t>
            </a:r>
          </a:p>
          <a:p>
            <a:endParaRPr lang="cs-CZ" sz="3200" dirty="0"/>
          </a:p>
          <a:p>
            <a:r>
              <a:rPr lang="cs-CZ" sz="3200" b="1" dirty="0"/>
              <a:t>u</a:t>
            </a:r>
            <a:r>
              <a:rPr lang="cs-CZ" sz="3200" b="1" dirty="0" smtClean="0"/>
              <a:t>čitel národů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77178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5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548680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200" dirty="0" smtClean="0"/>
              <a:t>Vyjmenuj body Obnoveného zřízení zemského a doplň rok jeho vydání.</a:t>
            </a:r>
          </a:p>
          <a:p>
            <a:pPr marL="514350" indent="-514350">
              <a:buAutoNum type="arabicPeriod"/>
            </a:pPr>
            <a:r>
              <a:rPr lang="cs-CZ" sz="3200" dirty="0" smtClean="0"/>
              <a:t>Vysvětli pojem „exulant“ a uveď </a:t>
            </a:r>
            <a:r>
              <a:rPr lang="cs-CZ" sz="3200" smtClean="0"/>
              <a:t>jméno jednoho z nich.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xmlns="" val="381678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284984"/>
            <a:ext cx="8686800" cy="838200"/>
          </a:xfrm>
        </p:spPr>
        <p:txBody>
          <a:bodyPr/>
          <a:lstStyle/>
          <a:p>
            <a:pPr algn="ctr"/>
            <a:r>
              <a:rPr lang="cs-CZ" dirty="0" smtClean="0"/>
              <a:t>TŘICETILETÁ VÁLKA V EVROPĚ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5888"/>
            <a:ext cx="4038600" cy="598011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800" dirty="0" smtClean="0"/>
              <a:t>Unie </a:t>
            </a:r>
          </a:p>
          <a:p>
            <a:pPr algn="ctr" eaLnBrk="1" hangingPunct="1">
              <a:defRPr/>
            </a:pPr>
            <a:r>
              <a:rPr lang="cs-CZ" sz="2000" dirty="0" smtClean="0"/>
              <a:t>protestanti</a:t>
            </a:r>
          </a:p>
          <a:p>
            <a:pPr algn="ctr" eaLnBrk="1" hangingPunct="1">
              <a:defRPr/>
            </a:pPr>
            <a:r>
              <a:rPr lang="cs-CZ" sz="2000" dirty="0" smtClean="0"/>
              <a:t>= kališníci, kalvinisté,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 luteráni, hugenoti</a:t>
            </a:r>
            <a:r>
              <a:rPr lang="cs-CZ" sz="2800" dirty="0" smtClean="0"/>
              <a:t> 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88640"/>
            <a:ext cx="4038600" cy="598011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800" dirty="0" smtClean="0"/>
              <a:t>Liga</a:t>
            </a:r>
          </a:p>
          <a:p>
            <a:pPr algn="ctr" eaLnBrk="1" hangingPunct="1">
              <a:defRPr/>
            </a:pPr>
            <a:r>
              <a:rPr lang="cs-CZ" sz="2000" dirty="0" smtClean="0"/>
              <a:t>katolíci</a:t>
            </a:r>
          </a:p>
        </p:txBody>
      </p:sp>
      <p:pic>
        <p:nvPicPr>
          <p:cNvPr id="4101" name="Picture 4" descr="MC90032045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16462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462px-Map_Thirty_Years_War_cs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989138"/>
            <a:ext cx="44005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6927850" y="5319713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200"/>
              <a:t>Obr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92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404664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p</a:t>
            </a:r>
            <a:r>
              <a:rPr lang="cs-CZ" sz="3200" b="1" u="sng" dirty="0" smtClean="0"/>
              <a:t>říčiny</a:t>
            </a:r>
            <a:r>
              <a:rPr lang="cs-CZ" sz="3200" dirty="0" smtClean="0"/>
              <a:t>: náboženské rozpory přerostly </a:t>
            </a:r>
          </a:p>
          <a:p>
            <a:r>
              <a:rPr lang="cs-CZ" sz="3200" dirty="0"/>
              <a:t>	</a:t>
            </a:r>
            <a:r>
              <a:rPr lang="cs-CZ" sz="3200" dirty="0" smtClean="0"/>
              <a:t>v mocenské soupeření </a:t>
            </a:r>
          </a:p>
          <a:p>
            <a:r>
              <a:rPr lang="cs-CZ" sz="3200" dirty="0"/>
              <a:t>	</a:t>
            </a:r>
            <a:r>
              <a:rPr lang="cs-CZ" sz="3200" dirty="0" smtClean="0"/>
              <a:t>( katolíci  X  nekatolíkům)</a:t>
            </a:r>
          </a:p>
          <a:p>
            <a:r>
              <a:rPr lang="cs-CZ" sz="3200" dirty="0"/>
              <a:t>	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1600" y="2852936"/>
            <a:ext cx="698477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660033"/>
                </a:solidFill>
              </a:rPr>
              <a:t>Vznik nepřátelských táborů:</a:t>
            </a:r>
          </a:p>
          <a:p>
            <a:pPr>
              <a:lnSpc>
                <a:spcPct val="80000"/>
              </a:lnSpc>
            </a:pPr>
            <a:endParaRPr lang="cs-CZ" altLang="cs-CZ" sz="2800" dirty="0" smtClean="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3200" dirty="0" smtClean="0"/>
              <a:t>Habsburkové – rakouští i španělští, katolická Liga, papežský dvůr, království Polsko – litevské</a:t>
            </a:r>
          </a:p>
          <a:p>
            <a:pPr>
              <a:lnSpc>
                <a:spcPct val="80000"/>
              </a:lnSpc>
            </a:pPr>
            <a:endParaRPr lang="cs-CZ" altLang="cs-CZ" sz="3200" dirty="0" smtClean="0"/>
          </a:p>
          <a:p>
            <a:pPr>
              <a:lnSpc>
                <a:spcPct val="80000"/>
              </a:lnSpc>
            </a:pPr>
            <a:r>
              <a:rPr lang="cs-CZ" altLang="cs-CZ" sz="3200" dirty="0" smtClean="0"/>
              <a:t>Protihabsburská koalice – Nizozemí, Anglie, Švédsko, Dánsko, protestantská Unie, česká stavovská opozice, Francie</a:t>
            </a:r>
          </a:p>
        </p:txBody>
      </p:sp>
    </p:spTree>
    <p:extLst>
      <p:ext uri="{BB962C8B-B14F-4D97-AF65-F5344CB8AC3E}">
        <p14:creationId xmlns="" xmlns:p14="http://schemas.microsoft.com/office/powerpoint/2010/main" val="22694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/>
              <a:t>Fáze:</a:t>
            </a:r>
            <a:r>
              <a:rPr lang="cs-CZ" sz="4000" smtClean="0"/>
              <a:t>1) válka česká (1618 – 1620)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= české stavovské povstání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                </a:t>
            </a:r>
            <a:r>
              <a:rPr lang="cs-CZ" smtClean="0">
                <a:solidFill>
                  <a:schemeClr val="hlink"/>
                </a:solidFill>
              </a:rPr>
              <a:t>Zamysli se!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>
                <a:solidFill>
                  <a:schemeClr val="hlink"/>
                </a:solidFill>
              </a:rPr>
              <a:t>                </a:t>
            </a:r>
            <a:r>
              <a:rPr lang="cs-CZ" smtClean="0"/>
              <a:t>Řekni vše, co víš o českém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                stavovském povstání!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</p:txBody>
      </p:sp>
      <p:pic>
        <p:nvPicPr>
          <p:cNvPr id="5124" name="Picture 4" descr="MC9003553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81300"/>
            <a:ext cx="160813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2) válka falcká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smtClean="0"/>
              <a:t> </a:t>
            </a:r>
            <a:r>
              <a:rPr lang="cs-CZ" sz="2400" smtClean="0"/>
              <a:t>Fridrich Falcký                        </a:t>
            </a:r>
            <a:r>
              <a:rPr lang="cs-CZ" sz="2400" u="sng" smtClean="0"/>
              <a:t>císař Svaté říše římské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smtClean="0"/>
              <a:t>                   Jak a proč se přezdívalo Fridrichovi Falckému?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smtClean="0"/>
              <a:t>                   </a:t>
            </a:r>
            <a:r>
              <a:rPr lang="cs-CZ" sz="2400" smtClean="0">
                <a:solidFill>
                  <a:schemeClr val="folHlink"/>
                </a:solidFill>
              </a:rPr>
              <a:t>Zimní král – vládl v Čechách jen jeden rok.</a:t>
            </a:r>
            <a:r>
              <a:rPr lang="cs-CZ" sz="240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smtClean="0"/>
              <a:t> </a:t>
            </a:r>
          </a:p>
        </p:txBody>
      </p:sp>
      <p:pic>
        <p:nvPicPr>
          <p:cNvPr id="6148" name="Picture 4" descr="MC900320452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989138"/>
            <a:ext cx="164623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C9003044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14605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3) válka dánská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smtClean="0"/>
              <a:t>    Dánsko + Anglie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u="sng" smtClean="0"/>
              <a:t>císař (velitel Albrecht z Valdštejna)</a:t>
            </a:r>
          </a:p>
        </p:txBody>
      </p:sp>
      <p:pic>
        <p:nvPicPr>
          <p:cNvPr id="7172" name="Picture 7" descr="Albrecht_Wallenste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1750" y="1981200"/>
            <a:ext cx="3111500" cy="4114800"/>
          </a:xfrm>
          <a:noFill/>
        </p:spPr>
      </p:pic>
      <p:pic>
        <p:nvPicPr>
          <p:cNvPr id="7173" name="Picture 10" descr="MC9003204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997200"/>
            <a:ext cx="16462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4500563" y="587692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200"/>
              <a:t>Obr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4) válka švédská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4687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smtClean="0"/>
              <a:t> Švédsko                                císař ( Albrecht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smtClean="0"/>
              <a:t> (Gustav Adolf)                               z Valdštejna)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nerozhodný výsledek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</p:txBody>
      </p:sp>
      <p:pic>
        <p:nvPicPr>
          <p:cNvPr id="8196" name="Picture 7" descr="Thirty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3933825"/>
            <a:ext cx="3113088" cy="1981200"/>
          </a:xfrm>
          <a:noFill/>
        </p:spPr>
      </p:pic>
      <p:pic>
        <p:nvPicPr>
          <p:cNvPr id="8197" name="Picture 8" descr="MC9003204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989138"/>
            <a:ext cx="16462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351588" y="560863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200"/>
              <a:t>Obr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5) švédsko – francouzská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 Švédsko + Francie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    ( kardinál Richelieu)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císař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nerozhodný výsledek</a:t>
            </a:r>
          </a:p>
        </p:txBody>
      </p:sp>
      <p:pic>
        <p:nvPicPr>
          <p:cNvPr id="9220" name="Picture 7" descr="349px-BakalowiczWladyslaw_KardynalRichelie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7938" y="1981200"/>
            <a:ext cx="2397125" cy="4114800"/>
          </a:xfrm>
          <a:noFill/>
        </p:spPr>
      </p:pic>
      <p:pic>
        <p:nvPicPr>
          <p:cNvPr id="9221" name="Picture 8" descr="MC9003204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924175"/>
            <a:ext cx="16462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832225" y="582453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200"/>
              <a:t>Obr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u="sng" smtClean="0"/>
              <a:t>1648</a:t>
            </a:r>
            <a:r>
              <a:rPr lang="cs-CZ" sz="4000" smtClean="0"/>
              <a:t> – vestfálský mír – kompromis</a:t>
            </a:r>
          </a:p>
        </p:txBody>
      </p:sp>
      <p:pic>
        <p:nvPicPr>
          <p:cNvPr id="10243" name="Picture 6" descr="756px-Holy_Roman_Empire_1648_sv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4850" y="1981200"/>
            <a:ext cx="5192713" cy="4114800"/>
          </a:xfrm>
          <a:noFill/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7216775" y="568007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200"/>
              <a:t>Obr 5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627313" y="6165850"/>
            <a:ext cx="378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altLang="cs-CZ"/>
              <a:t>Mapa Svaté říše římské v roce 1648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Výsledky války: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mtClean="0"/>
              <a:t>  v českých zemích zachováno Obnovené zřízení zemské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       </a:t>
            </a:r>
            <a:r>
              <a:rPr lang="cs-CZ" smtClean="0">
                <a:solidFill>
                  <a:schemeClr val="hlink"/>
                </a:solidFill>
              </a:rPr>
              <a:t>Co bylo Obnovené zřízení zemské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mtClean="0"/>
              <a:t>   zpustošení českých zemí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mtClean="0"/>
              <a:t>   hospodářský úpadek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mtClean="0"/>
              <a:t>   úbytek obyvatel (hlad, nemoci, válka)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</p:txBody>
      </p:sp>
      <p:pic>
        <p:nvPicPr>
          <p:cNvPr id="11268" name="Picture 4" descr="MC90005396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97200"/>
            <a:ext cx="862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C90005396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2852738"/>
            <a:ext cx="862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smtClean="0"/>
              <a:t>Správně přiřaď, kdo proti sobě bojoval v jednotlivých fázích války a poté uspořádej jednotlivé fáze tak, jak šly za sebou: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r>
              <a:rPr lang="cs-CZ" sz="2400" smtClean="0"/>
              <a:t>válka dánská</a:t>
            </a:r>
          </a:p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r>
              <a:rPr lang="cs-CZ" sz="2400" smtClean="0"/>
              <a:t>válka švédská </a:t>
            </a:r>
          </a:p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r>
              <a:rPr lang="cs-CZ" sz="2400" smtClean="0"/>
              <a:t>válka falcká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AutoNum type="arabicParenR" startAt="4"/>
              <a:defRPr/>
            </a:pPr>
            <a:r>
              <a:rPr lang="cs-CZ" sz="2400" smtClean="0"/>
              <a:t>švédsko – francouzská 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lphaLcParenR"/>
              <a:defRPr/>
            </a:pPr>
            <a:r>
              <a:rPr lang="cs-CZ" sz="2400" smtClean="0"/>
              <a:t>Švédsko + Francie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smtClean="0"/>
              <a:t>(kardinál Richelieu) X císař</a:t>
            </a:r>
          </a:p>
          <a:p>
            <a:pPr marL="533400" indent="-533400" eaLnBrk="1" hangingPunct="1">
              <a:buFont typeface="Wingdings" pitchFamily="2" charset="2"/>
              <a:buAutoNum type="alphaLcParenR" startAt="2"/>
              <a:defRPr/>
            </a:pPr>
            <a:r>
              <a:rPr lang="cs-CZ" sz="2400" smtClean="0"/>
              <a:t>Fridrich Falcký  X </a:t>
            </a:r>
            <a:r>
              <a:rPr lang="cs-CZ" sz="2400" u="sng" smtClean="0"/>
              <a:t>císař Svaté říše římské</a:t>
            </a:r>
            <a:r>
              <a:rPr lang="cs-CZ" sz="2400" smtClean="0"/>
              <a:t> </a:t>
            </a:r>
          </a:p>
          <a:p>
            <a:pPr marL="533400" indent="-533400" eaLnBrk="1" hangingPunct="1">
              <a:buFont typeface="Wingdings" pitchFamily="2" charset="2"/>
              <a:buAutoNum type="alphaLcParenR" startAt="2"/>
              <a:defRPr/>
            </a:pPr>
            <a:r>
              <a:rPr lang="cs-CZ" sz="2400" smtClean="0"/>
              <a:t>Švédsko ( Gustav Adolf) X císař ( Albrecht z Valdštejna)</a:t>
            </a:r>
          </a:p>
          <a:p>
            <a:pPr marL="533400" indent="-533400" eaLnBrk="1" hangingPunct="1">
              <a:buFont typeface="Wingdings" pitchFamily="2" charset="2"/>
              <a:buAutoNum type="alphaLcParenR" startAt="2"/>
              <a:defRPr/>
            </a:pPr>
            <a:r>
              <a:rPr lang="cs-CZ" sz="2400" smtClean="0"/>
              <a:t> Dánsko + Anglie X </a:t>
            </a:r>
            <a:r>
              <a:rPr lang="cs-CZ" sz="2400" u="sng" smtClean="0"/>
              <a:t>císař (velitel Albrecht z Valdštejna)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  <p:bldP spid="2560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Řešení: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chemeClr val="folHlink"/>
                </a:solidFill>
              </a:rPr>
              <a:t>3 b, 1 d, 2 c, 4 a</a:t>
            </a:r>
          </a:p>
          <a:p>
            <a:pPr algn="ctr" eaLnBrk="1" hangingPunct="1">
              <a:defRPr/>
            </a:pPr>
            <a:endParaRPr lang="cs-CZ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hlink"/>
                </a:solidFill>
              </a:rPr>
              <a:t>Úkol na příští hodinu: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Vyhledej si zajímavosti o životě Albrechta z </a:t>
            </a:r>
            <a:r>
              <a:rPr lang="cs-CZ" dirty="0" err="1" smtClean="0"/>
              <a:t>Valdštejna</a:t>
            </a:r>
            <a:endParaRPr lang="cs-CZ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Zdroje a citace: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/>
              <a:t>Obrázky: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cs-CZ" sz="1400" dirty="0" smtClean="0"/>
              <a:t>HISTORICAIR.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 [online]. [cit. 3.5.2014]. Dostupný na WWW: </a:t>
            </a:r>
            <a:r>
              <a:rPr lang="cs-CZ" sz="1400" dirty="0" smtClean="0">
                <a:hlinkClick r:id="rId2"/>
              </a:rPr>
              <a:t>http://upload.wikimedia.org/wikipedia/commons/7/7b/Map_Thirty_Years_War_cs.svg</a:t>
            </a: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cs-CZ" sz="1400" dirty="0" smtClean="0"/>
              <a:t>AUTOR NEUVEDEN.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 [online]. [cit. 3.5.2014]. Dostupný na WWW: </a:t>
            </a:r>
            <a:r>
              <a:rPr lang="cs-CZ" sz="1400" dirty="0" smtClean="0">
                <a:hlinkClick r:id="rId3"/>
              </a:rPr>
              <a:t>http://upload.wikimedia.org/wikipedia/commons/4/41/Albrecht_Wallenstein.jpeg</a:t>
            </a: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cs-CZ" sz="1400" dirty="0" smtClean="0"/>
              <a:t>AUTOR NEUVEDEN.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 [online]. [cit. 3.5.2014]. Dostupný na WWW: </a:t>
            </a:r>
            <a:r>
              <a:rPr lang="cs-CZ" sz="1400" dirty="0" smtClean="0">
                <a:hlinkClick r:id="rId4"/>
              </a:rPr>
              <a:t>http://upload.wikimedia.org/wikipedia/commons/f/ff/Thirtywar.gif</a:t>
            </a: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cs-CZ" sz="1400" dirty="0" smtClean="0"/>
              <a:t>BAKAŁOWICZ, </a:t>
            </a:r>
            <a:r>
              <a:rPr lang="cs-CZ" sz="1400" dirty="0" err="1" smtClean="0"/>
              <a:t>Władysław</a:t>
            </a:r>
            <a:r>
              <a:rPr lang="cs-CZ" sz="1400" dirty="0" smtClean="0"/>
              <a:t>.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 [online]. [cit. 3.5.2014]. Dostupný na WWW: </a:t>
            </a:r>
            <a:r>
              <a:rPr lang="cs-CZ" sz="1400" dirty="0" smtClean="0">
                <a:hlinkClick r:id="rId5"/>
              </a:rPr>
              <a:t>http://upload.wikimedia.org/wikipedia/commons/f/fc/BakalowiczWladyslaw.KardynalRichelieu.jpg</a:t>
            </a: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cs-CZ" sz="1400" dirty="0" smtClean="0"/>
              <a:t>ASTROKEY44.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 [online]. [cit. 3.5.2014]. Dostupný na WWW: </a:t>
            </a:r>
            <a:r>
              <a:rPr lang="cs-CZ" sz="1400" dirty="0" smtClean="0">
                <a:hlinkClick r:id="rId6"/>
              </a:rPr>
              <a:t>http://upload.wikimedia.org/wikipedia/commons/7/7d/Holy_Roman_Empire_1648.svg</a:t>
            </a: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/>
              <a:t>Ilustrace</a:t>
            </a:r>
            <a:r>
              <a:rPr lang="cs-CZ" sz="1400" dirty="0" smtClean="0"/>
              <a:t> – kliparty MS Office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/>
              <a:t>Autorem materiálu a všech jeho částí, není-li uvedeno jinak, je Mgr. Hana Kafková.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endParaRPr lang="cs-CZ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8367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p</a:t>
            </a:r>
            <a:r>
              <a:rPr lang="cs-CZ" sz="3200" b="1" u="sng" dirty="0" smtClean="0"/>
              <a:t>růběh</a:t>
            </a:r>
            <a:r>
              <a:rPr lang="cs-CZ" sz="3200" dirty="0" smtClean="0"/>
              <a:t>: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692097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/>
              <a:t>1. </a:t>
            </a:r>
            <a:r>
              <a:rPr lang="cs-CZ" sz="3200" u="sng" dirty="0"/>
              <a:t>f</a:t>
            </a:r>
            <a:r>
              <a:rPr lang="cs-CZ" sz="3200" u="sng" dirty="0" smtClean="0"/>
              <a:t>áze </a:t>
            </a:r>
            <a:r>
              <a:rPr lang="cs-CZ" sz="3200" dirty="0" smtClean="0"/>
              <a:t>– </a:t>
            </a:r>
            <a:r>
              <a:rPr lang="cs-CZ" sz="3200" b="1" u="sng" dirty="0" smtClean="0"/>
              <a:t>1618 – 1620</a:t>
            </a:r>
            <a:r>
              <a:rPr lang="cs-CZ" sz="3200" dirty="0" smtClean="0"/>
              <a:t> – </a:t>
            </a:r>
            <a:r>
              <a:rPr lang="cs-CZ" sz="3200" b="1" u="sng" dirty="0" smtClean="0"/>
              <a:t>česká válka </a:t>
            </a:r>
            <a:r>
              <a:rPr lang="cs-CZ" sz="3200" dirty="0" smtClean="0"/>
              <a:t> = 			</a:t>
            </a:r>
            <a:r>
              <a:rPr lang="cs-CZ" sz="3200" u="sng" dirty="0" smtClean="0"/>
              <a:t>české stavovské povstání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5662" y="2924944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/>
              <a:t>p</a:t>
            </a:r>
            <a:r>
              <a:rPr lang="cs-CZ" sz="3200" u="sng" dirty="0" smtClean="0"/>
              <a:t>říčiny</a:t>
            </a:r>
            <a:r>
              <a:rPr lang="cs-CZ" sz="3200" dirty="0" smtClean="0"/>
              <a:t> : </a:t>
            </a:r>
          </a:p>
          <a:p>
            <a:r>
              <a:rPr lang="cs-CZ" sz="3200" dirty="0"/>
              <a:t>k</a:t>
            </a:r>
            <a:r>
              <a:rPr lang="cs-CZ" sz="3200" dirty="0" smtClean="0"/>
              <a:t>rálovští místodržící porušují Rudolfův Majestát , a proto došlo k odporu českých stavů</a:t>
            </a:r>
            <a:endParaRPr lang="cs-CZ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2855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effectLst/>
              </a:rPr>
              <a:t>Soubor:Frans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Luycx</a:t>
            </a:r>
            <a:r>
              <a:rPr lang="cs-CZ" dirty="0" smtClean="0">
                <a:effectLst/>
              </a:rPr>
              <a:t> 002.jpg.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2011-10-06]. Dostupné z WWW: &lt;http://cs.wikipedia.org/wiki/Soubor:Frans_Luycx_002.jpg&gt;.</a:t>
            </a:r>
            <a:endParaRPr lang="cs-CZ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1397675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effectLst/>
              </a:rPr>
              <a:t>Soubor:Hinrichtung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auf</a:t>
            </a:r>
            <a:r>
              <a:rPr lang="cs-CZ" dirty="0" smtClean="0">
                <a:effectLst/>
              </a:rPr>
              <a:t> dem Altst%C3%A4dter Ring.JPG.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2011-10-06]. Dostupné z WWW: &lt;http://cs.wikipedia.org/wiki/Soubor:Hinrichtung_auf_dem_Altst%C3%A4dter_Ring.JPG&gt;.</a:t>
            </a:r>
            <a:endParaRPr lang="cs-CZ" dirty="0"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31409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effectLst/>
              </a:rPr>
              <a:t>Soubor:Johan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amos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comenius</a:t>
            </a:r>
            <a:r>
              <a:rPr lang="cs-CZ" dirty="0" smtClean="0">
                <a:effectLst/>
              </a:rPr>
              <a:t> 1592-1671.jpg.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2011-10-06]. Dostupné z WWW: &lt;http://cs.wikipedia.org/wiki/Soubor:Johan_amos_comenius_1592-1671.jpg&gt;.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2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ů 1"/>
          <p:cNvSpPr/>
          <p:nvPr/>
        </p:nvSpPr>
        <p:spPr>
          <a:xfrm flipH="1">
            <a:off x="4211960" y="548680"/>
            <a:ext cx="36004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70779" y="228413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1618</a:t>
            </a:r>
            <a:r>
              <a:rPr lang="cs-CZ" sz="3200" dirty="0" smtClean="0"/>
              <a:t> – </a:t>
            </a:r>
            <a:r>
              <a:rPr lang="cs-CZ" sz="3200" b="1" u="sng" dirty="0" smtClean="0"/>
              <a:t>2. pražská defenestrace </a:t>
            </a:r>
            <a:r>
              <a:rPr lang="cs-CZ" sz="3200" dirty="0" smtClean="0"/>
              <a:t>– z oken Pražského hradu vyhozeni královští místodržící Vilém </a:t>
            </a:r>
            <a:r>
              <a:rPr lang="cs-CZ" sz="3200" b="1" dirty="0" smtClean="0"/>
              <a:t>Slavata</a:t>
            </a:r>
            <a:r>
              <a:rPr lang="cs-CZ" sz="3200" dirty="0" smtClean="0"/>
              <a:t> z Chlumu a Jaroslav </a:t>
            </a:r>
            <a:r>
              <a:rPr lang="cs-CZ" sz="3200" dirty="0" err="1" smtClean="0"/>
              <a:t>Bořita</a:t>
            </a:r>
            <a:r>
              <a:rPr lang="cs-CZ" sz="3200" dirty="0" smtClean="0"/>
              <a:t> z </a:t>
            </a:r>
            <a:r>
              <a:rPr lang="cs-CZ" sz="3200" b="1" dirty="0" smtClean="0"/>
              <a:t>Martinic</a:t>
            </a:r>
            <a:r>
              <a:rPr lang="cs-CZ" sz="3200" dirty="0" smtClean="0"/>
              <a:t> </a:t>
            </a:r>
          </a:p>
          <a:p>
            <a:r>
              <a:rPr lang="cs-CZ" sz="3200" dirty="0" smtClean="0"/>
              <a:t>(+ písař Fabricius ) </a:t>
            </a:r>
            <a:endParaRPr lang="cs-CZ" sz="3200" dirty="0"/>
          </a:p>
        </p:txBody>
      </p:sp>
    </p:spTree>
    <p:extLst>
      <p:ext uri="{BB962C8B-B14F-4D97-AF65-F5344CB8AC3E}">
        <p14:creationId xmlns="" xmlns:p14="http://schemas.microsoft.com/office/powerpoint/2010/main" val="15766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Karel Svoboda Defenestr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06" y="1124744"/>
            <a:ext cx="5191125" cy="4314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87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98072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</a:t>
            </a:r>
            <a:r>
              <a:rPr lang="cs-CZ" sz="3200" dirty="0" smtClean="0"/>
              <a:t>volen </a:t>
            </a:r>
            <a:r>
              <a:rPr lang="cs-CZ" sz="3200" b="1" u="sng" dirty="0" smtClean="0"/>
              <a:t>sbor 30 direktorů </a:t>
            </a:r>
            <a:r>
              <a:rPr lang="cs-CZ" sz="3200" dirty="0" smtClean="0"/>
              <a:t>– v čele Václav Vilém z Roupova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2924944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1619</a:t>
            </a:r>
            <a:r>
              <a:rPr lang="cs-CZ" sz="3200" dirty="0" smtClean="0"/>
              <a:t> – zemřel Matyáš , jeho nástupce </a:t>
            </a:r>
            <a:r>
              <a:rPr lang="cs-CZ" sz="3200" b="1" dirty="0" smtClean="0"/>
              <a:t>Ferdinanda II. </a:t>
            </a:r>
            <a:r>
              <a:rPr lang="cs-CZ" sz="3200" dirty="0" smtClean="0"/>
              <a:t>čeští stavové </a:t>
            </a:r>
            <a:r>
              <a:rPr lang="cs-CZ" sz="3200" b="1" dirty="0" smtClean="0"/>
              <a:t>neuznali</a:t>
            </a:r>
            <a:r>
              <a:rPr lang="cs-CZ" sz="3200" dirty="0" smtClean="0"/>
              <a:t>,</a:t>
            </a:r>
          </a:p>
          <a:p>
            <a:r>
              <a:rPr lang="cs-CZ" sz="3200" dirty="0"/>
              <a:t>č</a:t>
            </a:r>
            <a:r>
              <a:rPr lang="cs-CZ" sz="3200" dirty="0" smtClean="0"/>
              <a:t>eským králem </a:t>
            </a:r>
            <a:r>
              <a:rPr lang="cs-CZ" sz="3200" b="1" u="sng" dirty="0" smtClean="0"/>
              <a:t>zvolen Fridrich Falcký </a:t>
            </a:r>
          </a:p>
          <a:p>
            <a:r>
              <a:rPr lang="cs-CZ" sz="3200" b="1" u="sng" dirty="0" smtClean="0"/>
              <a:t>( zimní král)</a:t>
            </a:r>
            <a:endParaRPr lang="cs-CZ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31976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Gerard van Honthorst 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0100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08104" y="148478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Fridrich Falcký – zimní král</a:t>
            </a:r>
            <a:endParaRPr lang="cs-CZ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5316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83671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č</a:t>
            </a:r>
            <a:r>
              <a:rPr lang="cs-CZ" sz="3200" dirty="0" smtClean="0"/>
              <a:t>eští stavové</a:t>
            </a:r>
            <a:r>
              <a:rPr lang="cs-CZ" sz="3200" b="1" u="sng" dirty="0" smtClean="0"/>
              <a:t> poraženi </a:t>
            </a:r>
            <a:r>
              <a:rPr lang="cs-CZ" sz="3200" dirty="0" smtClean="0"/>
              <a:t>císařským vojskem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63691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/>
              <a:t>8.11.1620</a:t>
            </a:r>
            <a:r>
              <a:rPr lang="cs-CZ" sz="4800" dirty="0" smtClean="0"/>
              <a:t> – bitva na </a:t>
            </a:r>
            <a:r>
              <a:rPr lang="cs-CZ" sz="4800" u="sng" dirty="0" smtClean="0"/>
              <a:t>Bílé hoře</a:t>
            </a:r>
            <a:endParaRPr lang="cs-CZ" sz="48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988106" y="427518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Fridrich Falcký </a:t>
            </a:r>
            <a:r>
              <a:rPr lang="cs-CZ" sz="3200" dirty="0"/>
              <a:t>u</a:t>
            </a:r>
            <a:r>
              <a:rPr lang="cs-CZ" sz="3200" dirty="0" smtClean="0"/>
              <a:t>prchl</a:t>
            </a:r>
            <a:endParaRPr lang="cs-CZ" sz="3200" dirty="0"/>
          </a:p>
        </p:txBody>
      </p:sp>
    </p:spTree>
    <p:extLst>
      <p:ext uri="{BB962C8B-B14F-4D97-AF65-F5344CB8AC3E}">
        <p14:creationId xmlns="" xmlns:p14="http://schemas.microsoft.com/office/powerpoint/2010/main" val="35740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692696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Doplň informaci:</a:t>
            </a:r>
          </a:p>
          <a:p>
            <a:pPr marL="514350" indent="-514350">
              <a:buAutoNum type="arabicPeriod"/>
            </a:pPr>
            <a:r>
              <a:rPr lang="cs-CZ" sz="3200" dirty="0" smtClean="0"/>
              <a:t>8.11.1620</a:t>
            </a:r>
          </a:p>
          <a:p>
            <a:pPr marL="514350" indent="-514350">
              <a:buAutoNum type="arabicPeriod"/>
            </a:pPr>
            <a:r>
              <a:rPr lang="cs-CZ" sz="3200" dirty="0" smtClean="0"/>
              <a:t>Fridrich Falcký</a:t>
            </a:r>
          </a:p>
          <a:p>
            <a:pPr marL="514350" indent="-514350">
              <a:buAutoNum type="arabicPeriod"/>
            </a:pPr>
            <a:r>
              <a:rPr lang="cs-CZ" sz="3200" dirty="0" smtClean="0"/>
              <a:t>Místodržící Vilém Slavata z Chlumu a Jaroslav </a:t>
            </a:r>
            <a:r>
              <a:rPr lang="cs-CZ" sz="3200" dirty="0" err="1" smtClean="0"/>
              <a:t>Bořita</a:t>
            </a:r>
            <a:r>
              <a:rPr lang="cs-CZ" sz="3200" dirty="0" smtClean="0"/>
              <a:t> z Martinic</a:t>
            </a:r>
          </a:p>
          <a:p>
            <a:pPr marL="514350" indent="-514350">
              <a:buAutoNum type="arabicPeriod"/>
            </a:pPr>
            <a:r>
              <a:rPr lang="cs-CZ" sz="3200" dirty="0" smtClean="0"/>
              <a:t>Václav Vilém z Roupova</a:t>
            </a:r>
          </a:p>
          <a:p>
            <a:pPr marL="514350" indent="-514350">
              <a:buAutoNum type="arabicPeriod"/>
            </a:pPr>
            <a:endParaRPr lang="cs-CZ" sz="3200" dirty="0"/>
          </a:p>
        </p:txBody>
      </p:sp>
    </p:spTree>
    <p:extLst>
      <p:ext uri="{BB962C8B-B14F-4D97-AF65-F5344CB8AC3E}">
        <p14:creationId xmlns="" xmlns:p14="http://schemas.microsoft.com/office/powerpoint/2010/main" val="12544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715</Words>
  <Application>Microsoft Office PowerPoint</Application>
  <PresentationFormat>Předvádění na obrazovce (4:3)</PresentationFormat>
  <Paragraphs>147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Cesta</vt:lpstr>
      <vt:lpstr>Třicetiletá válka   1618 - 1648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Třicetiletá válka 2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TŘICETILETÁ VÁLKA V EVROPĚ</vt:lpstr>
      <vt:lpstr>Snímek 19</vt:lpstr>
      <vt:lpstr>Fáze:1) válka česká (1618 – 1620) </vt:lpstr>
      <vt:lpstr>2) válka falcká </vt:lpstr>
      <vt:lpstr>3) válka dánská</vt:lpstr>
      <vt:lpstr>4) válka švédská</vt:lpstr>
      <vt:lpstr>5) švédsko – francouzská </vt:lpstr>
      <vt:lpstr>1648 – vestfálský mír – kompromis</vt:lpstr>
      <vt:lpstr>Výsledky války: </vt:lpstr>
      <vt:lpstr>Správně přiřaď, kdo proti sobě bojoval v jednotlivých fázích války a poté uspořádej jednotlivé fáze tak, jak šly za sebou:</vt:lpstr>
      <vt:lpstr>Řešení:</vt:lpstr>
      <vt:lpstr>Zdroje a citace:</vt:lpstr>
      <vt:lpstr>Snímek 30</vt:lpstr>
    </vt:vector>
  </TitlesOfParts>
  <Company>Základní škola Čelákovice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Třicetiletá válka 1618 - 1648</dc:title>
  <dc:creator>Nová Sborovna</dc:creator>
  <cp:lastModifiedBy>Mathyas</cp:lastModifiedBy>
  <cp:revision>15</cp:revision>
  <dcterms:created xsi:type="dcterms:W3CDTF">2011-10-05T11:21:14Z</dcterms:created>
  <dcterms:modified xsi:type="dcterms:W3CDTF">2016-10-09T16:17:31Z</dcterms:modified>
</cp:coreProperties>
</file>