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4" r:id="rId14"/>
    <p:sldId id="272" r:id="rId15"/>
    <p:sldId id="258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4"/>
          <p:cNvGrpSpPr/>
          <p:nvPr/>
        </p:nvGrpSpPr>
        <p:grpSpPr>
          <a:xfrm>
            <a:off x="0" y="2928934"/>
            <a:ext cx="9144000" cy="285752"/>
            <a:chOff x="0" y="2928934"/>
            <a:chExt cx="9144000" cy="285752"/>
          </a:xfrm>
        </p:grpSpPr>
        <p:sp>
          <p:nvSpPr>
            <p:cNvPr id="12" name="Rectangle 11"/>
            <p:cNvSpPr/>
            <p:nvPr userDrawn="1"/>
          </p:nvSpPr>
          <p:spPr>
            <a:xfrm flipH="1">
              <a:off x="0" y="2928934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 flipH="1">
              <a:off x="8334000" y="2963384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 flipH="1">
              <a:off x="0" y="2966642"/>
              <a:ext cx="8286776" cy="214314"/>
            </a:xfrm>
            <a:prstGeom prst="rect">
              <a:avLst/>
            </a:prstGeom>
            <a:solidFill>
              <a:schemeClr val="accent5"/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54136"/>
            <a:ext cx="7772400" cy="1470025"/>
          </a:xfrm>
          <a:noFill/>
        </p:spPr>
        <p:txBody>
          <a:bodyPr/>
          <a:lstStyle>
            <a:lvl1pPr>
              <a:defRPr>
                <a:gradFill flip="none" rotWithShape="1"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16200000" scaled="1"/>
                  <a:tileRect/>
                </a:gradFill>
                <a:effectLst>
                  <a:outerShdw blurRad="50800" dist="50800" dir="18900000" algn="tl" rotWithShape="0">
                    <a:schemeClr val="accent5">
                      <a:tint val="20000"/>
                      <a:alpha val="43000"/>
                    </a:scheme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19007"/>
            <a:ext cx="6400800" cy="1752600"/>
          </a:xfrm>
          <a:noFill/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8000"/>
            <a:ext cx="1800000" cy="360000"/>
          </a:xfrm>
        </p:spPr>
        <p:txBody>
          <a:bodyPr vert="horz"/>
          <a:lstStyle>
            <a:lvl1pPr algn="l">
              <a:defRPr/>
            </a:lvl1pPr>
          </a:lstStyle>
          <a:p>
            <a:fld id="{E7C6118A-7CBD-4944-B4A6-127B05EDDC32}" type="datetimeFigureOut">
              <a:rPr lang="cs-CZ" smtClean="0"/>
              <a:pPr/>
              <a:t>6.11.2016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64000" y="6498000"/>
            <a:ext cx="2880000" cy="360000"/>
          </a:xfrm>
        </p:spPr>
        <p:txBody>
          <a:bodyPr vert="horz"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34000" y="2928934"/>
            <a:ext cx="810000" cy="285752"/>
          </a:xfrm>
        </p:spPr>
        <p:txBody>
          <a:bodyPr/>
          <a:lstStyle/>
          <a:p>
            <a:fld id="{E16CD1E4-7783-43BE-9EDE-696FC19D70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6118A-7CBD-4944-B4A6-127B05EDDC32}" type="datetimeFigureOut">
              <a:rPr lang="cs-CZ" smtClean="0"/>
              <a:pPr/>
              <a:t>6.11.2016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D1E4-7783-43BE-9EDE-696FC19D70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6286520"/>
            <a:ext cx="9144000" cy="285752"/>
            <a:chOff x="0" y="1428736"/>
            <a:chExt cx="9144000" cy="285752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1428736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0" y="1463186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857224" y="1466444"/>
              <a:ext cx="8286776" cy="214314"/>
            </a:xfrm>
            <a:prstGeom prst="rect">
              <a:avLst/>
            </a:prstGeom>
            <a:solidFill>
              <a:schemeClr val="accent6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43802" y="285728"/>
            <a:ext cx="1500198" cy="6000791"/>
          </a:xfrm>
          <a:noFill/>
        </p:spPr>
        <p:txBody>
          <a:bodyPr vert="eaVert"/>
          <a:lstStyle>
            <a:lvl1pPr>
              <a:defRPr>
                <a:gradFill flip="none" rotWithShape="1">
                  <a:gsLst>
                    <a:gs pos="0">
                      <a:srgbClr val="000000"/>
                    </a:gs>
                    <a:gs pos="20000">
                      <a:srgbClr val="000040"/>
                    </a:gs>
                    <a:gs pos="50000">
                      <a:srgbClr val="400040"/>
                    </a:gs>
                    <a:gs pos="75000">
                      <a:srgbClr val="8F0040"/>
                    </a:gs>
                    <a:gs pos="89999">
                      <a:srgbClr val="F27300"/>
                    </a:gs>
                    <a:gs pos="100000">
                      <a:srgbClr val="FFBF00"/>
                    </a:gs>
                  </a:gsLst>
                  <a:lin ang="16200000" scaled="1"/>
                  <a:tileRect/>
                </a:gradFill>
                <a:effectLst>
                  <a:outerShdw blurRad="50800" dist="50800" dir="13500000" algn="tl" rotWithShape="0">
                    <a:schemeClr val="tx2">
                      <a:alpha val="43000"/>
                    </a:scheme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2994" y="285730"/>
            <a:ext cx="6657964" cy="6000791"/>
          </a:xfrm>
          <a:noFill/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6118A-7CBD-4944-B4A6-127B05EDDC32}" type="datetimeFigureOut">
              <a:rPr lang="cs-CZ" smtClean="0"/>
              <a:pPr/>
              <a:t>6.11.2016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810000" cy="285752"/>
          </a:xfrm>
        </p:spPr>
        <p:txBody>
          <a:bodyPr/>
          <a:lstStyle/>
          <a:p>
            <a:fld id="{E16CD1E4-7783-43BE-9EDE-696FC19D70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6118A-7CBD-4944-B4A6-127B05EDDC32}" type="datetimeFigureOut">
              <a:rPr lang="cs-CZ" smtClean="0"/>
              <a:pPr/>
              <a:t>6.11.2016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D1E4-7783-43BE-9EDE-696FC19D70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2928934"/>
            <a:ext cx="9144000" cy="285752"/>
            <a:chOff x="0" y="2928934"/>
            <a:chExt cx="9144000" cy="285752"/>
          </a:xfrm>
        </p:grpSpPr>
        <p:sp>
          <p:nvSpPr>
            <p:cNvPr id="8" name="Rectangle 7"/>
            <p:cNvSpPr/>
            <p:nvPr userDrawn="1"/>
          </p:nvSpPr>
          <p:spPr>
            <a:xfrm flipH="1">
              <a:off x="0" y="2928934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 flipH="1">
              <a:off x="8334000" y="2963384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0" name="Rectangle 9"/>
            <p:cNvSpPr/>
            <p:nvPr userDrawn="1"/>
          </p:nvSpPr>
          <p:spPr>
            <a:xfrm flipH="1">
              <a:off x="0" y="2966642"/>
              <a:ext cx="8286776" cy="214314"/>
            </a:xfrm>
            <a:prstGeom prst="rect">
              <a:avLst/>
            </a:prstGeom>
            <a:solidFill>
              <a:schemeClr val="accent5"/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217345"/>
            <a:ext cx="7772400" cy="1362075"/>
          </a:xfrm>
          <a:noFill/>
        </p:spPr>
        <p:txBody>
          <a:bodyPr anchor="t"/>
          <a:lstStyle>
            <a:lvl1pPr algn="ctr">
              <a:defRPr sz="4000" b="1" cap="all">
                <a:gradFill flip="none" rotWithShape="1"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16200000" scaled="1"/>
                  <a:tileRect/>
                </a:gradFill>
                <a:effectLst>
                  <a:outerShdw blurRad="50800" dist="50800" dir="18900000" algn="tl" rotWithShape="0">
                    <a:schemeClr val="accent5">
                      <a:tint val="20000"/>
                      <a:alpha val="43000"/>
                    </a:scheme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1426089"/>
            <a:ext cx="6400800" cy="1500187"/>
          </a:xfrm>
          <a:noFill/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8000"/>
            <a:ext cx="1800000" cy="360000"/>
          </a:xfrm>
        </p:spPr>
        <p:txBody>
          <a:bodyPr vert="horz"/>
          <a:lstStyle/>
          <a:p>
            <a:fld id="{E7C6118A-7CBD-4944-B4A6-127B05EDDC32}" type="datetimeFigureOut">
              <a:rPr lang="cs-CZ" smtClean="0"/>
              <a:pPr/>
              <a:t>6.11.2016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64000" y="6498000"/>
            <a:ext cx="2880000" cy="360000"/>
          </a:xfrm>
        </p:spPr>
        <p:txBody>
          <a:bodyPr vert="horz"/>
          <a:lstStyle>
            <a:lvl1pPr algn="r"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34000" y="2928934"/>
            <a:ext cx="810000" cy="285752"/>
          </a:xfrm>
        </p:spPr>
        <p:txBody>
          <a:bodyPr/>
          <a:lstStyle/>
          <a:p>
            <a:fld id="{E16CD1E4-7783-43BE-9EDE-696FC19D70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2994" y="1717110"/>
            <a:ext cx="4038600" cy="483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3994" y="1717110"/>
            <a:ext cx="4038600" cy="483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6118A-7CBD-4944-B4A6-127B05EDDC32}" type="datetimeFigureOut">
              <a:rPr lang="cs-CZ" smtClean="0"/>
              <a:pPr/>
              <a:t>6.11.2016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D1E4-7783-43BE-9EDE-696FC19D70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2994" y="1717668"/>
            <a:ext cx="4040188" cy="639762"/>
          </a:xfrm>
          <a:solidFill>
            <a:srgbClr val="FF9900">
              <a:alpha val="10196"/>
            </a:srgbClr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2994" y="2357433"/>
            <a:ext cx="4040188" cy="41960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0819" y="1717668"/>
            <a:ext cx="4041775" cy="639762"/>
          </a:xfrm>
          <a:solidFill>
            <a:srgbClr val="FF9900">
              <a:alpha val="10196"/>
            </a:srgbClr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0820" y="2357430"/>
            <a:ext cx="4041775" cy="4197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6118A-7CBD-4944-B4A6-127B05EDDC32}" type="datetimeFigureOut">
              <a:rPr lang="cs-CZ" smtClean="0"/>
              <a:pPr/>
              <a:t>6.11.2016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D1E4-7783-43BE-9EDE-696FC19D70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9"/>
          <p:cNvGrpSpPr/>
          <p:nvPr/>
        </p:nvGrpSpPr>
        <p:grpSpPr>
          <a:xfrm>
            <a:off x="0" y="1428736"/>
            <a:ext cx="9144000" cy="285752"/>
            <a:chOff x="0" y="1428736"/>
            <a:chExt cx="9144000" cy="285752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1428736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0" y="1463186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857224" y="1466444"/>
              <a:ext cx="8286776" cy="214314"/>
            </a:xfrm>
            <a:prstGeom prst="rect">
              <a:avLst/>
            </a:prstGeom>
            <a:solidFill>
              <a:schemeClr val="accent6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6118A-7CBD-4944-B4A6-127B05EDDC32}" type="datetimeFigureOut">
              <a:rPr lang="cs-CZ" smtClean="0"/>
              <a:pPr/>
              <a:t>6.11.2016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D1E4-7783-43BE-9EDE-696FC19D70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6286520"/>
            <a:ext cx="9144000" cy="285752"/>
            <a:chOff x="0" y="1428736"/>
            <a:chExt cx="9144000" cy="285752"/>
          </a:xfrm>
        </p:grpSpPr>
        <p:sp>
          <p:nvSpPr>
            <p:cNvPr id="6" name="Rectangle 5"/>
            <p:cNvSpPr/>
            <p:nvPr userDrawn="1"/>
          </p:nvSpPr>
          <p:spPr>
            <a:xfrm>
              <a:off x="0" y="1428736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0" y="1463186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857224" y="1466444"/>
              <a:ext cx="8286776" cy="214314"/>
            </a:xfrm>
            <a:prstGeom prst="rect">
              <a:avLst/>
            </a:prstGeom>
            <a:solidFill>
              <a:schemeClr val="accent6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6118A-7CBD-4944-B4A6-127B05EDDC32}" type="datetimeFigureOut">
              <a:rPr lang="cs-CZ" smtClean="0"/>
              <a:pPr/>
              <a:t>6.11.2016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810000" cy="285752"/>
          </a:xfrm>
        </p:spPr>
        <p:txBody>
          <a:bodyPr/>
          <a:lstStyle/>
          <a:p>
            <a:fld id="{E16CD1E4-7783-43BE-9EDE-696FC19D70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6" y="285728"/>
            <a:ext cx="3286146" cy="1143008"/>
          </a:xfrm>
        </p:spPr>
        <p:txBody>
          <a:bodyPr anchor="t"/>
          <a:lstStyle>
            <a:lvl1pPr algn="l">
              <a:defRPr sz="2000" b="1">
                <a:effectLst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717341"/>
            <a:ext cx="8215338" cy="483860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14810" y="285728"/>
            <a:ext cx="4857752" cy="1144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6118A-7CBD-4944-B4A6-127B05EDDC32}" type="datetimeFigureOut">
              <a:rPr lang="cs-CZ" smtClean="0"/>
              <a:pPr/>
              <a:t>6.11.2016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D1E4-7783-43BE-9EDE-696FC19D70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3" y="1718046"/>
            <a:ext cx="734214" cy="4834842"/>
          </a:xfrm>
          <a:noFill/>
        </p:spPr>
        <p:txBody>
          <a:bodyPr vert="eaVert" anchor="ctr"/>
          <a:lstStyle>
            <a:lvl1pPr algn="ctr">
              <a:defRPr sz="2000" b="1">
                <a:gradFill flip="none" rotWithShape="1">
                  <a:gsLst>
                    <a:gs pos="0">
                      <a:srgbClr val="000000"/>
                    </a:gs>
                    <a:gs pos="20000">
                      <a:srgbClr val="000040"/>
                    </a:gs>
                    <a:gs pos="50000">
                      <a:srgbClr val="400040"/>
                    </a:gs>
                    <a:gs pos="75000">
                      <a:srgbClr val="8F0040"/>
                    </a:gs>
                    <a:gs pos="89999">
                      <a:srgbClr val="F27300"/>
                    </a:gs>
                    <a:gs pos="100000">
                      <a:srgbClr val="FFBF00"/>
                    </a:gs>
                  </a:gsLst>
                  <a:lin ang="16200000" scaled="1"/>
                  <a:tileRect/>
                </a:gradFill>
                <a:effectLst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5372" y="1790268"/>
            <a:ext cx="8091100" cy="4710569"/>
          </a:xfrm>
          <a:effectLst>
            <a:glow rad="101600">
              <a:schemeClr val="accent1">
                <a:alpha val="6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cs-CZ" smtClean="0"/>
              <a:t>Kliknutím na ikonu přidáte obrázek.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2994" y="285728"/>
            <a:ext cx="8229600" cy="1144800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6118A-7CBD-4944-B4A6-127B05EDDC32}" type="datetimeFigureOut">
              <a:rPr lang="cs-CZ" smtClean="0"/>
              <a:pPr/>
              <a:t>6.11.2016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D1E4-7783-43BE-9EDE-696FC19D70C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2"/>
          <p:cNvGrpSpPr/>
          <p:nvPr/>
        </p:nvGrpSpPr>
        <p:grpSpPr>
          <a:xfrm>
            <a:off x="0" y="1428736"/>
            <a:ext cx="9144000" cy="285752"/>
            <a:chOff x="0" y="1428736"/>
            <a:chExt cx="9144000" cy="285752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1428736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0" y="1463186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857224" y="1466444"/>
              <a:ext cx="8286776" cy="214314"/>
            </a:xfrm>
            <a:prstGeom prst="rect">
              <a:avLst/>
            </a:prstGeom>
            <a:solidFill>
              <a:schemeClr val="accent5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2994" y="1716711"/>
            <a:ext cx="8229600" cy="4838735"/>
          </a:xfrm>
          <a:prstGeom prst="rect">
            <a:avLst/>
          </a:prstGeom>
          <a:noFill/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572272"/>
            <a:ext cx="1800000" cy="285728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6118A-7CBD-4944-B4A6-127B05EDDC32}" type="datetimeFigureOut">
              <a:rPr lang="cs-CZ" smtClean="0"/>
              <a:pPr/>
              <a:t>6.11.2016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64000" y="6572272"/>
            <a:ext cx="2880000" cy="285728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1428736"/>
            <a:ext cx="8100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50000"/>
                  </a:schemeClr>
                </a:solidFill>
              </a:defRPr>
            </a:lvl1pPr>
          </a:lstStyle>
          <a:p>
            <a:fld id="{E16CD1E4-7783-43BE-9EDE-696FC19D70C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2994" y="283053"/>
            <a:ext cx="8229600" cy="1143000"/>
          </a:xfrm>
          <a:prstGeom prst="rect">
            <a:avLst/>
          </a:prstGeom>
          <a:noFill/>
        </p:spPr>
        <p:txBody>
          <a:bodyPr vert="horz" rtlCol="0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xStyles>
    <p:titleStyle>
      <a:lvl1pPr algn="ctr" rtl="0" eaLnBrk="1" latinLnBrk="0" hangingPunct="1">
        <a:spcBef>
          <a:spcPct val="0"/>
        </a:spcBef>
        <a:buNone/>
        <a:defRPr kumimoji="0" sz="4400" kern="1200">
          <a:gradFill flip="none" rotWithShape="1"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5400000" scaled="1"/>
            <a:tileRect/>
          </a:gradFill>
          <a:effectLst>
            <a:outerShdw blurRad="50800" dist="50800" dir="18900000" algn="tl" rotWithShape="0">
              <a:schemeClr val="tx2">
                <a:alpha val="43000"/>
              </a:scheme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3" pitchFamily="18" charset="2"/>
        <a:buChar char="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"/>
        <a:buChar char="Ø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3" pitchFamily="18" charset="2"/>
        <a:buChar char="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"/>
        <a:buChar char="Ø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3" pitchFamily="18" charset="2"/>
        <a:buChar char="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upload.wikimedia.org/wikipedia/commons/6/63/JamesIEngland.jpg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//upload.wikimedia.org/wikipedia/commons/2/25/Karl_I_av_England,_m%C3%A5lning_av_Anthonis_van_Dyck_fr%C3%A5n_1632.jpg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//upload.wikimedia.org/wikipedia/commons/4/4e/Oliver_Cromwell.jpg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Anglická revoluce</a:t>
            </a:r>
            <a:br>
              <a:rPr lang="cs-CZ" dirty="0" smtClean="0"/>
            </a:br>
            <a:r>
              <a:rPr lang="cs-CZ" dirty="0" smtClean="0"/>
              <a:t>1640 - 1660</a:t>
            </a:r>
            <a:br>
              <a:rPr lang="cs-CZ" dirty="0" smtClean="0"/>
            </a:b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0810294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63241" y="323945"/>
            <a:ext cx="7272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1. zrušeno království</a:t>
            </a:r>
            <a:endParaRPr lang="cs-CZ" sz="32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058560" y="1124744"/>
            <a:ext cx="6912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2. </a:t>
            </a:r>
            <a:r>
              <a:rPr lang="cs-CZ" sz="3200" dirty="0"/>
              <a:t>v</a:t>
            </a:r>
            <a:r>
              <a:rPr lang="cs-CZ" sz="3200" dirty="0" smtClean="0"/>
              <a:t>yhlášena </a:t>
            </a:r>
            <a:r>
              <a:rPr lang="cs-CZ" sz="3200" b="1" u="sng" dirty="0" smtClean="0"/>
              <a:t>republika</a:t>
            </a:r>
            <a:endParaRPr lang="cs-CZ" sz="3200" b="1" u="sng" dirty="0"/>
          </a:p>
        </p:txBody>
      </p:sp>
      <p:sp>
        <p:nvSpPr>
          <p:cNvPr id="4" name="TextovéPole 3"/>
          <p:cNvSpPr txBox="1"/>
          <p:nvPr/>
        </p:nvSpPr>
        <p:spPr>
          <a:xfrm>
            <a:off x="1091447" y="1916832"/>
            <a:ext cx="6552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3. Cromwell zavádí </a:t>
            </a:r>
            <a:r>
              <a:rPr lang="cs-CZ" sz="3200" b="1" u="sng" dirty="0" smtClean="0"/>
              <a:t>diktaturu</a:t>
            </a:r>
            <a:endParaRPr lang="cs-CZ" sz="3200" b="1" u="sng" dirty="0"/>
          </a:p>
        </p:txBody>
      </p:sp>
      <p:sp>
        <p:nvSpPr>
          <p:cNvPr id="5" name="Šipka dolů 4"/>
          <p:cNvSpPr/>
          <p:nvPr/>
        </p:nvSpPr>
        <p:spPr>
          <a:xfrm>
            <a:off x="3779912" y="2636912"/>
            <a:ext cx="232395" cy="93610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F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979712" y="3718944"/>
            <a:ext cx="67209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u="sng" dirty="0"/>
              <a:t>n</a:t>
            </a:r>
            <a:r>
              <a:rPr lang="cs-CZ" sz="3200" u="sng" dirty="0" smtClean="0"/>
              <a:t>espokojenost obyvatel</a:t>
            </a:r>
            <a:endParaRPr lang="cs-CZ" sz="3200" u="sng" dirty="0"/>
          </a:p>
        </p:txBody>
      </p:sp>
    </p:spTree>
    <p:extLst>
      <p:ext uri="{BB962C8B-B14F-4D97-AF65-F5344CB8AC3E}">
        <p14:creationId xmlns="" xmlns:p14="http://schemas.microsoft.com/office/powerpoint/2010/main" val="20862968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115616" y="836712"/>
            <a:ext cx="69847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/>
              <a:t>p</a:t>
            </a:r>
            <a:r>
              <a:rPr lang="cs-CZ" sz="3200" b="1" dirty="0" smtClean="0"/>
              <a:t>o smrti Cromwella  </a:t>
            </a:r>
            <a:r>
              <a:rPr lang="cs-CZ" sz="3200" dirty="0" smtClean="0"/>
              <a:t>(1658) – </a:t>
            </a:r>
            <a:r>
              <a:rPr lang="cs-CZ" sz="3200" u="sng" dirty="0" smtClean="0"/>
              <a:t>Anglie </a:t>
            </a:r>
            <a:r>
              <a:rPr lang="cs-CZ" sz="3200" dirty="0" smtClean="0"/>
              <a:t>znovu královstvím = </a:t>
            </a:r>
            <a:r>
              <a:rPr lang="cs-CZ" sz="3200" b="1" dirty="0" smtClean="0"/>
              <a:t>monarchie</a:t>
            </a:r>
            <a:endParaRPr lang="cs-CZ" sz="3200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1074155" y="2276872"/>
            <a:ext cx="7416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v</a:t>
            </a:r>
            <a:r>
              <a:rPr lang="cs-CZ" sz="3200" dirty="0" smtClean="0"/>
              <a:t>ydána ústava = </a:t>
            </a:r>
            <a:r>
              <a:rPr lang="cs-CZ" sz="3200" b="1" dirty="0" smtClean="0"/>
              <a:t>konstituce</a:t>
            </a:r>
            <a:endParaRPr lang="cs-CZ" sz="3200" b="1" dirty="0"/>
          </a:p>
        </p:txBody>
      </p:sp>
      <p:sp>
        <p:nvSpPr>
          <p:cNvPr id="4" name="Šipka dolů 3"/>
          <p:cNvSpPr/>
          <p:nvPr/>
        </p:nvSpPr>
        <p:spPr>
          <a:xfrm>
            <a:off x="4608004" y="2996952"/>
            <a:ext cx="540060" cy="100811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467544" y="4293096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u="sng" dirty="0"/>
              <a:t>k</a:t>
            </a:r>
            <a:r>
              <a:rPr lang="cs-CZ" sz="3200" b="1" u="sng" dirty="0" smtClean="0"/>
              <a:t>onstituční monarchie </a:t>
            </a:r>
            <a:r>
              <a:rPr lang="cs-CZ" sz="3200" dirty="0" smtClean="0"/>
              <a:t>= ústavní království</a:t>
            </a:r>
            <a:endParaRPr lang="cs-CZ" sz="3200" dirty="0"/>
          </a:p>
        </p:txBody>
      </p:sp>
    </p:spTree>
    <p:extLst>
      <p:ext uri="{BB962C8B-B14F-4D97-AF65-F5344CB8AC3E}">
        <p14:creationId xmlns="" xmlns:p14="http://schemas.microsoft.com/office/powerpoint/2010/main" val="279017673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1052736"/>
            <a:ext cx="76328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u="sng" dirty="0"/>
              <a:t>v</a:t>
            </a:r>
            <a:r>
              <a:rPr lang="cs-CZ" sz="3200" b="1" u="sng" dirty="0" smtClean="0"/>
              <a:t>ýsledek revoluce</a:t>
            </a:r>
            <a:r>
              <a:rPr lang="cs-CZ" sz="3200" dirty="0" smtClean="0"/>
              <a:t>:</a:t>
            </a:r>
          </a:p>
          <a:p>
            <a:endParaRPr lang="cs-CZ" sz="3200" dirty="0" smtClean="0"/>
          </a:p>
          <a:p>
            <a:r>
              <a:rPr lang="cs-CZ" sz="3200" dirty="0" smtClean="0"/>
              <a:t>Parlament: 2 skupiny</a:t>
            </a:r>
          </a:p>
          <a:p>
            <a:pPr marL="514350" indent="-514350">
              <a:buAutoNum type="alphaLcPeriod"/>
            </a:pPr>
            <a:r>
              <a:rPr lang="cs-CZ" sz="3200" dirty="0" smtClean="0"/>
              <a:t>konzervativní – podpora krále</a:t>
            </a:r>
          </a:p>
          <a:p>
            <a:pPr marL="514350" indent="-514350">
              <a:buAutoNum type="alphaLcPeriod"/>
            </a:pPr>
            <a:r>
              <a:rPr lang="cs-CZ" sz="3200" dirty="0" smtClean="0"/>
              <a:t>radikální – co největší omezení krále</a:t>
            </a:r>
          </a:p>
          <a:p>
            <a:pPr marL="514350" indent="-514350">
              <a:buAutoNum type="alphaLcPeriod"/>
            </a:pPr>
            <a:endParaRPr lang="cs-CZ" sz="3200" dirty="0" smtClean="0"/>
          </a:p>
          <a:p>
            <a:pPr marL="514350" indent="-514350"/>
            <a:r>
              <a:rPr lang="cs-CZ" sz="3200" dirty="0" smtClean="0"/>
              <a:t>Z těchto dvou skupin se vyvinula dnešní podoba britských politických stran: </a:t>
            </a:r>
            <a:r>
              <a:rPr lang="cs-CZ" sz="3200" b="1" dirty="0" smtClean="0"/>
              <a:t>Konzervativci a Liberálové</a:t>
            </a:r>
            <a:endParaRPr lang="cs-CZ" sz="3200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39788828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980728"/>
            <a:ext cx="78488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endParaRPr lang="cs-CZ" sz="3200" dirty="0" smtClean="0"/>
          </a:p>
          <a:p>
            <a:pPr marL="514350" indent="-514350">
              <a:buAutoNum type="arabicPeriod"/>
            </a:pPr>
            <a:r>
              <a:rPr lang="cs-CZ" sz="3200" dirty="0" smtClean="0"/>
              <a:t>Který panovnický rod nastoupil na anglický trůn v roce 1603?</a:t>
            </a:r>
          </a:p>
          <a:p>
            <a:pPr marL="514350" indent="-514350">
              <a:buAutoNum type="arabicPeriod"/>
            </a:pPr>
            <a:r>
              <a:rPr lang="cs-CZ" sz="3200" dirty="0" smtClean="0"/>
              <a:t>Jmenuj 2 první panovníky toho rodu.</a:t>
            </a:r>
          </a:p>
          <a:p>
            <a:pPr marL="514350" indent="-514350">
              <a:buAutoNum type="arabicPeriod"/>
            </a:pPr>
            <a:r>
              <a:rPr lang="cs-CZ" sz="3200" dirty="0" smtClean="0"/>
              <a:t>Jaké byly problémy v Anglii v době vlády Karla I. ?</a:t>
            </a:r>
          </a:p>
          <a:p>
            <a:pPr marL="514350" indent="-514350">
              <a:buAutoNum type="arabicPeriod"/>
            </a:pPr>
            <a:r>
              <a:rPr lang="cs-CZ" sz="3200" dirty="0" smtClean="0"/>
              <a:t>Jakou událost ohraničují letopočty 1640 – 1660?</a:t>
            </a:r>
          </a:p>
          <a:p>
            <a:pPr marL="514350" indent="-514350">
              <a:buAutoNum type="arabicPeriod"/>
            </a:pPr>
            <a:r>
              <a:rPr lang="cs-CZ" sz="3200" dirty="0" smtClean="0"/>
              <a:t>Kdo to byl Oliver Cromwell? </a:t>
            </a:r>
            <a:endParaRPr lang="cs-CZ" sz="3200" dirty="0"/>
          </a:p>
        </p:txBody>
      </p:sp>
    </p:spTree>
    <p:extLst>
      <p:ext uri="{BB962C8B-B14F-4D97-AF65-F5344CB8AC3E}">
        <p14:creationId xmlns="" xmlns:p14="http://schemas.microsoft.com/office/powerpoint/2010/main" val="363897480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6"/>
          <p:cNvSpPr>
            <a:spLocks noGrp="1" noChangeArrowheads="1"/>
          </p:cNvSpPr>
          <p:nvPr>
            <p:ph type="title"/>
          </p:nvPr>
        </p:nvSpPr>
        <p:spPr>
          <a:xfrm>
            <a:off x="-134387" y="620688"/>
            <a:ext cx="9252520" cy="914400"/>
          </a:xfrm>
        </p:spPr>
        <p:txBody>
          <a:bodyPr/>
          <a:lstStyle/>
          <a:p>
            <a:r>
              <a:rPr lang="cs-CZ" dirty="0">
                <a:latin typeface="+mn-lt"/>
              </a:rPr>
              <a:t>Použité zdroje</a:t>
            </a:r>
          </a:p>
        </p:txBody>
      </p:sp>
      <p:sp>
        <p:nvSpPr>
          <p:cNvPr id="6" name="Zástupný symbol pro zápatí 3"/>
          <p:cNvSpPr txBox="1">
            <a:spLocks noGrp="1"/>
          </p:cNvSpPr>
          <p:nvPr/>
        </p:nvSpPr>
        <p:spPr>
          <a:xfrm>
            <a:off x="630552" y="5805264"/>
            <a:ext cx="7777236" cy="725711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cs-CZ" sz="1400" i="1" dirty="0">
              <a:solidFill>
                <a:schemeClr val="tx2"/>
              </a:solidFill>
              <a:latin typeface="Calibri" pitchFamily="34" charset="0"/>
              <a:cs typeface="Arial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6555" y="4293096"/>
            <a:ext cx="5718175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653685" y="3362508"/>
            <a:ext cx="77541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smtClean="0">
                <a:solidFill>
                  <a:schemeClr val="tx2"/>
                </a:solidFill>
                <a:latin typeface="+mn-lt"/>
                <a:cs typeface="Calibri" pitchFamily="34" charset="0"/>
              </a:rPr>
              <a:t>Veškeré texty </a:t>
            </a:r>
            <a:r>
              <a:rPr lang="cs-CZ" sz="2000" b="1" dirty="0" smtClean="0">
                <a:solidFill>
                  <a:schemeClr val="tx2"/>
                </a:solidFill>
                <a:latin typeface="+mn-lt"/>
                <a:cs typeface="Calibri" pitchFamily="34" charset="0"/>
              </a:rPr>
              <a:t>jsou dílem autora prezentace.</a:t>
            </a:r>
            <a:endParaRPr lang="cs-CZ" sz="2000" dirty="0">
              <a:solidFill>
                <a:schemeClr val="tx2"/>
              </a:solidFill>
              <a:latin typeface="+mn-lt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669991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 txBox="1">
            <a:spLocks noGrp="1"/>
          </p:cNvSpPr>
          <p:nvPr/>
        </p:nvSpPr>
        <p:spPr>
          <a:xfrm>
            <a:off x="611188" y="6165850"/>
            <a:ext cx="7572375" cy="365125"/>
          </a:xfrm>
          <a:prstGeom prst="rect">
            <a:avLst/>
          </a:prstGeom>
          <a:noFill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cs-CZ" sz="1400" i="1" dirty="0">
              <a:latin typeface="Calibri" pitchFamily="34" charset="0"/>
              <a:cs typeface="Arial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467544" y="260648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err="1" smtClean="0">
                <a:effectLst/>
              </a:rPr>
              <a:t>Soubor:JamesIEngland.jpg</a:t>
            </a:r>
            <a:r>
              <a:rPr lang="cs-CZ" dirty="0" smtClean="0">
                <a:effectLst/>
              </a:rPr>
              <a:t>. In </a:t>
            </a:r>
            <a:r>
              <a:rPr lang="cs-CZ" i="1" dirty="0" err="1" smtClean="0">
                <a:effectLst/>
              </a:rPr>
              <a:t>Wikipedia</a:t>
            </a:r>
            <a:r>
              <a:rPr lang="cs-CZ" i="1" dirty="0" smtClean="0">
                <a:effectLst/>
              </a:rPr>
              <a:t> : </a:t>
            </a:r>
            <a:r>
              <a:rPr lang="cs-CZ" i="1" dirty="0" err="1" smtClean="0">
                <a:effectLst/>
              </a:rPr>
              <a:t>the</a:t>
            </a:r>
            <a:r>
              <a:rPr lang="cs-CZ" i="1" dirty="0" smtClean="0">
                <a:effectLst/>
              </a:rPr>
              <a:t> free </a:t>
            </a:r>
            <a:r>
              <a:rPr lang="cs-CZ" i="1" dirty="0" err="1" smtClean="0">
                <a:effectLst/>
              </a:rPr>
              <a:t>encyclopedia</a:t>
            </a:r>
            <a:r>
              <a:rPr lang="cs-CZ" dirty="0" smtClean="0">
                <a:effectLst/>
              </a:rPr>
              <a:t> [online]. St. </a:t>
            </a:r>
            <a:r>
              <a:rPr lang="cs-CZ" dirty="0" err="1" smtClean="0">
                <a:effectLst/>
              </a:rPr>
              <a:t>Petersburg</a:t>
            </a:r>
            <a:r>
              <a:rPr lang="cs-CZ" dirty="0" smtClean="0">
                <a:effectLst/>
              </a:rPr>
              <a:t> (Florida) : </a:t>
            </a:r>
            <a:r>
              <a:rPr lang="cs-CZ" dirty="0" err="1" smtClean="0">
                <a:effectLst/>
              </a:rPr>
              <a:t>Wikipedia</a:t>
            </a:r>
            <a:r>
              <a:rPr lang="cs-CZ" dirty="0" smtClean="0">
                <a:effectLst/>
              </a:rPr>
              <a:t> </a:t>
            </a:r>
            <a:r>
              <a:rPr lang="cs-CZ" dirty="0" err="1" smtClean="0">
                <a:effectLst/>
              </a:rPr>
              <a:t>Foundation</a:t>
            </a:r>
            <a:r>
              <a:rPr lang="cs-CZ" dirty="0" smtClean="0">
                <a:effectLst/>
              </a:rPr>
              <a:t>, [cit. 2011-10-13]. Dostupné z WWW: &lt;http://cs.wikipedia.org/wiki/</a:t>
            </a:r>
            <a:r>
              <a:rPr lang="cs-CZ" dirty="0" err="1" smtClean="0">
                <a:effectLst/>
              </a:rPr>
              <a:t>Soubor:JamesIEngland.jpg</a:t>
            </a:r>
            <a:r>
              <a:rPr lang="cs-CZ" dirty="0" smtClean="0">
                <a:effectLst/>
              </a:rPr>
              <a:t>&gt;.</a:t>
            </a:r>
            <a:endParaRPr lang="cs-CZ" dirty="0">
              <a:effectLst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474368" y="1412776"/>
            <a:ext cx="83461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err="1" smtClean="0">
                <a:effectLst/>
              </a:rPr>
              <a:t>Soubor:Karl</a:t>
            </a:r>
            <a:r>
              <a:rPr lang="cs-CZ" dirty="0" smtClean="0">
                <a:effectLst/>
              </a:rPr>
              <a:t> I </a:t>
            </a:r>
            <a:r>
              <a:rPr lang="cs-CZ" dirty="0" err="1" smtClean="0">
                <a:effectLst/>
              </a:rPr>
              <a:t>av</a:t>
            </a:r>
            <a:r>
              <a:rPr lang="cs-CZ" dirty="0" smtClean="0">
                <a:effectLst/>
              </a:rPr>
              <a:t> </a:t>
            </a:r>
            <a:r>
              <a:rPr lang="cs-CZ" dirty="0" err="1" smtClean="0">
                <a:effectLst/>
              </a:rPr>
              <a:t>England</a:t>
            </a:r>
            <a:r>
              <a:rPr lang="cs-CZ" dirty="0" smtClean="0">
                <a:effectLst/>
              </a:rPr>
              <a:t>, m%C3%A5lning </a:t>
            </a:r>
            <a:r>
              <a:rPr lang="cs-CZ" dirty="0" err="1" smtClean="0">
                <a:effectLst/>
              </a:rPr>
              <a:t>av</a:t>
            </a:r>
            <a:r>
              <a:rPr lang="cs-CZ" dirty="0" smtClean="0">
                <a:effectLst/>
              </a:rPr>
              <a:t> </a:t>
            </a:r>
            <a:r>
              <a:rPr lang="cs-CZ" dirty="0" err="1" smtClean="0">
                <a:effectLst/>
              </a:rPr>
              <a:t>Anthonis</a:t>
            </a:r>
            <a:r>
              <a:rPr lang="cs-CZ" dirty="0" smtClean="0">
                <a:effectLst/>
              </a:rPr>
              <a:t> van </a:t>
            </a:r>
            <a:r>
              <a:rPr lang="cs-CZ" dirty="0" err="1" smtClean="0">
                <a:effectLst/>
              </a:rPr>
              <a:t>Dyck</a:t>
            </a:r>
            <a:r>
              <a:rPr lang="cs-CZ" dirty="0" smtClean="0">
                <a:effectLst/>
              </a:rPr>
              <a:t> fr%C3%A5n 1632.jpg. In </a:t>
            </a:r>
            <a:r>
              <a:rPr lang="cs-CZ" i="1" dirty="0" err="1" smtClean="0">
                <a:effectLst/>
              </a:rPr>
              <a:t>Wikipedia</a:t>
            </a:r>
            <a:r>
              <a:rPr lang="cs-CZ" i="1" dirty="0" smtClean="0">
                <a:effectLst/>
              </a:rPr>
              <a:t> : </a:t>
            </a:r>
            <a:r>
              <a:rPr lang="cs-CZ" i="1" dirty="0" err="1" smtClean="0">
                <a:effectLst/>
              </a:rPr>
              <a:t>the</a:t>
            </a:r>
            <a:r>
              <a:rPr lang="cs-CZ" i="1" dirty="0" smtClean="0">
                <a:effectLst/>
              </a:rPr>
              <a:t> free </a:t>
            </a:r>
            <a:r>
              <a:rPr lang="cs-CZ" i="1" dirty="0" err="1" smtClean="0">
                <a:effectLst/>
              </a:rPr>
              <a:t>encyclopedia</a:t>
            </a:r>
            <a:r>
              <a:rPr lang="cs-CZ" dirty="0" smtClean="0">
                <a:effectLst/>
              </a:rPr>
              <a:t> [online]. St. </a:t>
            </a:r>
            <a:r>
              <a:rPr lang="cs-CZ" dirty="0" err="1" smtClean="0">
                <a:effectLst/>
              </a:rPr>
              <a:t>Petersburg</a:t>
            </a:r>
            <a:r>
              <a:rPr lang="cs-CZ" dirty="0" smtClean="0">
                <a:effectLst/>
              </a:rPr>
              <a:t> (Florida) : </a:t>
            </a:r>
            <a:r>
              <a:rPr lang="cs-CZ" dirty="0" err="1" smtClean="0">
                <a:effectLst/>
              </a:rPr>
              <a:t>Wikipedia</a:t>
            </a:r>
            <a:r>
              <a:rPr lang="cs-CZ" dirty="0" smtClean="0">
                <a:effectLst/>
              </a:rPr>
              <a:t> </a:t>
            </a:r>
            <a:r>
              <a:rPr lang="cs-CZ" dirty="0" err="1" smtClean="0">
                <a:effectLst/>
              </a:rPr>
              <a:t>Foundation</a:t>
            </a:r>
            <a:r>
              <a:rPr lang="cs-CZ" dirty="0" smtClean="0">
                <a:effectLst/>
              </a:rPr>
              <a:t>, [cit. 2011-10-13]. Dostupné z WWW: &lt;http://cs.wikipedia.org/wiki/Soubor:Karl_I_av_England,_m%C3%A5lning_av_Anthonis_van_Dyck_fr%C3%A5n_1632.jpg&gt;.</a:t>
            </a:r>
            <a:endParaRPr lang="cs-CZ" dirty="0">
              <a:effectLst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474368" y="3140968"/>
            <a:ext cx="84181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err="1"/>
              <a:t>Soubor:Oliver</a:t>
            </a:r>
            <a:r>
              <a:rPr lang="cs-CZ" dirty="0"/>
              <a:t> Cromwell.jpg. In </a:t>
            </a:r>
            <a:r>
              <a:rPr lang="cs-CZ" i="1" dirty="0" err="1"/>
              <a:t>Wikipedia</a:t>
            </a:r>
            <a:r>
              <a:rPr lang="cs-CZ" i="1" dirty="0"/>
              <a:t> : </a:t>
            </a:r>
            <a:r>
              <a:rPr lang="cs-CZ" i="1" dirty="0" err="1"/>
              <a:t>the</a:t>
            </a:r>
            <a:r>
              <a:rPr lang="cs-CZ" i="1" dirty="0"/>
              <a:t> free </a:t>
            </a:r>
            <a:r>
              <a:rPr lang="cs-CZ" i="1" dirty="0" err="1"/>
              <a:t>encyclopedia</a:t>
            </a:r>
            <a:r>
              <a:rPr lang="cs-CZ" dirty="0"/>
              <a:t> [online]. St. </a:t>
            </a:r>
            <a:r>
              <a:rPr lang="cs-CZ" dirty="0" err="1"/>
              <a:t>Petersburg</a:t>
            </a:r>
            <a:r>
              <a:rPr lang="cs-CZ" dirty="0"/>
              <a:t> (Florida) : </a:t>
            </a:r>
            <a:r>
              <a:rPr lang="cs-CZ" dirty="0" err="1"/>
              <a:t>Wikipedia</a:t>
            </a:r>
            <a:r>
              <a:rPr lang="cs-CZ" dirty="0"/>
              <a:t> </a:t>
            </a:r>
            <a:r>
              <a:rPr lang="cs-CZ" dirty="0" err="1"/>
              <a:t>Foundation</a:t>
            </a:r>
            <a:r>
              <a:rPr lang="cs-CZ" dirty="0"/>
              <a:t>, [cit. 2011-10-14]. Dostupné z WWW: &lt;http://cs.wikipedia.org/wiki/</a:t>
            </a:r>
            <a:r>
              <a:rPr lang="cs-CZ" dirty="0" err="1"/>
              <a:t>Soubor:Oliver_Cromwell.jpg</a:t>
            </a:r>
            <a:r>
              <a:rPr lang="cs-CZ" dirty="0"/>
              <a:t>&gt;.</a:t>
            </a:r>
            <a:endParaRPr lang="cs-CZ" dirty="0">
              <a:effectLst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60993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323528" y="620688"/>
            <a:ext cx="835292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u="sng" dirty="0" smtClean="0"/>
              <a:t>ALŽBĚTA I. (1533 – 1603)</a:t>
            </a:r>
          </a:p>
          <a:p>
            <a:pPr algn="ctr"/>
            <a:endParaRPr lang="cs-CZ" sz="3200" u="sng" dirty="0" smtClean="0"/>
          </a:p>
          <a:p>
            <a:r>
              <a:rPr lang="cs-CZ" sz="3200" u="sng" dirty="0" smtClean="0"/>
              <a:t>alžbětinská </a:t>
            </a:r>
            <a:r>
              <a:rPr lang="cs-CZ" sz="3200" u="sng" dirty="0" smtClean="0"/>
              <a:t>Anglie </a:t>
            </a:r>
            <a:r>
              <a:rPr lang="cs-CZ" sz="3200" dirty="0" smtClean="0"/>
              <a:t>(16. st.) – hospodářský 	rozmach – </a:t>
            </a:r>
            <a:r>
              <a:rPr lang="cs-CZ" sz="3200" dirty="0" smtClean="0"/>
              <a:t>rozvoj textilních </a:t>
            </a:r>
            <a:r>
              <a:rPr lang="cs-CZ" sz="3200" dirty="0" smtClean="0"/>
              <a:t>manufaktur, </a:t>
            </a:r>
            <a:r>
              <a:rPr lang="cs-CZ" sz="3200" dirty="0" smtClean="0"/>
              <a:t>  </a:t>
            </a:r>
          </a:p>
          <a:p>
            <a:r>
              <a:rPr lang="cs-CZ" sz="3200" dirty="0" smtClean="0"/>
              <a:t> </a:t>
            </a:r>
            <a:r>
              <a:rPr lang="cs-CZ" sz="3200" dirty="0" smtClean="0"/>
              <a:t>          </a:t>
            </a:r>
            <a:r>
              <a:rPr lang="cs-CZ" sz="3200" dirty="0" smtClean="0"/>
              <a:t>roste </a:t>
            </a:r>
            <a:r>
              <a:rPr lang="cs-CZ" sz="3200" dirty="0" smtClean="0"/>
              <a:t>počet kolonií</a:t>
            </a:r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323528" y="3284984"/>
            <a:ext cx="848810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u="sng" dirty="0" smtClean="0"/>
              <a:t>1600</a:t>
            </a:r>
            <a:r>
              <a:rPr lang="cs-CZ" sz="3200" dirty="0" smtClean="0"/>
              <a:t> – založena </a:t>
            </a:r>
            <a:r>
              <a:rPr lang="cs-CZ" sz="3200" u="sng" dirty="0" smtClean="0"/>
              <a:t>Východoindická obchodní </a:t>
            </a:r>
            <a:r>
              <a:rPr lang="cs-CZ" sz="3200" dirty="0" smtClean="0"/>
              <a:t>	</a:t>
            </a:r>
            <a:r>
              <a:rPr lang="cs-CZ" sz="3200" u="sng" dirty="0" smtClean="0"/>
              <a:t>společnost</a:t>
            </a:r>
            <a:r>
              <a:rPr lang="cs-CZ" sz="3200" dirty="0" smtClean="0"/>
              <a:t> </a:t>
            </a:r>
            <a:endParaRPr lang="cs-CZ" sz="3200" dirty="0" smtClean="0"/>
          </a:p>
          <a:p>
            <a:endParaRPr lang="cs-CZ" sz="3200" dirty="0" smtClean="0"/>
          </a:p>
          <a:p>
            <a:r>
              <a:rPr lang="cs-CZ" sz="3200" dirty="0" smtClean="0"/>
              <a:t>ANGLIKÁNSKÁ CÍRKEV – hlavou panovník</a:t>
            </a:r>
          </a:p>
          <a:p>
            <a:r>
              <a:rPr lang="cs-CZ" sz="3200" dirty="0" smtClean="0"/>
              <a:t>Rod: Tudorovci</a:t>
            </a:r>
          </a:p>
          <a:p>
            <a:r>
              <a:rPr lang="cs-CZ" sz="3200" dirty="0" smtClean="0"/>
              <a:t>Alžběta I. nemá děti</a:t>
            </a:r>
            <a:endParaRPr lang="cs-CZ" sz="3200" dirty="0"/>
          </a:p>
        </p:txBody>
      </p:sp>
    </p:spTree>
    <p:extLst>
      <p:ext uri="{BB962C8B-B14F-4D97-AF65-F5344CB8AC3E}">
        <p14:creationId xmlns="" xmlns:p14="http://schemas.microsoft.com/office/powerpoint/2010/main" val="332896129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55576" y="836712"/>
            <a:ext cx="741682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u="sng" dirty="0" smtClean="0"/>
              <a:t>1603</a:t>
            </a:r>
            <a:r>
              <a:rPr lang="cs-CZ" sz="3200" dirty="0" smtClean="0"/>
              <a:t> – nástup </a:t>
            </a:r>
            <a:r>
              <a:rPr lang="cs-CZ" sz="3200" u="sng" dirty="0" smtClean="0"/>
              <a:t>Stuartovců</a:t>
            </a:r>
            <a:r>
              <a:rPr lang="cs-CZ" sz="3200" dirty="0" smtClean="0"/>
              <a:t> – </a:t>
            </a:r>
            <a:r>
              <a:rPr lang="cs-CZ" sz="3200" b="1" u="sng" dirty="0" smtClean="0"/>
              <a:t>Jakub I. </a:t>
            </a:r>
            <a:r>
              <a:rPr lang="cs-CZ" sz="3200" dirty="0" smtClean="0"/>
              <a:t>	omezuje moc parlamentu, vede 	rozmařilý život, </a:t>
            </a:r>
            <a:r>
              <a:rPr lang="cs-CZ" sz="3200" u="sng" dirty="0" smtClean="0"/>
              <a:t>zadlužil</a:t>
            </a:r>
            <a:r>
              <a:rPr lang="cs-CZ" sz="3200" dirty="0" smtClean="0"/>
              <a:t> státní 	pokladnu </a:t>
            </a:r>
          </a:p>
          <a:p>
            <a:endParaRPr lang="cs-CZ" sz="3200" dirty="0"/>
          </a:p>
          <a:p>
            <a:r>
              <a:rPr lang="cs-CZ" sz="3200" dirty="0" smtClean="0"/>
              <a:t>          </a:t>
            </a:r>
          </a:p>
          <a:p>
            <a:endParaRPr lang="cs-CZ" sz="3200" dirty="0"/>
          </a:p>
          <a:p>
            <a:r>
              <a:rPr lang="cs-CZ" sz="3200" dirty="0" smtClean="0"/>
              <a:t>	</a:t>
            </a:r>
            <a:r>
              <a:rPr lang="cs-CZ" sz="3200" b="1" u="sng" dirty="0" smtClean="0"/>
              <a:t>nespokojenost obyvatel</a:t>
            </a:r>
            <a:endParaRPr lang="cs-CZ" sz="3200" b="1" u="sng" dirty="0"/>
          </a:p>
        </p:txBody>
      </p:sp>
      <p:sp>
        <p:nvSpPr>
          <p:cNvPr id="3" name="Šipka doprava 2"/>
          <p:cNvSpPr/>
          <p:nvPr/>
        </p:nvSpPr>
        <p:spPr>
          <a:xfrm rot="5400000">
            <a:off x="2513759" y="3471017"/>
            <a:ext cx="1236162" cy="28803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87699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oubor:JamesIEngland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04664"/>
            <a:ext cx="3362325" cy="5715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4788024" y="1628800"/>
            <a:ext cx="36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u="sng" dirty="0" smtClean="0"/>
              <a:t>Jakub I. </a:t>
            </a:r>
            <a:r>
              <a:rPr lang="cs-CZ" sz="3200" b="1" u="sng" dirty="0" err="1" smtClean="0"/>
              <a:t>Stuart</a:t>
            </a:r>
            <a:endParaRPr lang="cs-CZ" sz="3200" b="1" u="sng" dirty="0"/>
          </a:p>
        </p:txBody>
      </p:sp>
    </p:spTree>
    <p:extLst>
      <p:ext uri="{BB962C8B-B14F-4D97-AF65-F5344CB8AC3E}">
        <p14:creationId xmlns="" xmlns:p14="http://schemas.microsoft.com/office/powerpoint/2010/main" val="8920487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oubor:Karl I av England, målning av Anthonis van Dyck från 163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980728"/>
            <a:ext cx="2971800" cy="391477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4211960" y="1988840"/>
            <a:ext cx="40324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u="sng" dirty="0" smtClean="0"/>
              <a:t>Karel  I. </a:t>
            </a:r>
            <a:r>
              <a:rPr lang="cs-CZ" sz="3200" b="1" u="sng" dirty="0" err="1" smtClean="0"/>
              <a:t>Stuart</a:t>
            </a:r>
            <a:endParaRPr lang="cs-CZ" sz="3200" b="1" u="sng" dirty="0" smtClean="0"/>
          </a:p>
          <a:p>
            <a:endParaRPr lang="cs-CZ" sz="3200" b="1" u="sng" dirty="0"/>
          </a:p>
          <a:p>
            <a:r>
              <a:rPr lang="cs-CZ" sz="3200" dirty="0" smtClean="0"/>
              <a:t>1625 - 1649</a:t>
            </a:r>
            <a:endParaRPr lang="cs-CZ" sz="3200" dirty="0"/>
          </a:p>
        </p:txBody>
      </p:sp>
    </p:spTree>
    <p:extLst>
      <p:ext uri="{BB962C8B-B14F-4D97-AF65-F5344CB8AC3E}">
        <p14:creationId xmlns="" xmlns:p14="http://schemas.microsoft.com/office/powerpoint/2010/main" val="400900626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437893"/>
            <a:ext cx="77048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/>
              <a:t>p</a:t>
            </a:r>
            <a:r>
              <a:rPr lang="cs-CZ" sz="3200" b="1" dirty="0" smtClean="0"/>
              <a:t>roblémy:</a:t>
            </a:r>
          </a:p>
          <a:p>
            <a:r>
              <a:rPr lang="cs-CZ" sz="3200" b="1" u="sng" dirty="0" smtClean="0"/>
              <a:t>Karel I. </a:t>
            </a:r>
            <a:r>
              <a:rPr lang="cs-CZ" sz="3200" dirty="0" smtClean="0"/>
              <a:t>–    </a:t>
            </a:r>
            <a:r>
              <a:rPr lang="cs-CZ" sz="3200" b="1" dirty="0" smtClean="0"/>
              <a:t>a) </a:t>
            </a:r>
            <a:r>
              <a:rPr lang="cs-CZ" sz="3200" dirty="0" smtClean="0"/>
              <a:t>přestal svolávat parlament</a:t>
            </a:r>
          </a:p>
          <a:p>
            <a:r>
              <a:rPr lang="cs-CZ" sz="3200" dirty="0"/>
              <a:t>	</a:t>
            </a:r>
            <a:r>
              <a:rPr lang="cs-CZ" sz="3200" dirty="0" smtClean="0"/>
              <a:t>	</a:t>
            </a:r>
            <a:r>
              <a:rPr lang="cs-CZ" sz="3200" dirty="0" smtClean="0"/>
              <a:t>  </a:t>
            </a:r>
            <a:r>
              <a:rPr lang="cs-CZ" sz="3200" b="1" dirty="0" smtClean="0"/>
              <a:t>b</a:t>
            </a:r>
            <a:r>
              <a:rPr lang="cs-CZ" sz="3200" b="1" dirty="0" smtClean="0"/>
              <a:t>) </a:t>
            </a:r>
            <a:r>
              <a:rPr lang="cs-CZ" sz="3200" dirty="0" smtClean="0"/>
              <a:t>povstání ve Skotsku proti 				anglikánské církvi</a:t>
            </a:r>
            <a:endParaRPr lang="cs-CZ" sz="3200" dirty="0"/>
          </a:p>
        </p:txBody>
      </p:sp>
      <p:sp>
        <p:nvSpPr>
          <p:cNvPr id="3" name="Šipka dolů 2"/>
          <p:cNvSpPr/>
          <p:nvPr/>
        </p:nvSpPr>
        <p:spPr>
          <a:xfrm>
            <a:off x="4313019" y="2478380"/>
            <a:ext cx="252028" cy="122413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F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944046" y="3861048"/>
            <a:ext cx="75163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Karel  I. musel </a:t>
            </a:r>
            <a:r>
              <a:rPr lang="cs-CZ" sz="3200" b="1" u="sng" dirty="0" smtClean="0"/>
              <a:t>svolat parlament </a:t>
            </a:r>
            <a:r>
              <a:rPr lang="cs-CZ" sz="3200" dirty="0" smtClean="0"/>
              <a:t>– žádá ho o schválení daní na financování armády</a:t>
            </a:r>
            <a:endParaRPr lang="cs-CZ" sz="3200" dirty="0"/>
          </a:p>
        </p:txBody>
      </p:sp>
    </p:spTree>
    <p:extLst>
      <p:ext uri="{BB962C8B-B14F-4D97-AF65-F5344CB8AC3E}">
        <p14:creationId xmlns="" xmlns:p14="http://schemas.microsoft.com/office/powerpoint/2010/main" val="101426305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43608" y="836712"/>
            <a:ext cx="70567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u="sng" dirty="0" smtClean="0"/>
              <a:t>1640</a:t>
            </a:r>
            <a:r>
              <a:rPr lang="cs-CZ" sz="3200" dirty="0" smtClean="0"/>
              <a:t> – parlament se postavil proti králi</a:t>
            </a:r>
            <a:endParaRPr lang="cs-CZ" sz="3200" dirty="0"/>
          </a:p>
        </p:txBody>
      </p:sp>
      <p:sp>
        <p:nvSpPr>
          <p:cNvPr id="4" name="Šipka dolů 3"/>
          <p:cNvSpPr/>
          <p:nvPr/>
        </p:nvSpPr>
        <p:spPr>
          <a:xfrm>
            <a:off x="5004048" y="1421487"/>
            <a:ext cx="360040" cy="121542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F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39552" y="3140968"/>
            <a:ext cx="82809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u="sng" dirty="0" smtClean="0"/>
              <a:t>1642</a:t>
            </a:r>
            <a:r>
              <a:rPr lang="cs-CZ" sz="3200" dirty="0" smtClean="0"/>
              <a:t> – </a:t>
            </a:r>
            <a:r>
              <a:rPr lang="cs-CZ" sz="3200" u="sng" dirty="0" smtClean="0"/>
              <a:t>zahájena ozbrojená revoluce </a:t>
            </a:r>
            <a:r>
              <a:rPr lang="cs-CZ" sz="3200" dirty="0" smtClean="0"/>
              <a:t>– v čele </a:t>
            </a:r>
          </a:p>
          <a:p>
            <a:r>
              <a:rPr lang="cs-CZ" sz="3200" dirty="0"/>
              <a:t>	</a:t>
            </a:r>
            <a:r>
              <a:rPr lang="cs-CZ" sz="3200" dirty="0" smtClean="0"/>
              <a:t>	</a:t>
            </a:r>
            <a:r>
              <a:rPr lang="cs-CZ" sz="3200" b="1" u="sng" dirty="0" smtClean="0"/>
              <a:t>Oliver Cromwell</a:t>
            </a:r>
            <a:endParaRPr lang="cs-CZ" sz="3200" b="1" u="sng" dirty="0"/>
          </a:p>
        </p:txBody>
      </p:sp>
    </p:spTree>
    <p:extLst>
      <p:ext uri="{BB962C8B-B14F-4D97-AF65-F5344CB8AC3E}">
        <p14:creationId xmlns="" xmlns:p14="http://schemas.microsoft.com/office/powerpoint/2010/main" val="26869521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oubor:Oliver Cromwell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052736"/>
            <a:ext cx="2590800" cy="380047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4355976" y="1916832"/>
            <a:ext cx="4032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u="sng" dirty="0" smtClean="0"/>
              <a:t>Oliver Cromwell</a:t>
            </a:r>
            <a:endParaRPr lang="cs-CZ" sz="3200" b="1" u="sng" dirty="0"/>
          </a:p>
        </p:txBody>
      </p:sp>
    </p:spTree>
    <p:extLst>
      <p:ext uri="{BB962C8B-B14F-4D97-AF65-F5344CB8AC3E}">
        <p14:creationId xmlns="" xmlns:p14="http://schemas.microsoft.com/office/powerpoint/2010/main" val="209157548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71600" y="980728"/>
            <a:ext cx="7416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u="sng" dirty="0" smtClean="0"/>
              <a:t>Karel I. </a:t>
            </a:r>
            <a:r>
              <a:rPr lang="cs-CZ" sz="3200" dirty="0" smtClean="0"/>
              <a:t>– 1645 – v bitvě </a:t>
            </a:r>
            <a:r>
              <a:rPr lang="cs-CZ" sz="3200" u="sng" dirty="0" smtClean="0"/>
              <a:t>u </a:t>
            </a:r>
            <a:r>
              <a:rPr lang="cs-CZ" sz="3200" u="sng" dirty="0" err="1" smtClean="0"/>
              <a:t>Naseby</a:t>
            </a:r>
            <a:r>
              <a:rPr lang="cs-CZ" sz="3200" u="sng" dirty="0" smtClean="0"/>
              <a:t> </a:t>
            </a:r>
            <a:r>
              <a:rPr lang="cs-CZ" sz="3200" dirty="0" smtClean="0"/>
              <a:t>zajat</a:t>
            </a:r>
            <a:endParaRPr lang="cs-CZ" sz="32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971600" y="2492896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b="1" u="sng" dirty="0" smtClean="0"/>
              <a:t>1649 - POPRAVEN</a:t>
            </a:r>
            <a:endParaRPr lang="cs-CZ" sz="5400" b="1" u="sng" dirty="0"/>
          </a:p>
        </p:txBody>
      </p:sp>
      <p:sp>
        <p:nvSpPr>
          <p:cNvPr id="4" name="TextovéPole 3"/>
          <p:cNvSpPr txBox="1"/>
          <p:nvPr/>
        </p:nvSpPr>
        <p:spPr>
          <a:xfrm>
            <a:off x="526048" y="4087111"/>
            <a:ext cx="807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/>
              <a:t>Cromwell</a:t>
            </a:r>
            <a:r>
              <a:rPr lang="cs-CZ" sz="3200" dirty="0" smtClean="0"/>
              <a:t> v čele Anglie zavádí </a:t>
            </a:r>
            <a:r>
              <a:rPr lang="cs-CZ" sz="3200" b="1" dirty="0" smtClean="0"/>
              <a:t>změny:</a:t>
            </a:r>
            <a:endParaRPr lang="cs-CZ" sz="3200" b="1" dirty="0"/>
          </a:p>
        </p:txBody>
      </p:sp>
    </p:spTree>
    <p:extLst>
      <p:ext uri="{BB962C8B-B14F-4D97-AF65-F5344CB8AC3E}">
        <p14:creationId xmlns="" xmlns:p14="http://schemas.microsoft.com/office/powerpoint/2010/main" val="41556182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ok">
  <a:themeElements>
    <a:clrScheme name="Book">
      <a:dk1>
        <a:sysClr val="windowText" lastClr="000000"/>
      </a:dk1>
      <a:lt1>
        <a:sysClr val="window" lastClr="FFFFFF"/>
      </a:lt1>
      <a:dk2>
        <a:srgbClr val="000082"/>
      </a:dk2>
      <a:lt2>
        <a:srgbClr val="F3F3FF"/>
      </a:lt2>
      <a:accent1>
        <a:srgbClr val="828200"/>
      </a:accent1>
      <a:accent2>
        <a:srgbClr val="1B582B"/>
      </a:accent2>
      <a:accent3>
        <a:srgbClr val="009FEC"/>
      </a:accent3>
      <a:accent4>
        <a:srgbClr val="00BDBD"/>
      </a:accent4>
      <a:accent5>
        <a:srgbClr val="7C5BAE"/>
      </a:accent5>
      <a:accent6>
        <a:srgbClr val="0055AA"/>
      </a:accent6>
      <a:hlink>
        <a:srgbClr val="FC9658"/>
      </a:hlink>
      <a:folHlink>
        <a:srgbClr val="E800E8"/>
      </a:folHlink>
    </a:clrScheme>
    <a:fontScheme name="Book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黑体"/>
        <a:font script="Hant" typeface="標楷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方正舒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ook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80000">
              <a:schemeClr val="phClr">
                <a:tint val="7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7200000" scaled="1"/>
        </a:gradFill>
        <a:gradFill rotWithShape="1">
          <a:gsLst>
            <a:gs pos="0">
              <a:schemeClr val="phClr">
                <a:tint val="8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100000"/>
              </a:schemeClr>
            </a:gs>
          </a:gsLst>
          <a:lin ang="180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>
              <a:rot lat="0" lon="0" rev="0"/>
            </a:camera>
            <a:lightRig rig="morning" dir="bl"/>
          </a:scene3d>
          <a:sp3d extrusionH="222250" contourW="25400" prstMaterial="matte">
            <a:bevelT w="38100" h="38100" prst="softRound"/>
            <a:bevelB/>
            <a:extrusionClr>
              <a:srgbClr val="FF0000"/>
            </a:extrusionClr>
            <a:contourClr>
              <a:schemeClr val="accent3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soft" dir="bl">
              <a:rot lat="0" lon="0" rev="0"/>
            </a:lightRig>
          </a:scene3d>
          <a:sp3d prstMaterial="plastic">
            <a:bevelT w="38100" h="381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60000"/>
                <a:hueMod val="100000"/>
                <a:satMod val="100000"/>
              </a:schemeClr>
            </a:gs>
            <a:gs pos="80000">
              <a:schemeClr val="phClr">
                <a:tint val="9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180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95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TC010219409[[fn=Knižní motiv]]</Template>
  <TotalTime>121</TotalTime>
  <Words>289</Words>
  <Application>Microsoft Office PowerPoint</Application>
  <PresentationFormat>Předvádění na obrazovce (4:3)</PresentationFormat>
  <Paragraphs>55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Book</vt:lpstr>
      <vt:lpstr> Anglická revoluce 1640 - 1660 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Použité zdroje</vt:lpstr>
      <vt:lpstr>Snímek 15</vt:lpstr>
    </vt:vector>
  </TitlesOfParts>
  <Company>Základní škola Čelákovice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Anglická revoluce</dc:title>
  <dc:creator>Nová Sborovna</dc:creator>
  <cp:lastModifiedBy>Mathyas</cp:lastModifiedBy>
  <cp:revision>19</cp:revision>
  <dcterms:created xsi:type="dcterms:W3CDTF">2011-10-13T05:12:50Z</dcterms:created>
  <dcterms:modified xsi:type="dcterms:W3CDTF">2016-11-06T18:06:12Z</dcterms:modified>
</cp:coreProperties>
</file>