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67" r:id="rId15"/>
    <p:sldId id="269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386" y="-30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9ED-F7FC-43D8-8DA7-570BB2DB40F0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1637E7-E11B-40E5-B45B-62CDE06BB5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9ED-F7FC-43D8-8DA7-570BB2DB40F0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37E7-E11B-40E5-B45B-62CDE06BB5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9ED-F7FC-43D8-8DA7-570BB2DB40F0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37E7-E11B-40E5-B45B-62CDE06BB5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9ED-F7FC-43D8-8DA7-570BB2DB40F0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1637E7-E11B-40E5-B45B-62CDE06BB5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9ED-F7FC-43D8-8DA7-570BB2DB40F0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37E7-E11B-40E5-B45B-62CDE06BB5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9ED-F7FC-43D8-8DA7-570BB2DB40F0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37E7-E11B-40E5-B45B-62CDE06BB5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9ED-F7FC-43D8-8DA7-570BB2DB40F0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1637E7-E11B-40E5-B45B-62CDE06BB5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9ED-F7FC-43D8-8DA7-570BB2DB40F0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37E7-E11B-40E5-B45B-62CDE06BB5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9ED-F7FC-43D8-8DA7-570BB2DB40F0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37E7-E11B-40E5-B45B-62CDE06BB5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9ED-F7FC-43D8-8DA7-570BB2DB40F0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37E7-E11B-40E5-B45B-62CDE06BB5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F29ED-F7FC-43D8-8DA7-570BB2DB40F0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37E7-E11B-40E5-B45B-62CDE06BB5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EF29ED-F7FC-43D8-8DA7-570BB2DB40F0}" type="datetimeFigureOut">
              <a:rPr lang="cs-CZ" smtClean="0"/>
              <a:pPr/>
              <a:t>13.11.2016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1637E7-E11B-40E5-B45B-62CDE06BB5C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veyourheritage.com/images/colonies.gif" TargetMode="External"/><Relationship Id="rId2" Type="http://schemas.openxmlformats.org/officeDocument/2006/relationships/hyperlink" Target="http://upload.wikimedia.org/wikipedia/commons/2/26/The_British_Empire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75656" y="5013176"/>
            <a:ext cx="63565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800" b="1" kern="1400" spc="128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Vznik USA</a:t>
            </a:r>
            <a:endParaRPr lang="cs-CZ" sz="8800" b="1" kern="1400" spc="128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2290" name="Picture 2" descr="File:US-GreatSeal-Obvers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4437112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4932" y="548680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Války za nezávislost</a:t>
            </a:r>
          </a:p>
          <a:p>
            <a:pPr algn="ctr"/>
            <a:r>
              <a:rPr lang="cs-CZ" b="1" dirty="0" smtClean="0"/>
              <a:t>(1776 – 1783)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899592" y="2564904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Americká dobrovolnická armáda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148064" y="2564904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Anglická královská armáda</a:t>
            </a:r>
            <a:endParaRPr lang="cs-CZ" b="1" dirty="0"/>
          </a:p>
        </p:txBody>
      </p:sp>
      <p:sp>
        <p:nvSpPr>
          <p:cNvPr id="6" name="Kříž 5"/>
          <p:cNvSpPr/>
          <p:nvPr/>
        </p:nvSpPr>
        <p:spPr>
          <a:xfrm>
            <a:off x="4572000" y="3212976"/>
            <a:ext cx="216024" cy="216024"/>
          </a:xfrm>
          <a:prstGeom prst="plus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860032" y="305966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skvěle vyzbrojená</a:t>
            </a:r>
            <a:endParaRPr lang="cs-CZ" dirty="0"/>
          </a:p>
        </p:txBody>
      </p:sp>
      <p:sp>
        <p:nvSpPr>
          <p:cNvPr id="8" name="Kříž 7"/>
          <p:cNvSpPr/>
          <p:nvPr/>
        </p:nvSpPr>
        <p:spPr>
          <a:xfrm>
            <a:off x="4572000" y="3933056"/>
            <a:ext cx="216024" cy="216024"/>
          </a:xfrm>
          <a:prstGeom prst="plus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932040" y="3789040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znalost taktiky</a:t>
            </a:r>
            <a:endParaRPr lang="cs-CZ" dirty="0"/>
          </a:p>
        </p:txBody>
      </p:sp>
      <p:sp>
        <p:nvSpPr>
          <p:cNvPr id="10" name="Kříž 9"/>
          <p:cNvSpPr/>
          <p:nvPr/>
        </p:nvSpPr>
        <p:spPr>
          <a:xfrm>
            <a:off x="4572000" y="4653136"/>
            <a:ext cx="216024" cy="216024"/>
          </a:xfrm>
          <a:prstGeom prst="plus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932040" y="450912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výborný výcvik</a:t>
            </a:r>
            <a:endParaRPr lang="cs-CZ" dirty="0"/>
          </a:p>
        </p:txBody>
      </p:sp>
      <p:sp>
        <p:nvSpPr>
          <p:cNvPr id="12" name="Kříž 11"/>
          <p:cNvSpPr/>
          <p:nvPr/>
        </p:nvSpPr>
        <p:spPr>
          <a:xfrm>
            <a:off x="755576" y="3212976"/>
            <a:ext cx="216024" cy="216024"/>
          </a:xfrm>
          <a:prstGeom prst="plus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115616" y="3059668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bojují za svou věc</a:t>
            </a:r>
            <a:endParaRPr lang="cs-CZ" dirty="0"/>
          </a:p>
        </p:txBody>
      </p:sp>
      <p:sp>
        <p:nvSpPr>
          <p:cNvPr id="14" name="Kříž 13"/>
          <p:cNvSpPr/>
          <p:nvPr/>
        </p:nvSpPr>
        <p:spPr>
          <a:xfrm>
            <a:off x="755576" y="3933056"/>
            <a:ext cx="216024" cy="216024"/>
          </a:xfrm>
          <a:prstGeom prst="plus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115616" y="378904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znalost terénu a prostředí</a:t>
            </a:r>
            <a:endParaRPr lang="cs-CZ" dirty="0"/>
          </a:p>
        </p:txBody>
      </p:sp>
      <p:sp>
        <p:nvSpPr>
          <p:cNvPr id="16" name="Kříž 15"/>
          <p:cNvSpPr/>
          <p:nvPr/>
        </p:nvSpPr>
        <p:spPr>
          <a:xfrm>
            <a:off x="755576" y="4653136"/>
            <a:ext cx="216024" cy="216024"/>
          </a:xfrm>
          <a:prstGeom prst="plus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115616" y="4509120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podpora civilního obyvatelstva</a:t>
            </a:r>
            <a:endParaRPr lang="cs-CZ" dirty="0"/>
          </a:p>
        </p:txBody>
      </p:sp>
      <p:sp>
        <p:nvSpPr>
          <p:cNvPr id="18" name="Mínus 17"/>
          <p:cNvSpPr/>
          <p:nvPr/>
        </p:nvSpPr>
        <p:spPr>
          <a:xfrm>
            <a:off x="683568" y="5157192"/>
            <a:ext cx="288032" cy="288032"/>
          </a:xfrm>
          <a:prstGeom prst="mathMinus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1115616" y="5085184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horší výzbroj a výcvik</a:t>
            </a:r>
            <a:endParaRPr lang="cs-CZ" dirty="0"/>
          </a:p>
        </p:txBody>
      </p:sp>
      <p:sp>
        <p:nvSpPr>
          <p:cNvPr id="20" name="Mínus 19"/>
          <p:cNvSpPr/>
          <p:nvPr/>
        </p:nvSpPr>
        <p:spPr>
          <a:xfrm>
            <a:off x="4572000" y="5157192"/>
            <a:ext cx="288032" cy="288032"/>
          </a:xfrm>
          <a:prstGeom prst="mathMinus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5004048" y="508518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žoldáci, neochotní riskovat</a:t>
            </a:r>
            <a:endParaRPr lang="cs-CZ" dirty="0"/>
          </a:p>
        </p:txBody>
      </p:sp>
      <p:sp>
        <p:nvSpPr>
          <p:cNvPr id="22" name="Mínus 21"/>
          <p:cNvSpPr/>
          <p:nvPr/>
        </p:nvSpPr>
        <p:spPr>
          <a:xfrm>
            <a:off x="4572000" y="5733256"/>
            <a:ext cx="288032" cy="288032"/>
          </a:xfrm>
          <a:prstGeom prst="mathMinus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/>
          <p:cNvSpPr txBox="1"/>
          <p:nvPr/>
        </p:nvSpPr>
        <p:spPr>
          <a:xfrm>
            <a:off x="5004048" y="566124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neznalost prostředí</a:t>
            </a:r>
            <a:endParaRPr lang="cs-CZ" dirty="0"/>
          </a:p>
        </p:txBody>
      </p:sp>
      <p:sp>
        <p:nvSpPr>
          <p:cNvPr id="24" name="Mínus 23"/>
          <p:cNvSpPr/>
          <p:nvPr/>
        </p:nvSpPr>
        <p:spPr>
          <a:xfrm>
            <a:off x="4572000" y="6309320"/>
            <a:ext cx="288032" cy="288032"/>
          </a:xfrm>
          <a:prstGeom prst="mathMinus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5076056" y="630932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válka v zámoří stojí mnoho peněz</a:t>
            </a:r>
            <a:endParaRPr lang="cs-CZ" dirty="0"/>
          </a:p>
        </p:txBody>
      </p:sp>
      <p:pic>
        <p:nvPicPr>
          <p:cNvPr id="26" name="Obrázek 25" descr="800px-US_flag_13_stars_–_Betsy_Ros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1778820" cy="1008112"/>
          </a:xfrm>
          <a:prstGeom prst="rect">
            <a:avLst/>
          </a:prstGeom>
        </p:spPr>
      </p:pic>
      <p:pic>
        <p:nvPicPr>
          <p:cNvPr id="27" name="Obrázek 26" descr="vlajka_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412776"/>
            <a:ext cx="1900493" cy="1111789"/>
          </a:xfrm>
          <a:prstGeom prst="rect">
            <a:avLst/>
          </a:prstGeom>
        </p:spPr>
      </p:pic>
      <p:pic>
        <p:nvPicPr>
          <p:cNvPr id="5122" name="Picture 2" descr="File:Portrait of George Washington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836712"/>
            <a:ext cx="1337845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404664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 několika velkých bitvách…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813106" y="566124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Saratoga</a:t>
            </a:r>
            <a:r>
              <a:rPr lang="cs-CZ" dirty="0" smtClean="0"/>
              <a:t> 1777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851920" y="5661248"/>
            <a:ext cx="170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Yorktown</a:t>
            </a:r>
            <a:r>
              <a:rPr lang="cs-CZ" dirty="0" smtClean="0"/>
              <a:t> 1781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228184" y="5733256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… britské velení kapituluje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27584" y="6093296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1783 – podepsán mír v Paříži</a:t>
            </a:r>
            <a:endParaRPr lang="cs-CZ" dirty="0"/>
          </a:p>
        </p:txBody>
      </p:sp>
      <p:pic>
        <p:nvPicPr>
          <p:cNvPr id="4098" name="Picture 2" descr="File:Riflemen at Sarato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636" y="764704"/>
            <a:ext cx="6552728" cy="4783491"/>
          </a:xfrm>
          <a:prstGeom prst="rect">
            <a:avLst/>
          </a:prstGeom>
          <a:noFill/>
        </p:spPr>
      </p:pic>
      <p:pic>
        <p:nvPicPr>
          <p:cNvPr id="4100" name="Picture 4" descr="File:Bataille Yorkt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4"/>
            <a:ext cx="6624736" cy="4769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476672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Vznik Spojených států amerických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98072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Základní listina </a:t>
            </a:r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483768" y="98072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Ústava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64088" y="170080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První prezident -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164288" y="1700808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 Washington</a:t>
            </a:r>
            <a:endParaRPr lang="cs-C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30592" y="5949280"/>
            <a:ext cx="8761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19. století – další rozkvět USA, rozšiřování území, růst počtu obyvatel – brzy světová velmoc</a:t>
            </a:r>
            <a:endParaRPr lang="cs-CZ" dirty="0"/>
          </a:p>
        </p:txBody>
      </p:sp>
      <p:pic>
        <p:nvPicPr>
          <p:cNvPr id="3074" name="Picture 2" descr="File:US flag 13 star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0648"/>
            <a:ext cx="2189315" cy="1152128"/>
          </a:xfrm>
          <a:prstGeom prst="rect">
            <a:avLst/>
          </a:prstGeom>
          <a:noFill/>
        </p:spPr>
      </p:pic>
      <p:pic>
        <p:nvPicPr>
          <p:cNvPr id="9" name="Picture 2" descr="File:Gilbert Stuart Williamstown Portrait of George Washing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04864"/>
            <a:ext cx="2808846" cy="3363888"/>
          </a:xfrm>
          <a:prstGeom prst="rect">
            <a:avLst/>
          </a:prstGeom>
          <a:noFill/>
        </p:spPr>
      </p:pic>
      <p:pic>
        <p:nvPicPr>
          <p:cNvPr id="3076" name="Picture 4" descr="File:Constitution of the United States, page 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1509" y="1628800"/>
            <a:ext cx="3440491" cy="4163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836712"/>
            <a:ext cx="2292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Co si pamatuješ?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700808"/>
            <a:ext cx="55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Proč byli nespokojení osadníci z amerických kolonií?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2348880"/>
            <a:ext cx="465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 co šlo v kauze tzv. bostonského pití čaje?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99592" y="3131106"/>
            <a:ext cx="686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 kterém americkém městě došlo k vyhlášení nezávislosti USA?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71600" y="3789040"/>
            <a:ext cx="726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Kdy se tak stalo – ve který den dodnes slaví v USA Den nezávislosti?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971600" y="4509120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Jaké výhody měla na své straně americká armáda?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922956" y="5301208"/>
            <a:ext cx="782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Uveď jméno generála, který se později stal prvním americkým prezidentem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332656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cs-CZ" sz="1400" b="1" dirty="0" smtClean="0"/>
              <a:t>Metodika materiálu:</a:t>
            </a:r>
          </a:p>
          <a:p>
            <a:pPr marL="95250" indent="-95250"/>
            <a:endParaRPr lang="cs-CZ" sz="1400" dirty="0" smtClean="0"/>
          </a:p>
          <a:p>
            <a:pPr marL="95250" indent="-95250"/>
            <a:r>
              <a:rPr lang="cs-CZ" sz="1400" dirty="0" smtClean="0"/>
              <a:t>- výkladová prezentace se závěrečným shrnutím, které se dá využít jako zápis pro žáky a souhrnným opakováním, využitelným jako nástroj hodnocení a </a:t>
            </a:r>
            <a:r>
              <a:rPr lang="cs-CZ" sz="1400" dirty="0" err="1" smtClean="0"/>
              <a:t>autoevaluace</a:t>
            </a:r>
            <a:r>
              <a:rPr lang="cs-CZ" sz="1400" dirty="0" smtClean="0"/>
              <a:t> žáků</a:t>
            </a:r>
          </a:p>
          <a:p>
            <a:pPr marL="355600" indent="-355600"/>
            <a:endParaRPr lang="cs-CZ" sz="1400" dirty="0" smtClean="0"/>
          </a:p>
          <a:p>
            <a:pPr marL="355600" indent="-355600"/>
            <a:endParaRPr lang="cs-CZ" sz="1400" dirty="0" smtClean="0"/>
          </a:p>
          <a:p>
            <a:pPr marL="355600" indent="-355600"/>
            <a:r>
              <a:rPr lang="cs-CZ" sz="1400" b="1" dirty="0" smtClean="0"/>
              <a:t>Zdroje:</a:t>
            </a:r>
          </a:p>
          <a:p>
            <a:pPr marL="355600" indent="-355600"/>
            <a:endParaRPr lang="cs-CZ" sz="1400" dirty="0" smtClean="0"/>
          </a:p>
          <a:p>
            <a:pPr marL="355600" indent="-355600"/>
            <a:r>
              <a:rPr lang="en-US" sz="1400" dirty="0" smtClean="0"/>
              <a:t>U.S. GOVERNMENT. </a:t>
            </a:r>
            <a:r>
              <a:rPr lang="en-US" sz="1400" i="1" dirty="0" smtClean="0"/>
              <a:t>US-GreatSeal-Obverse.svg</a:t>
            </a:r>
            <a:r>
              <a:rPr lang="en-US" sz="1400" dirty="0" smtClean="0"/>
              <a:t> [online]. [cit. 10.9.2012]. </a:t>
            </a:r>
            <a:r>
              <a:rPr lang="en-US" sz="1400" dirty="0" err="1" smtClean="0"/>
              <a:t>Dostupný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WWW: &lt;http://upload.wikimedia.org/wikipedia/commons/b/be/US-GreatSeal-Obverse.svg&gt;. </a:t>
            </a:r>
            <a:endParaRPr lang="cs-CZ" sz="1400" dirty="0" smtClean="0"/>
          </a:p>
          <a:p>
            <a:pPr marL="355600" indent="-355600"/>
            <a:r>
              <a:rPr lang="cs-CZ" sz="1400" dirty="0" smtClean="0"/>
              <a:t>SANDBY, Paul. </a:t>
            </a:r>
            <a:r>
              <a:rPr lang="cs-CZ" sz="1400" i="1" dirty="0" smtClean="0"/>
              <a:t>A design to </a:t>
            </a:r>
            <a:r>
              <a:rPr lang="cs-CZ" sz="1400" i="1" dirty="0" err="1" smtClean="0"/>
              <a:t>represent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beginning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and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completion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of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an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American</a:t>
            </a:r>
            <a:r>
              <a:rPr lang="cs-CZ" sz="1400" i="1" dirty="0" smtClean="0"/>
              <a:t> settlement </a:t>
            </a:r>
            <a:r>
              <a:rPr lang="cs-CZ" sz="1400" i="1" dirty="0" err="1" smtClean="0"/>
              <a:t>or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farm</a:t>
            </a:r>
            <a:r>
              <a:rPr lang="cs-CZ" sz="1400" i="1" dirty="0" smtClean="0"/>
              <a:t> - </a:t>
            </a:r>
            <a:r>
              <a:rPr lang="cs-CZ" sz="1400" i="1" dirty="0" err="1" smtClean="0"/>
              <a:t>Dessein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qui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represente</a:t>
            </a:r>
            <a:r>
              <a:rPr lang="cs-CZ" sz="1400" i="1" dirty="0" smtClean="0"/>
              <a:t> la </a:t>
            </a:r>
            <a:r>
              <a:rPr lang="cs-CZ" sz="1400" i="1" dirty="0" err="1" smtClean="0"/>
              <a:t>maniere</a:t>
            </a:r>
            <a:r>
              <a:rPr lang="cs-CZ" sz="1400" i="1" dirty="0" smtClean="0"/>
              <a:t> d'</a:t>
            </a:r>
            <a:r>
              <a:rPr lang="cs-CZ" sz="1400" i="1" dirty="0" err="1" smtClean="0"/>
              <a:t>etablir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et</a:t>
            </a:r>
            <a:r>
              <a:rPr lang="cs-CZ" sz="1400" i="1" dirty="0" smtClean="0"/>
              <a:t> de </a:t>
            </a:r>
            <a:r>
              <a:rPr lang="cs-CZ" sz="1400" i="1" dirty="0" err="1" smtClean="0"/>
              <a:t>parachever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une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habitation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ou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ferme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Americaine</a:t>
            </a:r>
            <a:r>
              <a:rPr lang="cs-CZ" sz="1400" i="1" dirty="0" smtClean="0"/>
              <a:t>, by P </a:t>
            </a:r>
            <a:r>
              <a:rPr lang="cs-CZ" sz="1400" i="1" dirty="0" err="1" smtClean="0"/>
              <a:t>Sandby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from</a:t>
            </a:r>
            <a:r>
              <a:rPr lang="cs-CZ" sz="1400" i="1" dirty="0" smtClean="0"/>
              <a:t> a design by </a:t>
            </a:r>
            <a:r>
              <a:rPr lang="cs-CZ" sz="1400" i="1" dirty="0" err="1" smtClean="0"/>
              <a:t>Pownal</a:t>
            </a:r>
            <a:r>
              <a:rPr lang="cs-CZ" sz="1400" i="1" dirty="0" smtClean="0"/>
              <a:t>, </a:t>
            </a:r>
            <a:r>
              <a:rPr lang="cs-CZ" sz="1400" i="1" dirty="0" err="1" smtClean="0"/>
              <a:t>engraved</a:t>
            </a:r>
            <a:r>
              <a:rPr lang="cs-CZ" sz="1400" i="1" dirty="0" smtClean="0"/>
              <a:t> by J </a:t>
            </a:r>
            <a:r>
              <a:rPr lang="cs-CZ" sz="1400" i="1" dirty="0" err="1" smtClean="0"/>
              <a:t>Peake.jpg</a:t>
            </a:r>
            <a:r>
              <a:rPr lang="cs-CZ" sz="1400" dirty="0" smtClean="0"/>
              <a:t> [online]. [cit. 10.9.2012]. Dostupný na WWW: &lt;http://upload.wikimedia.org/wikipedia/commons/a/a3/A_design_to_represent_the_beginning_and_completion_of_an_American_settlement_or_farm_-_Dessein_qui_represente_la_maniere_d%27etablir_et_de_parachever_une_habitation_ou_ferme_Americaine%2C_by_P_Sandby%2C_from_a_design_by_Pownal%2C_engraved_by_J_Peake.jpg&gt;.</a:t>
            </a:r>
          </a:p>
          <a:p>
            <a:pPr marL="355600" indent="-355600"/>
            <a:r>
              <a:rPr lang="it-IT" sz="1400" dirty="0" smtClean="0"/>
              <a:t>BPL. </a:t>
            </a:r>
            <a:r>
              <a:rPr lang="it-IT" sz="1400" i="1" dirty="0" smtClean="0"/>
              <a:t>2885434112 Boston ca1723.jpg</a:t>
            </a:r>
            <a:r>
              <a:rPr lang="it-IT" sz="1400" dirty="0" smtClean="0"/>
              <a:t> [online]. [cit. </a:t>
            </a:r>
            <a:r>
              <a:rPr lang="cs-CZ" sz="1400" dirty="0" smtClean="0"/>
              <a:t>10.9.2012</a:t>
            </a:r>
            <a:r>
              <a:rPr lang="it-IT" sz="1400" dirty="0" smtClean="0"/>
              <a:t>]. Dostupný na WWW: http://upload.wikimedia.org/wikipedia/commons/f/fa/2885434112_Boston_ca1723.jpg </a:t>
            </a:r>
            <a:endParaRPr lang="cs-CZ" sz="1400" dirty="0" smtClean="0"/>
          </a:p>
          <a:p>
            <a:pPr marL="355600" indent="-355600"/>
            <a:r>
              <a:rPr lang="cs-CZ" sz="1400" dirty="0" smtClean="0"/>
              <a:t>BEYOND MY KEN. </a:t>
            </a:r>
            <a:r>
              <a:rPr lang="cs-CZ" sz="1400" i="1" dirty="0" err="1" smtClean="0"/>
              <a:t>Franklin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Court</a:t>
            </a:r>
            <a:r>
              <a:rPr lang="cs-CZ" sz="1400" i="1" dirty="0" smtClean="0"/>
              <a:t> 314-322 Market </a:t>
            </a:r>
            <a:r>
              <a:rPr lang="cs-CZ" sz="1400" i="1" dirty="0" err="1" smtClean="0"/>
              <a:t>Street.jpg</a:t>
            </a:r>
            <a:r>
              <a:rPr lang="cs-CZ" sz="1400" dirty="0" smtClean="0"/>
              <a:t> [online]. [cit. 10.9.2012]. Dostupný na WWW: http://upload.wikimedia.org/wikipedia/commons/d/de/Franklin_Court_314-322_Market_Street.jpg</a:t>
            </a:r>
          </a:p>
          <a:p>
            <a:pPr marL="355600" indent="-355600"/>
            <a:r>
              <a:rPr lang="cs-CZ" sz="1400" dirty="0" smtClean="0"/>
              <a:t>NEZNÁMÝ. </a:t>
            </a:r>
            <a:r>
              <a:rPr lang="cs-CZ" sz="1400" i="1" dirty="0" smtClean="0"/>
              <a:t>1765 </a:t>
            </a:r>
            <a:r>
              <a:rPr lang="cs-CZ" sz="1400" i="1" dirty="0" err="1" smtClean="0"/>
              <a:t>one</a:t>
            </a:r>
            <a:r>
              <a:rPr lang="cs-CZ" sz="1400" i="1" dirty="0" smtClean="0"/>
              <a:t> penny </a:t>
            </a:r>
            <a:r>
              <a:rPr lang="cs-CZ" sz="1400" i="1" dirty="0" err="1" smtClean="0"/>
              <a:t>stamp.jpg</a:t>
            </a:r>
            <a:r>
              <a:rPr lang="cs-CZ" sz="1400" i="1" dirty="0" smtClean="0"/>
              <a:t> [x]</a:t>
            </a:r>
            <a:r>
              <a:rPr lang="cs-CZ" sz="1400" dirty="0" smtClean="0"/>
              <a:t> [online]. [cit. 10.9.2012]. Dostupný na WWW: http://upload.wikimedia.org/wikipedia/commons/b/be/1765_one_penny_stamp.jpg </a:t>
            </a:r>
          </a:p>
          <a:p>
            <a:pPr marL="355600" indent="-355600"/>
            <a:r>
              <a:rPr lang="cs-CZ" sz="1400" dirty="0" smtClean="0"/>
              <a:t>SOPRAN. </a:t>
            </a:r>
            <a:r>
              <a:rPr lang="cs-CZ" sz="1400" i="1" dirty="0" smtClean="0"/>
              <a:t>Boston </a:t>
            </a:r>
            <a:r>
              <a:rPr lang="cs-CZ" sz="1400" i="1" dirty="0" err="1" smtClean="0"/>
              <a:t>Tea</a:t>
            </a:r>
            <a:r>
              <a:rPr lang="cs-CZ" sz="1400" i="1" dirty="0" smtClean="0"/>
              <a:t> Party.</a:t>
            </a:r>
            <a:r>
              <a:rPr lang="cs-CZ" sz="1400" i="1" dirty="0" err="1" smtClean="0"/>
              <a:t>jpg</a:t>
            </a:r>
            <a:r>
              <a:rPr lang="cs-CZ" sz="1400" dirty="0" smtClean="0"/>
              <a:t> [online]. [cit. 10.9.2012]. Dostupný na WWW: http://upload.wikimedia.org/wikipedia/commons/7/72/Boston_Tea_Party.jpg </a:t>
            </a:r>
          </a:p>
          <a:p>
            <a:pPr marL="355600" indent="-355600"/>
            <a:r>
              <a:rPr lang="cs-CZ" sz="1400" dirty="0" smtClean="0"/>
              <a:t>TRUMBULL, John. </a:t>
            </a:r>
            <a:r>
              <a:rPr lang="cs-CZ" sz="1400" i="1" dirty="0" err="1" smtClean="0"/>
              <a:t>Declaration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independence.jpg</a:t>
            </a:r>
            <a:r>
              <a:rPr lang="cs-CZ" sz="1400" dirty="0" smtClean="0"/>
              <a:t> [online]. [cit. 10.9.2012]. Dostupný na WWW: http://upload.wikimedia.org/wikipedia/commons/1/15/Declaration_independence.jpg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1520" y="548680"/>
            <a:ext cx="88924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cs-CZ" sz="1400" dirty="0" smtClean="0"/>
              <a:t>JEFFERSON, Thomas. </a:t>
            </a:r>
            <a:r>
              <a:rPr lang="cs-CZ" sz="1400" i="1" dirty="0" err="1" smtClean="0"/>
              <a:t>National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Archives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Declaration.jpg</a:t>
            </a:r>
            <a:r>
              <a:rPr lang="cs-CZ" sz="1400" dirty="0" smtClean="0"/>
              <a:t> [online]. [cit. 10.9.2012]. Dostupný na WWW: http://upload.wikimedia.org/wikipedia/commons/7/7e/National_Archives_Declaration.jpg </a:t>
            </a:r>
          </a:p>
          <a:p>
            <a:pPr marL="355600" indent="-355600"/>
            <a:r>
              <a:rPr lang="cs-CZ" sz="1400" dirty="0" smtClean="0"/>
              <a:t>DEVINCOOK. </a:t>
            </a:r>
            <a:r>
              <a:rPr lang="cs-CZ" sz="1400" i="1" dirty="0" smtClean="0"/>
              <a:t>US flag 13 </a:t>
            </a:r>
            <a:r>
              <a:rPr lang="cs-CZ" sz="1400" i="1" dirty="0" err="1" smtClean="0"/>
              <a:t>stars</a:t>
            </a:r>
            <a:r>
              <a:rPr lang="cs-CZ" sz="1400" i="1" dirty="0" smtClean="0"/>
              <a:t> – </a:t>
            </a:r>
            <a:r>
              <a:rPr lang="cs-CZ" sz="1400" i="1" dirty="0" err="1" smtClean="0"/>
              <a:t>Betsy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Ross.svg</a:t>
            </a:r>
            <a:r>
              <a:rPr lang="cs-CZ" sz="1400" dirty="0" smtClean="0"/>
              <a:t> [online]. [cit. 10.9.2012]. Dostupný na WWW: http://upload.wikimedia.org/wikipedia/commons/3/3b/US_flag_13_stars_%E2%80%93_Betsy_Ross.svg </a:t>
            </a:r>
          </a:p>
          <a:p>
            <a:pPr marL="355600" indent="-355600"/>
            <a:r>
              <a:rPr lang="en-US" sz="1400" dirty="0" smtClean="0"/>
              <a:t>ZSCOUT370. </a:t>
            </a:r>
            <a:r>
              <a:rPr lang="en-US" sz="1400" i="1" dirty="0" smtClean="0"/>
              <a:t>Flag of the United Kingdom.svg</a:t>
            </a:r>
            <a:r>
              <a:rPr lang="en-US" sz="1400" dirty="0" smtClean="0"/>
              <a:t> [online]. [cit. </a:t>
            </a:r>
            <a:r>
              <a:rPr lang="cs-CZ" sz="1400" dirty="0" smtClean="0"/>
              <a:t>10.9.2012</a:t>
            </a:r>
            <a:r>
              <a:rPr lang="en-US" sz="1400" dirty="0" smtClean="0"/>
              <a:t>]. </a:t>
            </a:r>
            <a:r>
              <a:rPr lang="en-US" sz="1400" dirty="0" err="1" smtClean="0"/>
              <a:t>Dostupný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WWW: http://upload.wikimedia.org/wikipedia/commons/a/ae/Flag_of_the_United_Kingdom.svg </a:t>
            </a:r>
            <a:endParaRPr lang="cs-CZ" sz="1400" dirty="0" smtClean="0"/>
          </a:p>
          <a:p>
            <a:pPr marL="355600" indent="-355600"/>
            <a:r>
              <a:rPr lang="cs-CZ" sz="1400" dirty="0" smtClean="0"/>
              <a:t>PEALE, Rembrandt. </a:t>
            </a:r>
            <a:r>
              <a:rPr lang="cs-CZ" sz="1400" i="1" dirty="0" err="1" smtClean="0"/>
              <a:t>Portrait</a:t>
            </a:r>
            <a:r>
              <a:rPr lang="cs-CZ" sz="1400" i="1" dirty="0" smtClean="0"/>
              <a:t> of </a:t>
            </a:r>
            <a:r>
              <a:rPr lang="cs-CZ" sz="1400" i="1" dirty="0" err="1" smtClean="0"/>
              <a:t>George</a:t>
            </a:r>
            <a:r>
              <a:rPr lang="cs-CZ" sz="1400" i="1" dirty="0" smtClean="0"/>
              <a:t> Washington.</a:t>
            </a:r>
            <a:r>
              <a:rPr lang="cs-CZ" sz="1400" i="1" dirty="0" err="1" smtClean="0"/>
              <a:t>jpeg</a:t>
            </a:r>
            <a:r>
              <a:rPr lang="cs-CZ" sz="1400" dirty="0" smtClean="0"/>
              <a:t> [online]. [cit. 10.9.2012]. Dostupný na WWW: http://upload.wikimedia.org/wikipedia/commons/8/88/Portrait_of_George_Washington.jpeg </a:t>
            </a:r>
          </a:p>
          <a:p>
            <a:pPr marL="355600" indent="-355600"/>
            <a:r>
              <a:rPr lang="cs-CZ" sz="1400" dirty="0" smtClean="0"/>
              <a:t>MCBARRON, </a:t>
            </a:r>
            <a:r>
              <a:rPr lang="cs-CZ" sz="1400" dirty="0" err="1" smtClean="0"/>
              <a:t>Hugh</a:t>
            </a:r>
            <a:r>
              <a:rPr lang="cs-CZ" sz="1400" dirty="0" smtClean="0"/>
              <a:t> Charles. </a:t>
            </a:r>
            <a:r>
              <a:rPr lang="cs-CZ" sz="1400" i="1" dirty="0" err="1" smtClean="0"/>
              <a:t>Riflemen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at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Saratoga.jpg</a:t>
            </a:r>
            <a:r>
              <a:rPr lang="cs-CZ" sz="1400" dirty="0" smtClean="0"/>
              <a:t> [online]. [cit. 10.9.2012]. Dostupný na WWW: http://upload.wikimedia.org/wikipedia/commons/5/53/Riflemen_at_Saratoga.jpg </a:t>
            </a:r>
          </a:p>
          <a:p>
            <a:pPr marL="355600" indent="-355600"/>
            <a:r>
              <a:rPr lang="cs-CZ" sz="1400" dirty="0" smtClean="0"/>
              <a:t>MCBARRON, JR., </a:t>
            </a:r>
            <a:r>
              <a:rPr lang="cs-CZ" sz="1400" dirty="0" err="1" smtClean="0"/>
              <a:t>Hugh</a:t>
            </a:r>
            <a:r>
              <a:rPr lang="cs-CZ" sz="1400" dirty="0" smtClean="0"/>
              <a:t> Charles. </a:t>
            </a:r>
            <a:r>
              <a:rPr lang="cs-CZ" sz="1400" i="1" dirty="0" err="1" smtClean="0"/>
              <a:t>Bataille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Yorktown.jpg</a:t>
            </a:r>
            <a:r>
              <a:rPr lang="cs-CZ" sz="1400" dirty="0" smtClean="0"/>
              <a:t> [online]. [cit. 10.9.2012]. Dostupný na WWW: http://upload.wikimedia.org/wikipedia/commons/5/55/Bataille_Yorktown.jpg </a:t>
            </a:r>
          </a:p>
          <a:p>
            <a:pPr marL="355600" indent="-355600"/>
            <a:r>
              <a:rPr lang="cs-CZ" sz="1400" dirty="0" smtClean="0"/>
              <a:t>NEZNÁMÝ. </a:t>
            </a:r>
            <a:r>
              <a:rPr lang="cs-CZ" sz="1400" i="1" dirty="0" smtClean="0"/>
              <a:t>US flag 13 </a:t>
            </a:r>
            <a:r>
              <a:rPr lang="cs-CZ" sz="1400" i="1" dirty="0" err="1" smtClean="0"/>
              <a:t>stars.svg</a:t>
            </a:r>
            <a:r>
              <a:rPr lang="cs-CZ" sz="1400" dirty="0" smtClean="0"/>
              <a:t> [online]. [cit. 10.9.2012]. Dostupný na WWW: &lt;http://upload.wikimedia.org/wikipedia/commons/2/21/US_flag_13_stars.svg&gt;. </a:t>
            </a:r>
          </a:p>
          <a:p>
            <a:pPr marL="355600" indent="-355600"/>
            <a:r>
              <a:rPr lang="cs-CZ" sz="1400" dirty="0" smtClean="0"/>
              <a:t>GILBERT, </a:t>
            </a:r>
            <a:r>
              <a:rPr lang="cs-CZ" sz="1400" dirty="0" err="1" smtClean="0"/>
              <a:t>Stuart</a:t>
            </a:r>
            <a:r>
              <a:rPr lang="cs-CZ" sz="1400" dirty="0" smtClean="0"/>
              <a:t>. </a:t>
            </a:r>
            <a:r>
              <a:rPr lang="cs-CZ" sz="1400" i="1" dirty="0" smtClean="0"/>
              <a:t>Gilbert </a:t>
            </a:r>
            <a:r>
              <a:rPr lang="cs-CZ" sz="1400" i="1" dirty="0" err="1" smtClean="0"/>
              <a:t>Stuart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Williamstown</a:t>
            </a:r>
            <a:r>
              <a:rPr lang="cs-CZ" sz="1400" i="1" dirty="0" smtClean="0"/>
              <a:t> </a:t>
            </a:r>
            <a:r>
              <a:rPr lang="cs-CZ" sz="1400" i="1" dirty="0" err="1" smtClean="0"/>
              <a:t>Portrait</a:t>
            </a:r>
            <a:r>
              <a:rPr lang="cs-CZ" sz="1400" i="1" dirty="0" smtClean="0"/>
              <a:t> of </a:t>
            </a:r>
            <a:r>
              <a:rPr lang="cs-CZ" sz="1400" i="1" dirty="0" err="1" smtClean="0"/>
              <a:t>George</a:t>
            </a:r>
            <a:r>
              <a:rPr lang="cs-CZ" sz="1400" i="1" dirty="0" smtClean="0"/>
              <a:t> Washington.</a:t>
            </a:r>
            <a:r>
              <a:rPr lang="cs-CZ" sz="1400" i="1" dirty="0" err="1" smtClean="0"/>
              <a:t>jpg</a:t>
            </a:r>
            <a:r>
              <a:rPr lang="cs-CZ" sz="1400" dirty="0" smtClean="0"/>
              <a:t> [online]. [cit. 10.9.2012]. Dostupný na WWW: http://upload.wikimedia.org/wikipedia/commons/b/b6/Gilbert_Stuart_Williamstown_Portrait_of_George_Washington.jpg </a:t>
            </a:r>
          </a:p>
          <a:p>
            <a:pPr marL="355600" indent="-355600"/>
            <a:r>
              <a:rPr lang="en-US" sz="1400" dirty="0" smtClean="0"/>
              <a:t>CONSTITUTIONAL CONVENTION. </a:t>
            </a:r>
            <a:r>
              <a:rPr lang="en-US" sz="1400" i="1" dirty="0" smtClean="0"/>
              <a:t>Constitution of the United States, page 1.jpg</a:t>
            </a:r>
            <a:r>
              <a:rPr lang="en-US" sz="1400" dirty="0" smtClean="0"/>
              <a:t> [online]. [cit. </a:t>
            </a:r>
            <a:r>
              <a:rPr lang="cs-CZ" sz="1400" dirty="0" smtClean="0"/>
              <a:t>10.9.2012</a:t>
            </a:r>
            <a:r>
              <a:rPr lang="en-US" sz="1400" dirty="0" smtClean="0"/>
              <a:t>]. </a:t>
            </a:r>
            <a:r>
              <a:rPr lang="en-US" sz="1400" dirty="0" err="1" smtClean="0"/>
              <a:t>Dostupný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WWW: http://upload.wikimedia.org/wikipedia/commons/6/6c/Constitution_of_the_United_States%2C_page_1.jpg </a:t>
            </a:r>
            <a:endParaRPr lang="cs-CZ" sz="14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980728"/>
            <a:ext cx="7267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Které národy jako první začaly trvale osidlovat severní Ameriku?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03648" y="3789040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Holanďané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30954" y="378904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Francouzi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88224" y="378904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Angličané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71600" y="5301208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 18. století vzrostl počet osadníků</a:t>
            </a:r>
            <a:endParaRPr lang="cs-CZ" b="1" dirty="0"/>
          </a:p>
        </p:txBody>
      </p:sp>
      <p:pic>
        <p:nvPicPr>
          <p:cNvPr id="11265" name="Picture 1" descr="C:\Users\Zdenek\AppData\Local\Microsoft\Windows\Temporary Internet Files\Content.IE5\A03KVEE2\MP90036276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48881"/>
            <a:ext cx="1620181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266" name="Picture 2" descr="C:\Users\Zdenek\AppData\Local\Microsoft\Windows\Temporary Internet Files\Content.IE5\275KU5QI\MP90036267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138" y="2323913"/>
            <a:ext cx="1661958" cy="1105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267" name="Picture 3" descr="C:\Users\Zdenek\AppData\Local\Microsoft\Windows\Temporary Internet Files\Content.IE5\275KU5QI\MP90036266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394635"/>
            <a:ext cx="1728192" cy="1034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A design to represent the beginning and completion of an American settlement or farm - Dessein qui represente la maniere d'etablir et de parachever une habitation ou ferme Americaine, by P Sandby, from a design by Pownal, engraved by J Peake.jpg"/>
          <p:cNvPicPr>
            <a:picLocks noChangeAspect="1" noChangeArrowheads="1"/>
          </p:cNvPicPr>
          <p:nvPr/>
        </p:nvPicPr>
        <p:blipFill>
          <a:blip r:embed="rId2" cstate="print"/>
          <a:srcRect l="3780" t="6702" r="3611" b="12874"/>
          <a:stretch>
            <a:fillRect/>
          </a:stretch>
        </p:blipFill>
        <p:spPr bwMode="auto">
          <a:xfrm>
            <a:off x="396736" y="692696"/>
            <a:ext cx="835052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376652" y="188640"/>
            <a:ext cx="8229600" cy="7969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Britské kolonie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1196752"/>
            <a:ext cx="6264696" cy="194421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Irsko, Gibraltar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Indie, Kanada, 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13 osad mezi Kanadou a Floridou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Austrálie, Nový Zéland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23527" y="6093296"/>
            <a:ext cx="8567309" cy="764704"/>
          </a:xfrm>
        </p:spPr>
        <p:txBody>
          <a:bodyPr/>
          <a:lstStyle/>
          <a:p>
            <a:pPr algn="l"/>
            <a:r>
              <a:rPr lang="cs-CZ" dirty="0" smtClean="0"/>
              <a:t>Obr. 3, File:James-Cook.jpg</a:t>
            </a:r>
            <a:r>
              <a:rPr lang="cs-CZ" dirty="0"/>
              <a:t>. </a:t>
            </a:r>
            <a:r>
              <a:rPr lang="cs-CZ" i="1" dirty="0" err="1"/>
              <a:t>Wikimedia</a:t>
            </a:r>
            <a:r>
              <a:rPr lang="cs-CZ" i="1" dirty="0"/>
              <a:t> </a:t>
            </a:r>
            <a:r>
              <a:rPr lang="cs-CZ" i="1" dirty="0" err="1"/>
              <a:t>Commons</a:t>
            </a:r>
            <a:r>
              <a:rPr lang="cs-CZ" dirty="0"/>
              <a:t> [online]. 2006 [cit. 2013-02-01]. Dostupné z: http://commons.wikimedia.org/wiki/File:James-Cook.jpg </a:t>
            </a:r>
            <a:endParaRPr lang="cs-CZ" dirty="0" smtClean="0"/>
          </a:p>
          <a:p>
            <a:pPr algn="l"/>
            <a:r>
              <a:rPr lang="cs-CZ" dirty="0" smtClean="0"/>
              <a:t>Obr. 4, </a:t>
            </a:r>
            <a:r>
              <a:rPr lang="cs-CZ" dirty="0" err="1"/>
              <a:t>Soubor:MayflowerHarbor.jpg</a:t>
            </a:r>
            <a:r>
              <a:rPr lang="cs-CZ" dirty="0"/>
              <a:t>. </a:t>
            </a:r>
            <a:r>
              <a:rPr lang="cs-CZ" i="1" dirty="0" err="1"/>
              <a:t>Wikimedia</a:t>
            </a:r>
            <a:r>
              <a:rPr lang="cs-CZ" i="1" dirty="0"/>
              <a:t> </a:t>
            </a:r>
            <a:r>
              <a:rPr lang="cs-CZ" i="1" dirty="0" err="1"/>
              <a:t>Commons</a:t>
            </a:r>
            <a:r>
              <a:rPr lang="cs-CZ" dirty="0"/>
              <a:t> [online]. 2012 [cit. 2013-02-01]. Dostupné z: http://cs.wikipedia.org/wiki/Soubor:MayflowerHarbor.jpg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1196" y="692696"/>
            <a:ext cx="209964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813654" y="34290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3, James </a:t>
            </a:r>
            <a:r>
              <a:rPr lang="cs-CZ" dirty="0" err="1" smtClean="0"/>
              <a:t>Cook</a:t>
            </a:r>
            <a:endParaRPr lang="cs-CZ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47625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734100" y="5400903"/>
            <a:ext cx="205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4, </a:t>
            </a:r>
            <a:r>
              <a:rPr lang="cs-CZ" dirty="0" err="1" smtClean="0"/>
              <a:t>Mayflower</a:t>
            </a:r>
            <a:r>
              <a:rPr lang="cs-CZ" dirty="0" smtClean="0"/>
              <a:t>, Plymouth 1620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thirteen_colonies_1775.gif"/>
          <p:cNvPicPr>
            <a:picLocks noChangeAspect="1"/>
          </p:cNvPicPr>
          <p:nvPr/>
        </p:nvPicPr>
        <p:blipFill>
          <a:blip r:embed="rId2" cstate="print"/>
          <a:srcRect l="363" t="5807" r="726"/>
          <a:stretch>
            <a:fillRect/>
          </a:stretch>
        </p:blipFill>
        <p:spPr>
          <a:xfrm>
            <a:off x="424211" y="537056"/>
            <a:ext cx="8295578" cy="592676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11560" y="116632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Vzniklo celkem 13 kolonií …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9552" y="260648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… a několik velkých, bohatých</a:t>
            </a:r>
          </a:p>
          <a:p>
            <a:r>
              <a:rPr lang="cs-CZ" b="1" dirty="0" smtClean="0"/>
              <a:t>měst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8028384" y="3121223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Boston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79712" y="6021288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Philadelphia</a:t>
            </a:r>
            <a:endParaRPr lang="cs-CZ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File:2885434112 Boston ca1723.jpg"/>
          <p:cNvPicPr>
            <a:picLocks noChangeAspect="1" noChangeArrowheads="1"/>
          </p:cNvPicPr>
          <p:nvPr/>
        </p:nvPicPr>
        <p:blipFill>
          <a:blip r:embed="rId2" cstate="print"/>
          <a:srcRect l="2985" t="28714" r="1734" b="2037"/>
          <a:stretch>
            <a:fillRect/>
          </a:stretch>
        </p:blipFill>
        <p:spPr bwMode="auto">
          <a:xfrm>
            <a:off x="1259632" y="660443"/>
            <a:ext cx="6264696" cy="2839995"/>
          </a:xfrm>
          <a:prstGeom prst="rect">
            <a:avLst/>
          </a:prstGeom>
          <a:noFill/>
        </p:spPr>
      </p:pic>
      <p:pic>
        <p:nvPicPr>
          <p:cNvPr id="2" name="Picture 2" descr="File:Franklin Court 314-322 Market Stre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645024"/>
            <a:ext cx="4752528" cy="3059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koru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539032" flipH="1">
            <a:off x="617317" y="2348134"/>
            <a:ext cx="1220051" cy="652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ovéPole 1"/>
          <p:cNvSpPr txBox="1"/>
          <p:nvPr/>
        </p:nvSpPr>
        <p:spPr>
          <a:xfrm>
            <a:off x="899592" y="692696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</a:t>
            </a:r>
            <a:r>
              <a:rPr lang="cs-CZ" dirty="0" smtClean="0"/>
              <a:t>sadníci byli stále poddanými anglického krále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71600" y="1628800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Museli přijímat jeho rozkazy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48064" y="162880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Neměli zástupce v parlamentu</a:t>
            </a:r>
            <a:endParaRPr lang="cs-CZ" dirty="0"/>
          </a:p>
        </p:txBody>
      </p:sp>
      <p:sp>
        <p:nvSpPr>
          <p:cNvPr id="5" name="Násobení 4"/>
          <p:cNvSpPr/>
          <p:nvPr/>
        </p:nvSpPr>
        <p:spPr>
          <a:xfrm>
            <a:off x="4175956" y="1412776"/>
            <a:ext cx="792088" cy="79208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1331640" y="2780928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Král – snaha získat z kolonií co nejvíce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419872" y="3429000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clo na dovoz cukrové třtiny a čaje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419872" y="414908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poplatky za úřední úkony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419872" y="4869160"/>
            <a:ext cx="3852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zpoplatnění novin a tisku (kolkovné)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419872" y="5589240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omezování možností podnikání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419872" y="630932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zákaz osidlování nové půdy</a:t>
            </a:r>
            <a:endParaRPr lang="cs-CZ" dirty="0"/>
          </a:p>
        </p:txBody>
      </p:sp>
      <p:sp>
        <p:nvSpPr>
          <p:cNvPr id="18" name="Elipsa 17"/>
          <p:cNvSpPr/>
          <p:nvPr/>
        </p:nvSpPr>
        <p:spPr>
          <a:xfrm>
            <a:off x="3275856" y="357301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3275856" y="429309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Elipsa 19"/>
          <p:cNvSpPr/>
          <p:nvPr/>
        </p:nvSpPr>
        <p:spPr>
          <a:xfrm>
            <a:off x="3275856" y="501317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3275856" y="573325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3275856" y="638132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Users\Zdenek\AppData\Local\Microsoft\Windows\Temporary Internet Files\Content.IE5\Q1H1UFPL\MC90011291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060848"/>
            <a:ext cx="2380348" cy="1440160"/>
          </a:xfrm>
          <a:prstGeom prst="rect">
            <a:avLst/>
          </a:prstGeom>
          <a:noFill/>
        </p:spPr>
      </p:pic>
      <p:pic>
        <p:nvPicPr>
          <p:cNvPr id="1028" name="Picture 4" descr="File:1765 one penny sta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645024"/>
            <a:ext cx="216123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/>
      <p:bldP spid="8" grpId="0"/>
      <p:bldP spid="9" grpId="0"/>
      <p:bldP spid="10" grpId="0"/>
      <p:bldP spid="11" grpId="0"/>
      <p:bldP spid="13" grpId="0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692696"/>
            <a:ext cx="864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Osadníci marně protestovali a pálili anglická nařízení, jejich nespokojenost rostla…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499992" y="6237312"/>
            <a:ext cx="401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1773 – Bostonské pití čaje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843808" y="5805264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… a bylo jasné, že se budou muset kolonie bránit účinněji </a:t>
            </a:r>
            <a:endParaRPr lang="cs-CZ" dirty="0"/>
          </a:p>
        </p:txBody>
      </p:sp>
      <p:pic>
        <p:nvPicPr>
          <p:cNvPr id="7170" name="Picture 2" descr="File:Boston Tea Party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03548" y="1115971"/>
            <a:ext cx="8136904" cy="462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548680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Kontinentální kongresy ve Filadelfii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11560" y="5589240"/>
            <a:ext cx="4740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července 1776 –</a:t>
            </a:r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Prohlášení nezávislosti </a:t>
            </a:r>
          </a:p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Spojených států amerických 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91904" y="6237312"/>
            <a:ext cx="865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odtržení od Británie + vytvoření soustátí založeném na </a:t>
            </a:r>
            <a:r>
              <a:rPr lang="cs-CZ" u="sng" dirty="0" smtClean="0"/>
              <a:t>rovnosti</a:t>
            </a:r>
            <a:r>
              <a:rPr lang="cs-CZ" dirty="0" smtClean="0"/>
              <a:t> jednotlivých členů</a:t>
            </a:r>
            <a:endParaRPr lang="cs-CZ" dirty="0"/>
          </a:p>
        </p:txBody>
      </p:sp>
      <p:pic>
        <p:nvPicPr>
          <p:cNvPr id="6148" name="Picture 4" descr="File:Declaration independ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7128792" cy="4678270"/>
          </a:xfrm>
          <a:prstGeom prst="rect">
            <a:avLst/>
          </a:prstGeom>
          <a:noFill/>
        </p:spPr>
      </p:pic>
      <p:pic>
        <p:nvPicPr>
          <p:cNvPr id="6146" name="Picture 2" descr="File:National Archives Declar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AFD"/>
              </a:clrFrom>
              <a:clrTo>
                <a:srgbClr val="F6FAFD">
                  <a:alpha val="0"/>
                </a:srgbClr>
              </a:clrTo>
            </a:clrChange>
          </a:blip>
          <a:srcRect b="-1831"/>
          <a:stretch>
            <a:fillRect/>
          </a:stretch>
        </p:blipFill>
        <p:spPr bwMode="auto">
          <a:xfrm rot="20493241">
            <a:off x="865153" y="2425092"/>
            <a:ext cx="2316360" cy="2889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227</TotalTime>
  <Words>829</Words>
  <Application>Microsoft Office PowerPoint</Application>
  <PresentationFormat>Předvádění na obrazovce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Cesta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ZŠ a MŠ Janov nad Nisou - Zá</dc:creator>
  <cp:lastModifiedBy>Mathyas</cp:lastModifiedBy>
  <cp:revision>31</cp:revision>
  <dcterms:created xsi:type="dcterms:W3CDTF">2010-10-26T09:50:58Z</dcterms:created>
  <dcterms:modified xsi:type="dcterms:W3CDTF">2016-11-13T17:01:18Z</dcterms:modified>
</cp:coreProperties>
</file>