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256" r:id="rId2"/>
    <p:sldId id="266" r:id="rId3"/>
    <p:sldId id="262" r:id="rId4"/>
    <p:sldId id="257" r:id="rId5"/>
    <p:sldId id="287" r:id="rId6"/>
    <p:sldId id="284" r:id="rId7"/>
    <p:sldId id="286" r:id="rId8"/>
    <p:sldId id="265" r:id="rId9"/>
    <p:sldId id="306" r:id="rId10"/>
    <p:sldId id="290" r:id="rId11"/>
    <p:sldId id="291" r:id="rId12"/>
    <p:sldId id="298" r:id="rId13"/>
    <p:sldId id="263" r:id="rId14"/>
    <p:sldId id="267" r:id="rId15"/>
    <p:sldId id="277" r:id="rId16"/>
    <p:sldId id="278" r:id="rId17"/>
    <p:sldId id="280" r:id="rId18"/>
    <p:sldId id="303" r:id="rId19"/>
    <p:sldId id="274" r:id="rId20"/>
    <p:sldId id="293" r:id="rId21"/>
    <p:sldId id="276" r:id="rId22"/>
    <p:sldId id="304" r:id="rId23"/>
    <p:sldId id="281" r:id="rId24"/>
    <p:sldId id="294" r:id="rId25"/>
    <p:sldId id="295" r:id="rId26"/>
    <p:sldId id="296" r:id="rId27"/>
    <p:sldId id="297" r:id="rId28"/>
    <p:sldId id="305" r:id="rId29"/>
    <p:sldId id="279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EE04"/>
    <a:srgbClr val="F06AA3"/>
    <a:srgbClr val="F43914"/>
    <a:srgbClr val="D2D632"/>
    <a:srgbClr val="D1FC46"/>
    <a:srgbClr val="47CFFF"/>
    <a:srgbClr val="62E35F"/>
    <a:srgbClr val="3AFCD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63359-7EE9-4B54-9784-4872777A37C8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250DF-0E13-4FEA-AA7C-80306385028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44795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250DF-0E13-4FEA-AA7C-803063850289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43925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85000"/>
                <a:lumOff val="15000"/>
                <a:alpha val="66000"/>
              </a:schemeClr>
            </a:gs>
            <a:gs pos="28000">
              <a:srgbClr val="21D6E0"/>
            </a:gs>
            <a:gs pos="72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D50840A-DFA1-4C3F-9204-512F2B216502}" type="datetimeFigureOut">
              <a:rPr lang="cs-CZ" smtClean="0"/>
              <a:pPr/>
              <a:t>20.11.2016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E74E16F-9991-45B4-BBBE-374AA56ED73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1700808"/>
            <a:ext cx="8532440" cy="1470025"/>
          </a:xfrm>
          <a:solidFill>
            <a:srgbClr val="FFFF00"/>
          </a:solidFill>
        </p:spPr>
        <p:txBody>
          <a:bodyPr/>
          <a:lstStyle/>
          <a:p>
            <a:r>
              <a:rPr lang="cs-CZ" dirty="0" smtClean="0"/>
              <a:t>Rusko za Petra Velikého </a:t>
            </a:r>
            <a:br>
              <a:rPr lang="cs-CZ" dirty="0" smtClean="0"/>
            </a:br>
            <a:r>
              <a:rPr lang="cs-CZ" dirty="0" smtClean="0"/>
              <a:t>a Kateřiny II.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636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265" y="980728"/>
            <a:ext cx="3392438" cy="440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624771" y="260648"/>
            <a:ext cx="48245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u="sng" dirty="0">
                <a:latin typeface="Arial" pitchFamily="34" charset="0"/>
                <a:cs typeface="Arial" pitchFamily="34" charset="0"/>
              </a:rPr>
              <a:t>Vojenské </a:t>
            </a:r>
            <a:endParaRPr lang="cs-CZ" sz="3200" b="1" u="sng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vybudoval silnou stálou armádu (nově byla udělena hodnost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důstojníkovi podle jeho schopností a ne podle významu jeho rodu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64904"/>
            <a:ext cx="2786063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62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52736"/>
            <a:ext cx="8030407" cy="546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971600" y="327893"/>
            <a:ext cx="5184576" cy="523220"/>
          </a:xfrm>
          <a:prstGeom prst="rect">
            <a:avLst/>
          </a:prstGeom>
          <a:solidFill>
            <a:srgbClr val="F06AA3"/>
          </a:solidFill>
        </p:spPr>
        <p:txBody>
          <a:bodyPr wrap="square">
            <a:spAutoFit/>
          </a:bodyPr>
          <a:lstStyle/>
          <a:p>
            <a:r>
              <a:rPr lang="cs-CZ" sz="2800" dirty="0"/>
              <a:t>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uduje válečné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námořnictvo</a:t>
            </a:r>
          </a:p>
        </p:txBody>
      </p:sp>
    </p:spTree>
    <p:extLst>
      <p:ext uri="{BB962C8B-B14F-4D97-AF65-F5344CB8AC3E}">
        <p14:creationId xmlns:p14="http://schemas.microsoft.com/office/powerpoint/2010/main" xmlns="" val="33658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915" y="159430"/>
            <a:ext cx="4432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Juliánský kalendář je kalendář, který v roce 45 př. n. l. zavedl Julius Caesar. </a:t>
            </a:r>
            <a:r>
              <a:rPr lang="cs-CZ" dirty="0" smtClean="0"/>
              <a:t> </a:t>
            </a:r>
            <a:r>
              <a:rPr lang="cs-CZ" dirty="0"/>
              <a:t>Juliánský kalendář respektoval větší část římských zvyklostí (jako je počet </a:t>
            </a:r>
            <a:r>
              <a:rPr lang="cs-CZ" dirty="0" smtClean="0"/>
              <a:t>dní </a:t>
            </a:r>
            <a:r>
              <a:rPr lang="cs-CZ" dirty="0"/>
              <a:t>jednotlivých měsíců), které tak vlastně přešly i do Gregoriánského </a:t>
            </a:r>
            <a:r>
              <a:rPr lang="cs-CZ" dirty="0" smtClean="0"/>
              <a:t>kalendáře.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79914" y="2236273"/>
            <a:ext cx="85685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Julius Caesar využil znalostí alexandrijských astronomů, kteří určili délku roku na 365,25 dne a navrhli i schéma vyrovnávání kalendáře – obyčejný rok měl mít 365 dnů a každý 4. rok měl být o 1 den delší (přestupný rok). </a:t>
            </a:r>
            <a:r>
              <a:rPr lang="cs-CZ" dirty="0" smtClean="0"/>
              <a:t> </a:t>
            </a:r>
            <a:r>
              <a:rPr lang="cs-CZ" dirty="0"/>
              <a:t>v měsíci </a:t>
            </a:r>
            <a:r>
              <a:rPr lang="cs-CZ" dirty="0" err="1"/>
              <a:t>Februariu</a:t>
            </a:r>
            <a:r>
              <a:rPr lang="cs-CZ" dirty="0"/>
              <a:t> měl být vkládán přestupný den. </a:t>
            </a:r>
          </a:p>
          <a:p>
            <a:r>
              <a:rPr lang="cs-CZ" dirty="0"/>
              <a:t>Problémem tohoto kalendáře bylo, že tropický rok netrvá přesně 365,25 dne, ale 365,24220 dne, což způsobilo nepřesnost, která znamenala, že se juliánský kalendář oproti realitě opozdil o jeden den za 128 let. V 16. století začalo být opoždění výrazně </a:t>
            </a:r>
            <a:r>
              <a:rPr lang="cs-CZ" dirty="0" smtClean="0"/>
              <a:t>patrné</a:t>
            </a:r>
            <a:r>
              <a:rPr lang="cs-CZ" dirty="0"/>
              <a:t>.</a:t>
            </a:r>
            <a:r>
              <a:rPr lang="cs-CZ" dirty="0" smtClean="0"/>
              <a:t> </a:t>
            </a:r>
            <a:r>
              <a:rPr lang="cs-CZ" dirty="0"/>
              <a:t>Proto roku 1582 vyhlásil papež </a:t>
            </a:r>
            <a:r>
              <a:rPr lang="cs-CZ" dirty="0" smtClean="0"/>
              <a:t>reformu </a:t>
            </a:r>
            <a:r>
              <a:rPr lang="cs-CZ" dirty="0"/>
              <a:t>kalendáře. Takto reformovaný kalendář získal název Gregoriánský kalendář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1520" y="5085184"/>
            <a:ext cx="8496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Největší odpor vyvolalo zrušení juliánského kalendáře u pravoslavné </a:t>
            </a:r>
            <a:r>
              <a:rPr lang="cs-CZ" dirty="0" smtClean="0"/>
              <a:t>církve. </a:t>
            </a:r>
            <a:r>
              <a:rPr lang="cs-CZ" dirty="0"/>
              <a:t>Pravoslavné země tedy používaly dlouhodobě juliánský kalendář. Některé z těchto zemí od jeho využívání upustily až ve 20. století (např. Rusko až v roce 1918).</a:t>
            </a:r>
          </a:p>
        </p:txBody>
      </p:sp>
      <p:pic>
        <p:nvPicPr>
          <p:cNvPr id="1026" name="Picture 2" descr="C:\Users\OEM\AppData\Local\Microsoft\Windows\Temporary Internet Files\Content.IE5\B4A6B7Q4\MC90028724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2397" y="228361"/>
            <a:ext cx="1495399" cy="161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OEM\AppData\Local\Microsoft\Windows\Temporary Internet Files\Content.IE5\ACJE728X\MM900303364[4]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746"/>
            <a:ext cx="1547986" cy="147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475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95536" y="836712"/>
            <a:ext cx="8229600" cy="413231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b="1" u="sng" dirty="0" smtClean="0"/>
              <a:t>Rozvoj vzdělání</a:t>
            </a:r>
            <a:r>
              <a:rPr lang="cs-CZ" dirty="0" smtClean="0"/>
              <a:t>:</a:t>
            </a:r>
          </a:p>
          <a:p>
            <a:pPr marL="0" indent="0" eaLnBrk="1" hangingPunct="1">
              <a:buNone/>
              <a:defRPr/>
            </a:pPr>
            <a:endParaRPr lang="cs-CZ" dirty="0" smtClean="0"/>
          </a:p>
          <a:p>
            <a:pPr marL="0" indent="0">
              <a:buNone/>
              <a:defRPr/>
            </a:pPr>
            <a:r>
              <a:rPr lang="cs-CZ" sz="2400" dirty="0" smtClean="0"/>
              <a:t>- </a:t>
            </a:r>
            <a:r>
              <a:rPr lang="cs-CZ" sz="2000" dirty="0" smtClean="0">
                <a:solidFill>
                  <a:schemeClr val="tx1"/>
                </a:solidFill>
              </a:rPr>
              <a:t>šlechtické děti </a:t>
            </a: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-  čtení, psaní, počítání</a:t>
            </a: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-   odrostlejší mládež -  posláni do ciziny studovat cizí jazyky, stavbu lodí</a:t>
            </a: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-   na odborných školách (Moskva, Petrohrad) přednášky cizinců o technických vědách, navigačním umění, medicíně</a:t>
            </a: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-    překlady vědeckých knih</a:t>
            </a:r>
          </a:p>
          <a:p>
            <a:pPr marL="0" indent="0"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-    založení </a:t>
            </a:r>
            <a:r>
              <a:rPr lang="cs-CZ" sz="2000" i="1" dirty="0" smtClean="0">
                <a:solidFill>
                  <a:schemeClr val="tx1"/>
                </a:solidFill>
                <a:sym typeface="Wingdings" pitchFamily="2" charset="2"/>
              </a:rPr>
              <a:t>Akademie věd</a:t>
            </a:r>
            <a:r>
              <a:rPr lang="cs-CZ" sz="2000" dirty="0" smtClean="0">
                <a:solidFill>
                  <a:schemeClr val="tx1"/>
                </a:solidFill>
                <a:sym typeface="Wingdings" pitchFamily="2" charset="2"/>
              </a:rPr>
              <a:t> (1725)</a:t>
            </a:r>
          </a:p>
          <a:p>
            <a:pPr marL="0" indent="0">
              <a:buNone/>
              <a:defRPr/>
            </a:pPr>
            <a:endParaRPr lang="cs-CZ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01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871" y="1484784"/>
            <a:ext cx="3384376" cy="509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3528" y="332656"/>
            <a:ext cx="4176464" cy="830997"/>
          </a:xfrm>
          <a:prstGeom prst="rect">
            <a:avLst/>
          </a:prstGeom>
          <a:solidFill>
            <a:srgbClr val="F43914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Památník Petru Velikému v Petrohradu</a:t>
            </a:r>
            <a:endParaRPr lang="cs-CZ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8815"/>
            <a:ext cx="3672348" cy="516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525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33265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Po smrti Petra Velikého období zmatků.</a:t>
            </a:r>
          </a:p>
          <a:p>
            <a:r>
              <a:rPr lang="cs-CZ" sz="2000" dirty="0" smtClean="0"/>
              <a:t>Dcera Alžběta I. Pokračuje v reformách. </a:t>
            </a:r>
          </a:p>
          <a:p>
            <a:r>
              <a:rPr lang="cs-CZ" sz="2000" dirty="0" smtClean="0"/>
              <a:t>Po její smrti synovec Petr III. – byl ženat s německou princeznou, která přijala pravoslaví a nové jméno Kateřina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336986" cy="43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6862" y="1659341"/>
            <a:ext cx="3843305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148064" y="6328064"/>
            <a:ext cx="26642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dirty="0"/>
              <a:t>Sofie Frederika Augusta</a:t>
            </a:r>
          </a:p>
        </p:txBody>
      </p:sp>
    </p:spTree>
    <p:extLst>
      <p:ext uri="{BB962C8B-B14F-4D97-AF65-F5344CB8AC3E}">
        <p14:creationId xmlns:p14="http://schemas.microsoft.com/office/powerpoint/2010/main" xmlns="" val="17156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6469" y="1899727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v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ystupuje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jako osvícená panovnice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 - dopisuje si  s 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Voltairem, čte díla osvícených filosofů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- podporuje Marii Terezii ve válce s pruským králem Fridrichem II.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- panuje v letech 1762 – 1793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- bojuje proti Tatarům a získává přístup k Černému moři</a:t>
            </a:r>
          </a:p>
          <a:p>
            <a:endParaRPr lang="pl-PL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6598" y="1340768"/>
            <a:ext cx="3992563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76469" y="490569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Palácovým převratem byl Petr III. svržen a ve vězení zabit.</a:t>
            </a:r>
            <a:endParaRPr lang="cs-CZ" sz="2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57808" y="1330180"/>
            <a:ext cx="85689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K moci se dostává jeho manželka   </a:t>
            </a:r>
            <a:r>
              <a:rPr lang="cs-CZ" sz="2400" b="1" u="sng" dirty="0" smtClean="0"/>
              <a:t>carevna Kateřina II.</a:t>
            </a:r>
            <a:endParaRPr lang="cs-CZ" sz="2400" b="1" u="sng" dirty="0"/>
          </a:p>
        </p:txBody>
      </p:sp>
    </p:spTree>
    <p:extLst>
      <p:ext uri="{BB962C8B-B14F-4D97-AF65-F5344CB8AC3E}">
        <p14:creationId xmlns:p14="http://schemas.microsoft.com/office/powerpoint/2010/main" xmlns="" val="324562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5773" y="404664"/>
            <a:ext cx="504630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 dirty="0" smtClean="0"/>
              <a:t>Vnitřní reformy</a:t>
            </a:r>
          </a:p>
          <a:p>
            <a:endParaRPr lang="cs-CZ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smtClean="0"/>
              <a:t> </a:t>
            </a:r>
            <a:r>
              <a:rPr lang="cs-CZ" sz="2800" dirty="0" smtClean="0"/>
              <a:t>Rusko rozděleno do 50 gubernií, které sama </a:t>
            </a:r>
            <a:r>
              <a:rPr lang="cs-CZ" sz="2800" dirty="0" smtClean="0"/>
              <a:t>spravuje</a:t>
            </a:r>
          </a:p>
          <a:p>
            <a:pPr marL="342900" indent="-342900"/>
            <a:endParaRPr lang="cs-CZ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smtClean="0"/>
              <a:t>odebrala majetek </a:t>
            </a:r>
            <a:r>
              <a:rPr lang="cs-CZ" sz="2800" dirty="0" smtClean="0"/>
              <a:t>klášterům</a:t>
            </a:r>
          </a:p>
          <a:p>
            <a:pPr marL="342900" indent="-342900"/>
            <a:endParaRPr lang="cs-CZ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smtClean="0"/>
              <a:t>zakládá </a:t>
            </a:r>
            <a:r>
              <a:rPr lang="cs-CZ" sz="2800" dirty="0" smtClean="0"/>
              <a:t>manufaktury</a:t>
            </a:r>
          </a:p>
          <a:p>
            <a:pPr marL="342900" indent="-342900"/>
            <a:endParaRPr lang="cs-CZ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dirty="0" smtClean="0"/>
              <a:t>zakládá školy – pro šlechtice a měšťanské </a:t>
            </a:r>
            <a:r>
              <a:rPr lang="cs-CZ" sz="2800" dirty="0" smtClean="0"/>
              <a:t>děti</a:t>
            </a:r>
          </a:p>
          <a:p>
            <a:pPr marL="342900" indent="-342900"/>
            <a:endParaRPr lang="cs-CZ" sz="2000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sz="2000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3662434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323528" y="4221088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615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180px-Pugachyo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6949"/>
            <a:ext cx="2361846" cy="309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07505" y="2113112"/>
            <a:ext cx="3744416" cy="469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501" rIns="36501" anchor="ctr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Vůdce povstání donských kozáků proti carevně Kateřině Veliké, přezdíván „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selský car",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neboť se od roku 1773 vydával za zavražděného cara Petra III.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Původně donský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kozák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 malým kozáckým oddílem rozpoutal velké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rolnické povstání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které se 1773 – 75 rozšířilo do jižních oblastí Ruska. Po několika porážkách zrazen vlastními lidmi, vydán vládě a popraven.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33603" y="713470"/>
            <a:ext cx="5040560" cy="523220"/>
          </a:xfrm>
          <a:prstGeom prst="rect">
            <a:avLst/>
          </a:prstGeom>
          <a:solidFill>
            <a:srgbClr val="36EE04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Povstání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Jemeljana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Pugačova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9181" y="3701354"/>
            <a:ext cx="4035014" cy="254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40779" y="6444004"/>
            <a:ext cx="2304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Soud s </a:t>
            </a:r>
            <a:r>
              <a:rPr lang="cs-CZ" dirty="0" err="1" smtClean="0"/>
              <a:t>Pugačovem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8154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25" y="188640"/>
            <a:ext cx="8672229" cy="57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123728" y="6165304"/>
            <a:ext cx="234026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Kočár Kateřiny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39553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8100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88024" y="404664"/>
            <a:ext cx="3456384" cy="769441"/>
          </a:xfrm>
          <a:prstGeom prst="rect">
            <a:avLst/>
          </a:prstGeom>
          <a:solidFill>
            <a:srgbClr val="F06AA3"/>
          </a:solidFill>
        </p:spPr>
        <p:txBody>
          <a:bodyPr wrap="square" rtlCol="0">
            <a:spAutoFit/>
          </a:bodyPr>
          <a:lstStyle/>
          <a:p>
            <a:r>
              <a:rPr lang="cs-CZ" sz="4400" dirty="0"/>
              <a:t>R</a:t>
            </a:r>
            <a:r>
              <a:rPr lang="cs-CZ" sz="4400" dirty="0" smtClean="0"/>
              <a:t>omanovci</a:t>
            </a:r>
            <a:endParaRPr lang="cs-CZ" sz="4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810539" y="1844824"/>
            <a:ext cx="36004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Petr I. Veliký</a:t>
            </a:r>
          </a:p>
          <a:p>
            <a:r>
              <a:rPr lang="cs-CZ" dirty="0" smtClean="0"/>
              <a:t>1689 - 1725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88024" y="4005064"/>
            <a:ext cx="4176464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Úkol:</a:t>
            </a: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překonat zaostalost Ruska</a:t>
            </a:r>
          </a:p>
          <a:p>
            <a:pPr marL="285750" indent="-285750">
              <a:buFontTx/>
              <a:buChar char="-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modernizace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1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43608" y="260648"/>
            <a:ext cx="31683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Sídlo Kateřiny Veliké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224734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213440" cy="41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83568" y="486881"/>
            <a:ext cx="341987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dirty="0"/>
              <a:t>Grigorij Alexandrovič </a:t>
            </a:r>
            <a:r>
              <a:rPr lang="cs-CZ" sz="2400" dirty="0" smtClean="0"/>
              <a:t>Potěmkin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38436"/>
            <a:ext cx="309086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57194" y="4869160"/>
            <a:ext cx="410445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Vysvětli pojem - Potěmkinovy vesnice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270034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1196752"/>
            <a:ext cx="80648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latin typeface="Arial" pitchFamily="34" charset="0"/>
                <a:cs typeface="Arial" pitchFamily="34" charset="0"/>
              </a:rPr>
              <a:t>Zdálky 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nebylo vidět, že dobytek sotva stojí na nohou, neboť carevně ukazovali pětkrát či šestkrát totéž stádo, které v noci hnali vždy na nové místo. Podobně bylo vidět i několik pluků, které se pro větší efekt přesunovaly a defilovaly tak před panovnicí několikrát. Po cestách jely vozy naložené pytli s obilím (ve skutečnosti se však jednalo o písek), před dekoracemi vesnic stáli jako vesničané opět převlečení vojáci Potěmkinových pluků. Ve vsích nebo městech, kudy průvod přímo projížděl, byly „pravé“ jen hlavní ulice, v průčelí bočních ulic stály opět jen kulisy. Ve vesnických chalupách se pak carevna a její doprovod nestačily divit tomu, že na stole vždy stála pečená husa. Byla to opět jedna a táž pečeně dle potřeby přenášená přes zadní dvorky. Při námořní přehlídce v Sevastopolu obstály jen první řady válečných lodí, v posledních řadách byly již jen lodě obchodní „upravené“ na bitevní koráby</a:t>
            </a:r>
            <a:r>
              <a:rPr lang="cs-CZ" sz="2200" dirty="0" smtClean="0">
                <a:latin typeface="Arial" pitchFamily="34" charset="0"/>
                <a:cs typeface="Arial" pitchFamily="34" charset="0"/>
              </a:rPr>
              <a:t>…</a:t>
            </a:r>
            <a:endParaRPr lang="cs-CZ" sz="2200" dirty="0"/>
          </a:p>
        </p:txBody>
      </p:sp>
      <p:sp>
        <p:nvSpPr>
          <p:cNvPr id="3" name="Obdélník 2"/>
          <p:cNvSpPr/>
          <p:nvPr/>
        </p:nvSpPr>
        <p:spPr>
          <a:xfrm>
            <a:off x="971600" y="188640"/>
            <a:ext cx="6768752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Jako Potěmkinovy </a:t>
            </a:r>
            <a:r>
              <a:rPr lang="cs-CZ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vesnice </a:t>
            </a:r>
            <a:r>
              <a:rPr lang="cs-CZ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bývá označována snaha vylepšit něco více, než tomu tak ve skutečnosti je - falešně přikrášlit skutečnost a zastírat pravdivý stav věcí</a:t>
            </a:r>
          </a:p>
        </p:txBody>
      </p:sp>
    </p:spTree>
    <p:extLst>
      <p:ext uri="{BB962C8B-B14F-4D97-AF65-F5344CB8AC3E}">
        <p14:creationId xmlns:p14="http://schemas.microsoft.com/office/powerpoint/2010/main" xmlns="" val="22328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67744" y="184284"/>
            <a:ext cx="280831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200" b="1" u="sng" dirty="0" smtClean="0"/>
              <a:t>Zánik Polska</a:t>
            </a:r>
            <a:endParaRPr lang="cs-CZ" sz="3200" b="1" u="sng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3568" y="792319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Polsko bylo mocnou říší  východní Evropy. Postavení krále bylo velmi slabé. Ve skutečnosti vládly šlechtické rody. Došlo ke krvavým bojům mezi katolickou šlechtou a pravoslavným obyvatelstvem.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Země byla velmi slabá a toho využily okolní státy. Během trojího dělení – 1772, 1793 a 1795 bylo Polsko rozděleno mezi Prusko, Rusko a Rakousko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6646149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567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663150"/>
            <a:ext cx="72866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5062" y="201485"/>
            <a:ext cx="292323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Trojí dělení Polska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xmlns="" val="13705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29918"/>
            <a:ext cx="2880320" cy="376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66393" y="537129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Petr Veliký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8438" y="1556792"/>
            <a:ext cx="2670776" cy="343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048438" y="5371294"/>
            <a:ext cx="2907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Kateřina Veliká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706421" y="5195920"/>
            <a:ext cx="1656184" cy="720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4788024" y="5371294"/>
            <a:ext cx="2160240" cy="7940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95536" y="47667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Kdo je na obrázku?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2000" y="54868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Klikni na obrázek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02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54868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Arial" pitchFamily="34" charset="0"/>
                <a:cs typeface="Arial" pitchFamily="34" charset="0"/>
              </a:rPr>
              <a:t>Zaškrtni, které údaje patří do ruských dějin</a:t>
            </a:r>
          </a:p>
          <a:p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1560" y="1412776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Petr Veliký,  Fridrich II.,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Pugačov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 Kateřina II.,  Slezsko,  Josef II., Potěmkin, Vídeň, Petrohrad, Oděsa, Karel XII., Fridrich Vilém I.,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Ludvík XIV.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425244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Petr Veliký, </a:t>
            </a:r>
            <a:r>
              <a:rPr lang="cs-CZ" dirty="0" err="1" smtClean="0"/>
              <a:t>Pugačov</a:t>
            </a:r>
            <a:r>
              <a:rPr lang="cs-CZ" dirty="0" smtClean="0"/>
              <a:t>, Kateřina II., Potěmkin, Petrohrad, Oděsa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83568" y="3933056"/>
            <a:ext cx="6840760" cy="1008112"/>
          </a:xfrm>
          <a:prstGeom prst="rect">
            <a:avLst/>
          </a:prstGeom>
          <a:solidFill>
            <a:srgbClr val="F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 descr="C:\Users\OEM\AppData\Local\Microsoft\Windows\Temporary Internet Files\Content.IE5\RZBRHLXH\MC900232104[2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1411" y="2428439"/>
            <a:ext cx="1619061" cy="236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652120" y="54452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Klikni na obrázek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7046" y="240904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Doplň.</a:t>
            </a:r>
          </a:p>
          <a:p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9512" y="1412776"/>
            <a:ext cx="8248826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Polsko bylo rozděleno při ………………dělení mezi ………………………………..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Petr I. založil při ústí řeky ……………….. město, které nazval ………………..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Bojoval s ……………………………….. a otevřel přístup k …………………………….moři.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Petr Veliký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navštívil v Čechách město ……………………………………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Kateřina II. si vzala za manžela …………………………………………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 svatbě přijala …………………………………………. náboženství.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Bojovala s ………………………….. a získala přístup k …………………………..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Velké selské a kozácké povstání vedené …………………………………….bylo krutě potlačeno.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Carevniným oblíbencem a spoluvládcem byl ……………………………………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 descr="C:\Users\OEM\AppData\Local\Microsoft\Windows\Temporary Internet Files\Content.IE5\S2OJ9WZ5\MC9004344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6684"/>
            <a:ext cx="162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548680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Doplň.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7584" y="1484784"/>
            <a:ext cx="7416824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Polsko bylo rozděleno při ……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…………dělení mezi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Rusko, Prusko a Rakousko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Petr I. založil při ústí řeky </a:t>
            </a:r>
            <a:r>
              <a:rPr lang="cs-CZ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Něvy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město, které nazval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Petrohrad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Bojoval s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Turky a Švédy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a otevřel přístup k 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Baltskému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moři.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Petr Veliký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navštívil v Čechách město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Karlovy Vary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Kateřina II. si vzala za manžela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Petra III.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 svatbě přijala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pravoslavné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náboženství.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Bojovala s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Tatary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a získala přístup k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Černému moři.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Velké selské a kozácké povstání vedené </a:t>
            </a:r>
            <a:r>
              <a:rPr lang="cs-CZ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Pugačovem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bylo krutě potlačeno.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Carevniným oblíbencem a spoluvládcem byl </a:t>
            </a:r>
            <a:r>
              <a:rPr lang="cs-CZ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kníže Potěmkin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0379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6520" y="614466"/>
            <a:ext cx="777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http://cs.wikipedia.org/wiki/Soubor:Catharina_Aleksejevna_by_Grooth.jpg</a:t>
            </a:r>
          </a:p>
        </p:txBody>
      </p:sp>
      <p:sp>
        <p:nvSpPr>
          <p:cNvPr id="3" name="Obdélník 2"/>
          <p:cNvSpPr/>
          <p:nvPr/>
        </p:nvSpPr>
        <p:spPr>
          <a:xfrm>
            <a:off x="415919" y="887285"/>
            <a:ext cx="741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http://cs.wikipedia.org/wiki/Soubor:Coronation_portrait_of_Peter_III_of_Russia_-1761.JPG</a:t>
            </a:r>
          </a:p>
        </p:txBody>
      </p:sp>
      <p:sp>
        <p:nvSpPr>
          <p:cNvPr id="4" name="Obdélník 3"/>
          <p:cNvSpPr/>
          <p:nvPr/>
        </p:nvSpPr>
        <p:spPr>
          <a:xfrm>
            <a:off x="448778" y="1138415"/>
            <a:ext cx="7632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http://commons.wikimedia.org/wiki/File:Catherine_II_by_Lampi01.jpg</a:t>
            </a:r>
          </a:p>
        </p:txBody>
      </p:sp>
      <p:sp>
        <p:nvSpPr>
          <p:cNvPr id="5" name="Obdélník 4"/>
          <p:cNvSpPr/>
          <p:nvPr/>
        </p:nvSpPr>
        <p:spPr>
          <a:xfrm>
            <a:off x="356520" y="1553913"/>
            <a:ext cx="73247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http://commons.wikimedia.org/wiki/File:Catherine_II_and_Potemkin.jpg</a:t>
            </a:r>
          </a:p>
        </p:txBody>
      </p:sp>
      <p:sp>
        <p:nvSpPr>
          <p:cNvPr id="6" name="Obdélník 5"/>
          <p:cNvSpPr/>
          <p:nvPr/>
        </p:nvSpPr>
        <p:spPr>
          <a:xfrm>
            <a:off x="391546" y="1832624"/>
            <a:ext cx="7128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http://cs.wikipedia.org/wiki/Grigorij_Pot%C4%9Bmkin</a:t>
            </a:r>
          </a:p>
        </p:txBody>
      </p:sp>
      <p:sp>
        <p:nvSpPr>
          <p:cNvPr id="7" name="Obdélník 6"/>
          <p:cNvSpPr/>
          <p:nvPr/>
        </p:nvSpPr>
        <p:spPr>
          <a:xfrm>
            <a:off x="371600" y="2116480"/>
            <a:ext cx="76772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http://unitedcats.files.wordpress.com/2009/07/potemkin_village.jpg?w=324&amp;h=388</a:t>
            </a:r>
          </a:p>
        </p:txBody>
      </p:sp>
      <p:sp>
        <p:nvSpPr>
          <p:cNvPr id="8" name="Obdélník 7"/>
          <p:cNvSpPr/>
          <p:nvPr/>
        </p:nvSpPr>
        <p:spPr>
          <a:xfrm>
            <a:off x="343032" y="2382712"/>
            <a:ext cx="65502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http://cs.wikipedia.org/wiki/Soubor:Pugachyov.jpg</a:t>
            </a:r>
          </a:p>
        </p:txBody>
      </p:sp>
      <p:sp>
        <p:nvSpPr>
          <p:cNvPr id="9" name="Obdélník 8"/>
          <p:cNvSpPr/>
          <p:nvPr/>
        </p:nvSpPr>
        <p:spPr>
          <a:xfrm>
            <a:off x="360038" y="2659711"/>
            <a:ext cx="59890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http://cs.wikipedia.org/wiki/Soubor:Marten%27s_Poltava.jpg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31572" y="2933404"/>
            <a:ext cx="70134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http://commons.wikimedia.org/wiki/File:1737_map_of_Saint_Petersburg_(HQ).jpg?uselang=cs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19537" y="3193476"/>
            <a:ext cx="6061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smtClean="0"/>
              <a:t>cs.wikipedia.org/wiki/Soubor:PeterhofGrandCascade.JpG</a:t>
            </a:r>
            <a:endParaRPr lang="cs-CZ" sz="1200" dirty="0"/>
          </a:p>
        </p:txBody>
      </p:sp>
      <p:sp>
        <p:nvSpPr>
          <p:cNvPr id="12" name="Obdélník 11"/>
          <p:cNvSpPr/>
          <p:nvPr/>
        </p:nvSpPr>
        <p:spPr>
          <a:xfrm>
            <a:off x="415919" y="3725342"/>
            <a:ext cx="6844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</a:t>
            </a:r>
            <a:r>
              <a:rPr lang="cs-CZ" sz="1100" dirty="0" smtClean="0"/>
              <a:t>ru.wikipedia.org/w/index.php?</a:t>
            </a:r>
            <a:endParaRPr lang="cs-CZ" sz="1100" dirty="0"/>
          </a:p>
        </p:txBody>
      </p:sp>
      <p:sp>
        <p:nvSpPr>
          <p:cNvPr id="13" name="Obdélník 12"/>
          <p:cNvSpPr/>
          <p:nvPr/>
        </p:nvSpPr>
        <p:spPr>
          <a:xfrm>
            <a:off x="371600" y="3456337"/>
            <a:ext cx="72240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http://ru.wikipedia.org/wiki/%D0%A4%D0%B0%D0%B9%D0%BB:BattleOfSinop.jpg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28967" y="3951685"/>
            <a:ext cx="7685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http://ru.wikipedia.org/wiki/%D0%A4%D0%B0%D0%B9%D0%BB:Samos_Agios_Isidoros_005.jpg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71600" y="4205029"/>
            <a:ext cx="67218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http://commons.wikimedia.org/wiki/File:Taras_Shevchenko_painting_0098.jpg?uselang=cs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31572" y="4522336"/>
            <a:ext cx="71517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http://commons.wikimedia.org/wiki/File:Buberel_Coronation_coach_Catherine_the_Great.jpg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318488" y="4806557"/>
            <a:ext cx="6413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http://cs.wikipedia.org/wiki/Soubor:Peter_der-Grosse_1838.jpg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378699" y="508355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smtClean="0"/>
              <a:t>ru.wikipedia.org/wiki</a:t>
            </a:r>
            <a:endParaRPr lang="cs-CZ" sz="1200" dirty="0"/>
          </a:p>
        </p:txBody>
      </p:sp>
      <p:sp>
        <p:nvSpPr>
          <p:cNvPr id="19" name="Obdélník 18"/>
          <p:cNvSpPr/>
          <p:nvPr/>
        </p:nvSpPr>
        <p:spPr>
          <a:xfrm>
            <a:off x="393777" y="6134051"/>
            <a:ext cx="8488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http://ru.wikipedia.org/w/index.php?title=%D0%A4%D0%B0%D0%B9%D0%BB:Peter_de_Grote.jpg&amp;filetimestamp=20070429125421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420635" y="1322082"/>
            <a:ext cx="33652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http://cs.wikipedia.org/wiki/Bojar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91546" y="55928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http://cs.wikipedia.org/wiki/Soubor:Tsarsko%C3%AFe_Selo.png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48778" y="585705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http://cs.wikipedia.org/wiki/D%C4%9Blen%C3%AD_Polska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372866" y="5346580"/>
            <a:ext cx="67581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http://cs.wikipedia.org/wiki/Soubor:Ilia_Efimovich_Repin_(1844-1930)_-_Volga_Boatmen_(1870-1873).jpg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93777" y="260648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Použité zdroje</a:t>
            </a:r>
          </a:p>
        </p:txBody>
      </p:sp>
    </p:spTree>
    <p:extLst>
      <p:ext uri="{BB962C8B-B14F-4D97-AF65-F5344CB8AC3E}">
        <p14:creationId xmlns:p14="http://schemas.microsoft.com/office/powerpoint/2010/main" xmlns="" val="187900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52400" y="228600"/>
            <a:ext cx="8763000" cy="62484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cs-CZ" sz="28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Cestování po Evropě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cs-CZ" sz="2800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-  nařízení, vedoucí ke změně tradičního způsobu života a   myšlení  poddaných = ,,poevropštění“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  šlechticům a kupcům zakázáno nosit dlouhé vlasy a vousy   </a:t>
            </a: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  zaveden juliánský kalendář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cs-CZ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  navštívil i Karlovy Vary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04491"/>
            <a:ext cx="4108280" cy="384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31640" y="5684170"/>
            <a:ext cx="245922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Šlechtici - bojaři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134010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40466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 smtClean="0">
                <a:latin typeface="Arial" pitchFamily="34" charset="0"/>
                <a:cs typeface="Arial" pitchFamily="34" charset="0"/>
              </a:rPr>
              <a:t>Války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Jih - s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Turky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neúspěch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98034"/>
            <a:ext cx="549573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1112550"/>
            <a:ext cx="79972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u="sng" dirty="0">
                <a:latin typeface="Arial" pitchFamily="34" charset="0"/>
                <a:cs typeface="Arial" pitchFamily="34" charset="0"/>
              </a:rPr>
              <a:t>Severní válka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okno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do Evropy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Petr I. chtěl dosáhnout přímého a  stálého   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námořního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spojení Ruska s 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Evropou proto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vedl proti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Švédsku /Karel XII./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severní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válku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v bitvě u Poltavy (1709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porazil Švédsko a získal přístup 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 Baltskému moři</a:t>
            </a:r>
          </a:p>
        </p:txBody>
      </p:sp>
    </p:spTree>
    <p:extLst>
      <p:ext uri="{BB962C8B-B14F-4D97-AF65-F5344CB8AC3E}">
        <p14:creationId xmlns:p14="http://schemas.microsoft.com/office/powerpoint/2010/main" xmlns="" val="215622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260648"/>
            <a:ext cx="734481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Zakládá  na řece Něvě město – Petrohrad – </a:t>
            </a:r>
          </a:p>
          <a:p>
            <a:r>
              <a:rPr lang="cs-CZ" sz="2800" b="1" dirty="0" smtClean="0"/>
              <a:t>1703</a:t>
            </a:r>
            <a:endParaRPr lang="cs-CZ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043936" cy="469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55576" y="623731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Od 1712 – hlavní město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32390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6009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03648" y="260648"/>
            <a:ext cx="3744416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Plán Petrohradu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497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285258"/>
            <a:ext cx="532859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Petrodvorce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- sídlo ruských carů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6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31435"/>
            <a:ext cx="7704856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Arial" pitchFamily="34" charset="0"/>
                <a:cs typeface="Arial" pitchFamily="34" charset="0"/>
              </a:rPr>
              <a:t>Reformy:</a:t>
            </a:r>
          </a:p>
          <a:p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endParaRPr lang="cs-CZ" sz="2800" dirty="0">
              <a:latin typeface="Arial" pitchFamily="34" charset="0"/>
              <a:cs typeface="Arial" pitchFamily="34" charset="0"/>
            </a:endParaRPr>
          </a:p>
          <a:p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endParaRPr lang="cs-CZ" sz="2800" dirty="0">
              <a:latin typeface="Arial" pitchFamily="34" charset="0"/>
              <a:cs typeface="Arial" pitchFamily="34" charset="0"/>
            </a:endParaRPr>
          </a:p>
          <a:p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5576" y="1273689"/>
            <a:ext cx="6696744" cy="40010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800" b="1" u="sng" dirty="0" smtClean="0">
                <a:latin typeface="Arial" pitchFamily="34" charset="0"/>
                <a:cs typeface="Arial" pitchFamily="34" charset="0"/>
              </a:rPr>
              <a:t>Hospodářské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– podpora manufaktur – tkalcovství, slévárny, loděnice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přivezl z ciziny odborníky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zakládal manufaktury, mladé řemeslníky vysílal na zkušenou do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ciziny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800" b="1" u="sng" dirty="0" smtClean="0">
                <a:latin typeface="Arial" pitchFamily="34" charset="0"/>
                <a:cs typeface="Arial" pitchFamily="34" charset="0"/>
              </a:rPr>
              <a:t>Správní</a:t>
            </a: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moderní úřední správa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evidence obyvatel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daně – daň z hlavy – placena všemi sedláky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nové daně např. ze soli, kolkovné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94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8084568" cy="375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91343" y="618831"/>
            <a:ext cx="561662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Nevolníci –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burlaci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na  Volze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73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720</TotalTime>
  <Words>1210</Words>
  <Application>Microsoft Office PowerPoint</Application>
  <PresentationFormat>Předvádění na obrazovce (4:3)</PresentationFormat>
  <Paragraphs>152</Paragraphs>
  <Slides>29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0" baseType="lpstr">
      <vt:lpstr>Aerodynamika</vt:lpstr>
      <vt:lpstr>Rusko za Petra Velikého  a Kateřiny II.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Rusko za Petra Velikého a Kateřiny II.</dc:title>
  <dc:creator>OEM</dc:creator>
  <cp:lastModifiedBy>Mathyas</cp:lastModifiedBy>
  <cp:revision>64</cp:revision>
  <dcterms:created xsi:type="dcterms:W3CDTF">2011-05-09T18:10:25Z</dcterms:created>
  <dcterms:modified xsi:type="dcterms:W3CDTF">2016-11-20T14:02:45Z</dcterms:modified>
</cp:coreProperties>
</file>