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3"/>
  </p:notesMasterIdLst>
  <p:sldIdLst>
    <p:sldId id="258" r:id="rId2"/>
    <p:sldId id="259" r:id="rId3"/>
    <p:sldId id="267" r:id="rId4"/>
    <p:sldId id="269" r:id="rId5"/>
    <p:sldId id="270" r:id="rId6"/>
    <p:sldId id="271" r:id="rId7"/>
    <p:sldId id="274" r:id="rId8"/>
    <p:sldId id="276" r:id="rId9"/>
    <p:sldId id="275" r:id="rId10"/>
    <p:sldId id="277" r:id="rId11"/>
    <p:sldId id="273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2" autoAdjust="0"/>
    <p:restoredTop sz="88172" autoAdjust="0"/>
  </p:normalViewPr>
  <p:slideViewPr>
    <p:cSldViewPr>
      <p:cViewPr varScale="1">
        <p:scale>
          <a:sx n="64" d="100"/>
          <a:sy n="64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6F14D-2AEF-45BE-8D35-C356B218F67C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F5C9F-6A3D-4734-928D-94D72670B3E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87137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20.11.2016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Velk%C3%A1_hospod%C3%A1%C5%99sk%C3%A1_krize" TargetMode="External"/><Relationship Id="rId2" Type="http://schemas.openxmlformats.org/officeDocument/2006/relationships/hyperlink" Target="http://cs.wikipedia.org/wiki/Druh%C3%A1_sv%C4%9Btov%C3%A1_v%C3%A1lk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Světová hospodářská krize</a:t>
            </a:r>
            <a:br>
              <a:rPr lang="cs-CZ" dirty="0" smtClean="0"/>
            </a:br>
            <a:r>
              <a:rPr lang="cs-CZ" dirty="0" smtClean="0"/>
              <a:t>1929 - 1933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8748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 24. říjen 1929 = zhroucení obchodu s cennými papíry na </a:t>
            </a:r>
            <a:r>
              <a:rPr lang="cs-CZ" dirty="0" smtClean="0"/>
              <a:t>burze „černý čtvrtek (</a:t>
            </a:r>
            <a:r>
              <a:rPr lang="cs-CZ" dirty="0" err="1" smtClean="0"/>
              <a:t>Black</a:t>
            </a:r>
            <a:r>
              <a:rPr lang="cs-CZ" dirty="0" smtClean="0"/>
              <a:t> </a:t>
            </a:r>
            <a:r>
              <a:rPr lang="cs-CZ" dirty="0" err="1" smtClean="0"/>
              <a:t>Thursday</a:t>
            </a:r>
            <a:r>
              <a:rPr lang="cs-CZ" dirty="0" smtClean="0"/>
              <a:t>)“           </a:t>
            </a:r>
            <a:r>
              <a:rPr lang="cs-CZ" dirty="0" smtClean="0"/>
              <a:t>25. říjen 1929 „černý pátek (</a:t>
            </a:r>
            <a:r>
              <a:rPr lang="cs-CZ" dirty="0" err="1" smtClean="0"/>
              <a:t>Black</a:t>
            </a:r>
            <a:r>
              <a:rPr lang="cs-CZ" dirty="0" smtClean="0"/>
              <a:t> </a:t>
            </a:r>
            <a:r>
              <a:rPr lang="cs-CZ" dirty="0" err="1" smtClean="0"/>
              <a:t>Friday</a:t>
            </a:r>
            <a:r>
              <a:rPr lang="cs-CZ" dirty="0" smtClean="0"/>
              <a:t>)“ na Wall Streetu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789040"/>
            <a:ext cx="4104456" cy="273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Šipka doprava 5"/>
          <p:cNvSpPr/>
          <p:nvPr/>
        </p:nvSpPr>
        <p:spPr>
          <a:xfrm>
            <a:off x="2483768" y="24208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6984447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Krize BYLA JEDNOU Z PŘÍČIN 2. SVĚTOVÉ VÁLKY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Představitelé totalitních režimů </a:t>
            </a:r>
            <a:r>
              <a:rPr lang="cs-CZ" dirty="0" smtClean="0"/>
              <a:t>slibovali východisko z krize (připravovali se na válku, </a:t>
            </a:r>
            <a:r>
              <a:rPr lang="cs-CZ" b="1" dirty="0" smtClean="0"/>
              <a:t>zahájili válečnou výrobu</a:t>
            </a:r>
            <a:r>
              <a:rPr lang="cs-CZ" dirty="0" smtClean="0"/>
              <a:t>)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140968"/>
            <a:ext cx="3168351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1048286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628800"/>
            <a:ext cx="8884096" cy="4451325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cs.wikipedia.org/wiki/Druh%C3%A1_sv%C4%9Btov%C3%A1_v%C3%A1lka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cs.wikipedia.org/wiki/Velk%C3%A1_hospod%C3%A1%C5%99sk%C3%A1_krize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Archív autora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2622930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Newyorská burza – největší peněžní trh světa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20. léta </a:t>
            </a:r>
            <a:r>
              <a:rPr lang="cs-CZ" dirty="0" smtClean="0"/>
              <a:t>– po překonání poválečné krize nastal </a:t>
            </a:r>
            <a:r>
              <a:rPr lang="cs-CZ" b="1" dirty="0" smtClean="0"/>
              <a:t>vzestup výroby</a:t>
            </a:r>
            <a:r>
              <a:rPr lang="cs-CZ" dirty="0" smtClean="0"/>
              <a:t>, nákupy zboží i </a:t>
            </a:r>
            <a:r>
              <a:rPr lang="cs-CZ" b="1" dirty="0" smtClean="0"/>
              <a:t>akcií</a:t>
            </a:r>
            <a:r>
              <a:rPr lang="cs-CZ" dirty="0" smtClean="0"/>
              <a:t> od burzovních </a:t>
            </a:r>
            <a:r>
              <a:rPr lang="cs-CZ" b="1" dirty="0" smtClean="0"/>
              <a:t>makléřů</a:t>
            </a:r>
            <a:r>
              <a:rPr lang="cs-CZ" dirty="0" smtClean="0"/>
              <a:t>, půjčky, </a:t>
            </a:r>
            <a:r>
              <a:rPr lang="cs-CZ" b="1" dirty="0" smtClean="0"/>
              <a:t>hypotéky</a:t>
            </a:r>
            <a:r>
              <a:rPr lang="cs-CZ" dirty="0" smtClean="0"/>
              <a:t>, bezstarostný život</a:t>
            </a:r>
          </a:p>
          <a:p>
            <a:r>
              <a:rPr lang="cs-CZ" b="1" dirty="0" smtClean="0">
                <a:solidFill>
                  <a:srgbClr val="0070C0"/>
                </a:solidFill>
              </a:rPr>
              <a:t>V říjnu 1929 </a:t>
            </a:r>
            <a:r>
              <a:rPr lang="cs-CZ" dirty="0" smtClean="0"/>
              <a:t>se ceny akcií začaly hroutit </a:t>
            </a:r>
          </a:p>
          <a:p>
            <a:r>
              <a:rPr lang="cs-CZ" dirty="0" smtClean="0"/>
              <a:t>Ve snaze, co nejrychleji se jich zbavit, </a:t>
            </a:r>
            <a:r>
              <a:rPr lang="cs-CZ" b="1" dirty="0" smtClean="0"/>
              <a:t>prodávaly</a:t>
            </a:r>
            <a:r>
              <a:rPr lang="cs-CZ" dirty="0" smtClean="0"/>
              <a:t> </a:t>
            </a:r>
            <a:r>
              <a:rPr lang="cs-CZ" b="1" dirty="0" smtClean="0"/>
              <a:t>se pod cenou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9353691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Prázdná továrna v době krize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204864"/>
            <a:ext cx="4608512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031049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Tragické důsledky krize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Zhroucení světového obchodu (pokles na 1/3)</a:t>
            </a:r>
          </a:p>
          <a:p>
            <a:r>
              <a:rPr lang="cs-CZ" dirty="0" smtClean="0"/>
              <a:t>Pokles průmyslové výroby (1932 o 37%)</a:t>
            </a:r>
          </a:p>
          <a:p>
            <a:r>
              <a:rPr lang="cs-CZ" dirty="0" smtClean="0"/>
              <a:t>Devalvace měn</a:t>
            </a:r>
          </a:p>
          <a:p>
            <a:r>
              <a:rPr lang="cs-CZ" dirty="0" smtClean="0"/>
              <a:t>Nezaměstnanost ve světě (30 miliónů)</a:t>
            </a:r>
          </a:p>
          <a:p>
            <a:r>
              <a:rPr lang="cs-CZ" dirty="0" smtClean="0"/>
              <a:t>Nepokoje ve společnosti – stávky, demonstrace, hladové pochody, sebevraždy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9351590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Nezaměstnaní čekají na polévku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91680" y="7533455"/>
            <a:ext cx="7299920" cy="144016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772816"/>
            <a:ext cx="5112568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3079510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Rozšíření krize do dalších zemí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Velká Británie </a:t>
            </a:r>
            <a:r>
              <a:rPr lang="cs-CZ" dirty="0" smtClean="0"/>
              <a:t>(devalvace libry)</a:t>
            </a:r>
          </a:p>
          <a:p>
            <a:r>
              <a:rPr lang="cs-CZ" b="1" dirty="0" smtClean="0"/>
              <a:t>Austrálie</a:t>
            </a:r>
            <a:r>
              <a:rPr lang="cs-CZ" dirty="0" smtClean="0"/>
              <a:t>, Indonésie, Brazílie</a:t>
            </a:r>
          </a:p>
          <a:p>
            <a:r>
              <a:rPr lang="cs-CZ" b="1" dirty="0" smtClean="0"/>
              <a:t>Německo</a:t>
            </a:r>
            <a:r>
              <a:rPr lang="cs-CZ" dirty="0" smtClean="0"/>
              <a:t>, Rakousko, Holandsko, Belgie (krachovaly banky)</a:t>
            </a:r>
          </a:p>
          <a:p>
            <a:r>
              <a:rPr lang="cs-CZ" b="1" dirty="0" smtClean="0"/>
              <a:t>Španělsko</a:t>
            </a:r>
            <a:r>
              <a:rPr lang="cs-CZ" dirty="0" smtClean="0"/>
              <a:t> (krize byla jednou z příčin občanské války)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416162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1" i="0" u="sng" strike="noStrike" kern="1200" cap="all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Hledání východiska z krize</a:t>
            </a:r>
            <a:endParaRPr kumimoji="0" lang="cs-CZ" sz="3600" b="1" i="0" u="sng" strike="noStrike" kern="1200" cap="all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57200" y="1484784"/>
            <a:ext cx="8229600" cy="464137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posílení státních zásahů do vývoje hospodářství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endParaRPr lang="cs-CZ" sz="3200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endParaRPr lang="cs-CZ" sz="3200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všemocná ruku volného trhu, která měla vyřešit všechny problémy automaticky.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endParaRPr lang="cs-CZ" sz="3200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itchFamily="34" charset="0"/>
              <a:buChar char="•"/>
              <a:tabLst/>
              <a:defRPr/>
            </a:pP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Násobení 5"/>
          <p:cNvSpPr/>
          <p:nvPr/>
        </p:nvSpPr>
        <p:spPr>
          <a:xfrm>
            <a:off x="3851920" y="2852936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Franklin</a:t>
            </a:r>
            <a:r>
              <a:rPr lang="cs-CZ" b="1" dirty="0" smtClean="0"/>
              <a:t> D. Roosevelt</a:t>
            </a:r>
            <a:endParaRPr lang="cs-CZ" b="1" dirty="0"/>
          </a:p>
        </p:txBody>
      </p:sp>
      <p:pic>
        <p:nvPicPr>
          <p:cNvPr id="4" name="Picture 2" descr="http://img.ct24.cz/cache/900x700/article/12/1165/1164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1785938"/>
            <a:ext cx="714375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88640"/>
            <a:ext cx="8686800" cy="5891485"/>
          </a:xfrm>
        </p:spPr>
        <p:txBody>
          <a:bodyPr>
            <a:normAutofit fontScale="92500" lnSpcReduction="20000"/>
          </a:bodyPr>
          <a:lstStyle/>
          <a:p>
            <a:pPr lvl="0">
              <a:buFont typeface="Arial" pitchFamily="34" charset="0"/>
              <a:buChar char="•"/>
              <a:defRPr/>
            </a:pPr>
            <a:r>
              <a:rPr lang="cs-CZ" dirty="0" smtClean="0"/>
              <a:t>Navrhl program:</a:t>
            </a:r>
          </a:p>
          <a:p>
            <a:pPr lvl="0">
              <a:buFont typeface="Arial" pitchFamily="34" charset="0"/>
              <a:buChar char="•"/>
              <a:defRPr/>
            </a:pPr>
            <a:r>
              <a:rPr lang="cs-CZ" dirty="0" smtClean="0"/>
              <a:t> </a:t>
            </a:r>
            <a:r>
              <a:rPr lang="cs-CZ" b="1" dirty="0" smtClean="0"/>
              <a:t>New </a:t>
            </a:r>
            <a:r>
              <a:rPr lang="cs-CZ" b="1" dirty="0" err="1" smtClean="0"/>
              <a:t>Deal</a:t>
            </a:r>
            <a:r>
              <a:rPr lang="cs-CZ" b="1" dirty="0" smtClean="0"/>
              <a:t>  – NOVÝ ÚDĚL.</a:t>
            </a:r>
          </a:p>
          <a:p>
            <a:pPr lvl="0">
              <a:buFont typeface="Arial" pitchFamily="34" charset="0"/>
              <a:buChar char="•"/>
              <a:defRPr/>
            </a:pPr>
            <a:endParaRPr lang="cs-CZ" dirty="0" smtClean="0"/>
          </a:p>
          <a:p>
            <a:pPr lvl="0">
              <a:buFont typeface="Arial" pitchFamily="34" charset="0"/>
              <a:buChar char="•"/>
              <a:defRPr/>
            </a:pPr>
            <a:r>
              <a:rPr lang="cs-CZ" b="1" u="sng" dirty="0" smtClean="0"/>
              <a:t>využití státních zásahů do hospodářství za účelem zastavení krize a oživení ekonomiky</a:t>
            </a:r>
            <a:r>
              <a:rPr lang="cs-CZ" dirty="0" smtClean="0"/>
              <a:t>.</a:t>
            </a:r>
          </a:p>
          <a:p>
            <a:pPr lvl="0">
              <a:buFont typeface="Arial" pitchFamily="34" charset="0"/>
              <a:buChar char="•"/>
              <a:defRPr/>
            </a:pPr>
            <a:endParaRPr lang="cs-CZ" dirty="0" smtClean="0"/>
          </a:p>
          <a:p>
            <a:pPr lvl="0">
              <a:buFont typeface="Arial" pitchFamily="34" charset="0"/>
              <a:buChar char="•"/>
              <a:defRPr/>
            </a:pPr>
            <a:r>
              <a:rPr lang="cs-CZ" dirty="0" smtClean="0"/>
              <a:t>Šlo o státní dozor nad bankovnictvím, dále o devalvaci dolaru a tím i o podporu amerického vývozu, i o státní pomoc americkým farmářům, kteří se v průběhu krize zadlužili u bank.</a:t>
            </a:r>
          </a:p>
          <a:p>
            <a:pPr lvl="0">
              <a:buFont typeface="Arial" pitchFamily="34" charset="0"/>
              <a:buChar char="•"/>
              <a:defRPr/>
            </a:pPr>
            <a:r>
              <a:rPr lang="cs-CZ" dirty="0" smtClean="0"/>
              <a:t>Výsledky Rooseveltova úsilí se dostavily, hospodářská situace se značně zlepšila. </a:t>
            </a:r>
            <a:r>
              <a:rPr lang="cs-CZ" b="1" u="sng" dirty="0" smtClean="0"/>
              <a:t>Krizi se podařilo zlomit.</a:t>
            </a:r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863</TotalTime>
  <Words>315</Words>
  <Application>Microsoft Office PowerPoint</Application>
  <PresentationFormat>Předvádění na obrazovce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Cesta</vt:lpstr>
      <vt:lpstr>Světová hospodářská krize 1929 - 1933</vt:lpstr>
      <vt:lpstr>Newyorská burza – největší peněžní trh světa</vt:lpstr>
      <vt:lpstr>Prázdná továrna v době krize</vt:lpstr>
      <vt:lpstr>Tragické důsledky krize</vt:lpstr>
      <vt:lpstr>Nezaměstnaní čekají na polévku</vt:lpstr>
      <vt:lpstr>Rozšíření krize do dalších zemí</vt:lpstr>
      <vt:lpstr>Snímek 7</vt:lpstr>
      <vt:lpstr>Franklin D. Roosevelt</vt:lpstr>
      <vt:lpstr>Snímek 9</vt:lpstr>
      <vt:lpstr>Krize BYLA JEDNOU Z PŘÍČIN 2. SVĚTOVÉ VÁLKY</vt:lpstr>
      <vt:lpstr>Zdroje: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ZSTREBON</dc:creator>
  <cp:lastModifiedBy>Mathyas</cp:lastModifiedBy>
  <cp:revision>106</cp:revision>
  <dcterms:created xsi:type="dcterms:W3CDTF">2011-11-10T09:46:05Z</dcterms:created>
  <dcterms:modified xsi:type="dcterms:W3CDTF">2016-11-20T12:51:46Z</dcterms:modified>
</cp:coreProperties>
</file>