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13"/>
  </p:notesMasterIdLst>
  <p:sldIdLst>
    <p:sldId id="263" r:id="rId2"/>
    <p:sldId id="271" r:id="rId3"/>
    <p:sldId id="270" r:id="rId4"/>
    <p:sldId id="265" r:id="rId5"/>
    <p:sldId id="272" r:id="rId6"/>
    <p:sldId id="266" r:id="rId7"/>
    <p:sldId id="273" r:id="rId8"/>
    <p:sldId id="267" r:id="rId9"/>
    <p:sldId id="274" r:id="rId10"/>
    <p:sldId id="268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E489A-7FD6-4D3D-B5C0-F3A71995D558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7C3E-5C4B-4326-A124-D846E57BD63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7C3E-5C4B-4326-A124-D846E57BD63F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02470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47453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2741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8117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6470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67392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525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591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29161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6366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856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EE89A-9886-403C-B21D-7EDA1601A55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9561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800" dirty="0" smtClean="0"/>
              <a:t>ČESKOSLOVENSKÁ REPUBLIKA MEZI VÁLKAMI </a:t>
            </a:r>
            <a:br>
              <a:rPr lang="cs-CZ" sz="4800" dirty="0" smtClean="0"/>
            </a:br>
            <a:r>
              <a:rPr lang="cs-CZ" sz="4800" dirty="0" smtClean="0"/>
              <a:t>1918 - 1938</a:t>
            </a:r>
            <a:endParaRPr lang="cs-CZ" sz="4800" dirty="0"/>
          </a:p>
        </p:txBody>
      </p:sp>
    </p:spTree>
    <p:extLst>
      <p:ext uri="{BB962C8B-B14F-4D97-AF65-F5344CB8AC3E}">
        <p14:creationId xmlns="" xmlns:p14="http://schemas.microsoft.com/office/powerpoint/2010/main" val="2283288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Slovensko a Podkarpatská </a:t>
            </a:r>
            <a:r>
              <a:rPr lang="cs-CZ" sz="4800" b="1" dirty="0">
                <a:solidFill>
                  <a:srgbClr val="FF0000"/>
                </a:solidFill>
              </a:rPr>
              <a:t>R</a:t>
            </a:r>
            <a:r>
              <a:rPr lang="cs-CZ" sz="4800" b="1" dirty="0" smtClean="0">
                <a:solidFill>
                  <a:srgbClr val="FF0000"/>
                </a:solidFill>
              </a:rPr>
              <a:t>us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endParaRPr lang="cs-CZ" sz="28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sz="3000" b="1" dirty="0" smtClean="0">
                <a:solidFill>
                  <a:srgbClr val="002060"/>
                </a:solidFill>
              </a:rPr>
              <a:t>Slovensko</a:t>
            </a:r>
            <a:r>
              <a:rPr lang="cs-CZ" sz="3000" dirty="0" smtClean="0">
                <a:solidFill>
                  <a:srgbClr val="002060"/>
                </a:solidFill>
              </a:rPr>
              <a:t> </a:t>
            </a:r>
            <a:r>
              <a:rPr lang="cs-CZ" sz="3000" dirty="0" smtClean="0"/>
              <a:t>- hospodářsky zaostalé</a:t>
            </a:r>
          </a:p>
          <a:p>
            <a:pPr marL="0" indent="0">
              <a:buNone/>
            </a:pP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smtClean="0">
                <a:solidFill>
                  <a:srgbClr val="002060"/>
                </a:solidFill>
              </a:rPr>
              <a:t>                      - </a:t>
            </a:r>
            <a:r>
              <a:rPr lang="cs-CZ" sz="3000" dirty="0" smtClean="0"/>
              <a:t>zemědělství, pastevectví, dřevařství</a:t>
            </a:r>
          </a:p>
          <a:p>
            <a:pPr marL="0" indent="0">
              <a:buNone/>
            </a:pPr>
            <a:r>
              <a:rPr lang="cs-CZ" sz="3000" dirty="0"/>
              <a:t> </a:t>
            </a:r>
            <a:r>
              <a:rPr lang="cs-CZ" sz="3000" dirty="0" smtClean="0"/>
              <a:t>                      - nedostatek inteligence (úředníci – 		    Češi)</a:t>
            </a:r>
          </a:p>
          <a:p>
            <a:pPr marL="0" indent="0">
              <a:buNone/>
            </a:pPr>
            <a:r>
              <a:rPr lang="cs-CZ" sz="3000" dirty="0"/>
              <a:t> </a:t>
            </a:r>
            <a:r>
              <a:rPr lang="cs-CZ" sz="3000" dirty="0" smtClean="0"/>
              <a:t>                      - chybí slovenské školy </a:t>
            </a:r>
          </a:p>
          <a:p>
            <a:pPr marL="0" indent="0">
              <a:buNone/>
            </a:pPr>
            <a:r>
              <a:rPr lang="cs-CZ" sz="3000" dirty="0"/>
              <a:t> </a:t>
            </a:r>
            <a:r>
              <a:rPr lang="cs-CZ" sz="3000" dirty="0" smtClean="0"/>
              <a:t>    nové slovenské školy→ slovenská inteligence</a:t>
            </a:r>
          </a:p>
          <a:p>
            <a:pPr marL="0" indent="0">
              <a:buNone/>
            </a:pPr>
            <a:r>
              <a:rPr lang="cs-CZ" sz="3000" dirty="0"/>
              <a:t> </a:t>
            </a:r>
            <a:r>
              <a:rPr lang="cs-CZ" sz="3000" dirty="0" smtClean="0"/>
              <a:t>    požadavek autonomie</a:t>
            </a:r>
          </a:p>
          <a:p>
            <a:pPr marL="0" indent="0">
              <a:buNone/>
            </a:pPr>
            <a:r>
              <a:rPr lang="cs-CZ" sz="2800" dirty="0" smtClean="0"/>
              <a:t>    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114800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156237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Slovensko a Podkarpatská Rus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184576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endParaRPr lang="cs-CZ" dirty="0" smtClean="0">
              <a:solidFill>
                <a:srgbClr val="00206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s-CZ" sz="3500" b="1" dirty="0" smtClean="0">
                <a:solidFill>
                  <a:srgbClr val="002060"/>
                </a:solidFill>
              </a:rPr>
              <a:t>Podkarpatská Rus</a:t>
            </a:r>
            <a:r>
              <a:rPr lang="cs-CZ" sz="3500" b="1" dirty="0" smtClean="0"/>
              <a:t> </a:t>
            </a:r>
            <a:r>
              <a:rPr lang="cs-CZ" sz="3500" dirty="0" smtClean="0"/>
              <a:t>- nejzaostalejší část ČSR</a:t>
            </a:r>
          </a:p>
          <a:p>
            <a:pPr marL="457200" lvl="1" indent="0">
              <a:buNone/>
            </a:pP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dirty="0" smtClean="0">
                <a:solidFill>
                  <a:srgbClr val="002060"/>
                </a:solidFill>
              </a:rPr>
              <a:t>                                   </a:t>
            </a:r>
            <a:r>
              <a:rPr lang="cs-CZ" sz="3500" dirty="0" smtClean="0"/>
              <a:t>- pastevectví, dřevařství</a:t>
            </a:r>
          </a:p>
          <a:p>
            <a:pPr marL="457200" lvl="1" indent="0">
              <a:buNone/>
            </a:pPr>
            <a:r>
              <a:rPr lang="cs-CZ" sz="3500" dirty="0"/>
              <a:t> </a:t>
            </a:r>
            <a:r>
              <a:rPr lang="cs-CZ" sz="3500" dirty="0" smtClean="0"/>
              <a:t>                                   - česká inteligence</a:t>
            </a:r>
          </a:p>
          <a:p>
            <a:pPr marL="457200" lvl="1" indent="0">
              <a:buNone/>
            </a:pPr>
            <a:r>
              <a:rPr lang="cs-CZ" sz="3500" dirty="0"/>
              <a:t> </a:t>
            </a:r>
            <a:r>
              <a:rPr lang="cs-CZ" sz="3500" dirty="0" smtClean="0"/>
              <a:t>                                   - velké investice ( školy,    </a:t>
            </a:r>
          </a:p>
          <a:p>
            <a:pPr marL="457200" lvl="1" indent="0">
              <a:buNone/>
            </a:pPr>
            <a:r>
              <a:rPr lang="cs-CZ" sz="3500" dirty="0"/>
              <a:t> </a:t>
            </a:r>
            <a:r>
              <a:rPr lang="cs-CZ" sz="3500" dirty="0" smtClean="0"/>
              <a:t>                                     nemocnice, železnice,…)</a:t>
            </a:r>
          </a:p>
          <a:p>
            <a:pPr marL="457200" lvl="1" indent="0">
              <a:buNone/>
            </a:pPr>
            <a:r>
              <a:rPr lang="cs-CZ" sz="3500" dirty="0"/>
              <a:t> </a:t>
            </a:r>
            <a:r>
              <a:rPr lang="cs-CZ" sz="3500" dirty="0" smtClean="0"/>
              <a:t>                                   - vlastní sněm s 						      guvernérem</a:t>
            </a:r>
            <a:endParaRPr lang="cs-CZ" sz="3500" dirty="0"/>
          </a:p>
        </p:txBody>
      </p:sp>
    </p:spTree>
    <p:extLst>
      <p:ext uri="{BB962C8B-B14F-4D97-AF65-F5344CB8AC3E}">
        <p14:creationId xmlns="" xmlns:p14="http://schemas.microsoft.com/office/powerpoint/2010/main" val="32961498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800" dirty="0" smtClean="0">
                <a:solidFill>
                  <a:srgbClr val="002060"/>
                </a:solidFill>
              </a:rPr>
              <a:t>Formování republiky</a:t>
            </a:r>
            <a:endParaRPr lang="cs-CZ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14002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Ústava a politický systém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cs-CZ" sz="18000" b="1" dirty="0" smtClean="0">
                <a:solidFill>
                  <a:srgbClr val="00B050"/>
                </a:solidFill>
              </a:rPr>
              <a:t>28. 10. 1918 v z n i k </a:t>
            </a:r>
            <a:r>
              <a:rPr lang="cs-CZ" sz="18000" b="1" dirty="0" smtClean="0">
                <a:solidFill>
                  <a:srgbClr val="FF0000"/>
                </a:solidFill>
              </a:rPr>
              <a:t>ČSR</a:t>
            </a:r>
          </a:p>
          <a:p>
            <a:pPr>
              <a:buFont typeface="Wingdings" pitchFamily="2" charset="2"/>
              <a:buChar char="§"/>
            </a:pPr>
            <a:r>
              <a:rPr lang="cs-CZ" sz="18000" dirty="0" smtClean="0"/>
              <a:t>podzim 1918 - prozatímní ústava</a:t>
            </a:r>
          </a:p>
          <a:p>
            <a:pPr marL="0" indent="0">
              <a:buNone/>
            </a:pPr>
            <a:r>
              <a:rPr lang="cs-CZ" sz="18000" dirty="0" smtClean="0"/>
              <a:t>                           - T. G. Masaryk 					 prezidentem</a:t>
            </a:r>
          </a:p>
          <a:p>
            <a:pPr marL="0" indent="0">
              <a:buNone/>
            </a:pPr>
            <a:r>
              <a:rPr lang="cs-CZ" sz="18000" dirty="0" smtClean="0"/>
              <a:t>                           - jmenování členů 				 Národního             </a:t>
            </a:r>
          </a:p>
          <a:p>
            <a:pPr marL="0" indent="0">
              <a:buNone/>
            </a:pPr>
            <a:r>
              <a:rPr lang="cs-CZ" sz="18000" dirty="0"/>
              <a:t> </a:t>
            </a:r>
            <a:r>
              <a:rPr lang="cs-CZ" sz="18000" dirty="0" smtClean="0"/>
              <a:t>                            shromáždění =   </a:t>
            </a:r>
          </a:p>
          <a:p>
            <a:pPr marL="0" indent="0">
              <a:buNone/>
            </a:pPr>
            <a:r>
              <a:rPr lang="cs-CZ" sz="18000" dirty="0" smtClean="0"/>
              <a:t>                               parlament</a:t>
            </a:r>
          </a:p>
          <a:p>
            <a:pPr marL="0" indent="0">
              <a:buNone/>
            </a:pPr>
            <a:endParaRPr lang="cs-CZ" sz="18000" dirty="0" smtClean="0"/>
          </a:p>
          <a:p>
            <a:pPr marL="0" indent="0">
              <a:buNone/>
            </a:pPr>
            <a:endParaRPr lang="cs-CZ" sz="5900" dirty="0" smtClean="0"/>
          </a:p>
          <a:p>
            <a:pPr marL="0" indent="0">
              <a:buNone/>
            </a:pPr>
            <a:r>
              <a:rPr lang="cs-CZ" sz="5900" dirty="0" smtClean="0"/>
              <a:t>  </a:t>
            </a:r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/>
          </a:p>
          <a:p>
            <a:pPr>
              <a:buFont typeface="Wingdings" pitchFamily="2" charset="2"/>
              <a:buChar char="q"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08255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Ústava a politický systém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11200" dirty="0" smtClean="0"/>
          </a:p>
          <a:p>
            <a:pPr>
              <a:buFont typeface="Wingdings" pitchFamily="2" charset="2"/>
              <a:buChar char="§"/>
            </a:pPr>
            <a:r>
              <a:rPr lang="cs-CZ" sz="18000" dirty="0" smtClean="0"/>
              <a:t>1920 - definitivní ústava</a:t>
            </a:r>
          </a:p>
          <a:p>
            <a:pPr marL="0" indent="0">
              <a:buNone/>
            </a:pPr>
            <a:r>
              <a:rPr lang="cs-CZ" sz="18000" dirty="0"/>
              <a:t> </a:t>
            </a:r>
            <a:r>
              <a:rPr lang="cs-CZ" sz="18000" dirty="0" smtClean="0"/>
              <a:t>            - volby do parlamentu</a:t>
            </a:r>
          </a:p>
          <a:p>
            <a:pPr marL="0" indent="0">
              <a:buNone/>
            </a:pPr>
            <a:r>
              <a:rPr lang="cs-CZ" sz="18000" dirty="0"/>
              <a:t> </a:t>
            </a:r>
            <a:r>
              <a:rPr lang="cs-CZ" sz="18000" dirty="0" smtClean="0"/>
              <a:t>            - 1. volba prezidenta republiky 		→ T. G. M.</a:t>
            </a:r>
          </a:p>
          <a:p>
            <a:pPr>
              <a:buFont typeface="Wingdings" pitchFamily="2" charset="2"/>
              <a:buChar char="§"/>
            </a:pPr>
            <a:r>
              <a:rPr lang="cs-CZ" sz="18000" dirty="0" smtClean="0"/>
              <a:t>mnoho politických stran→ koaliční vlády</a:t>
            </a:r>
          </a:p>
          <a:p>
            <a:pPr marL="0" indent="0">
              <a:buNone/>
            </a:pPr>
            <a:r>
              <a:rPr lang="cs-CZ" sz="11200" dirty="0" smtClean="0"/>
              <a:t> </a:t>
            </a:r>
          </a:p>
          <a:p>
            <a:pPr marL="0" indent="0">
              <a:buNone/>
            </a:pPr>
            <a:endParaRPr lang="cs-CZ" sz="5900" dirty="0" smtClean="0"/>
          </a:p>
          <a:p>
            <a:pPr marL="0" indent="0">
              <a:buNone/>
            </a:pPr>
            <a:r>
              <a:rPr lang="cs-CZ" sz="5900" dirty="0" smtClean="0"/>
              <a:t>  </a:t>
            </a:r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/>
          </a:p>
          <a:p>
            <a:pPr>
              <a:buFont typeface="Wingdings" pitchFamily="2" charset="2"/>
              <a:buChar char="q"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33646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Určení hranic ČSR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133055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§"/>
            </a:pPr>
            <a:endParaRPr lang="cs-CZ" sz="7000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sz="18000" dirty="0" smtClean="0">
                <a:solidFill>
                  <a:srgbClr val="00B050"/>
                </a:solidFill>
              </a:rPr>
              <a:t>Čechy, Morava, část Slezska </a:t>
            </a:r>
          </a:p>
          <a:p>
            <a:pPr marL="0" indent="0">
              <a:buNone/>
            </a:pPr>
            <a:r>
              <a:rPr lang="cs-CZ" sz="18000" dirty="0">
                <a:solidFill>
                  <a:srgbClr val="00B050"/>
                </a:solidFill>
              </a:rPr>
              <a:t>	</a:t>
            </a:r>
            <a:r>
              <a:rPr lang="cs-CZ" sz="18000" dirty="0" smtClean="0"/>
              <a:t>- historické hranice</a:t>
            </a:r>
            <a:endParaRPr lang="cs-CZ" sz="180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cs-CZ" sz="32000" b="1" dirty="0" smtClean="0">
                <a:sym typeface="Wingdings" pitchFamily="2" charset="2"/>
              </a:rPr>
              <a:t> </a:t>
            </a:r>
            <a:r>
              <a:rPr lang="cs-CZ" sz="18000" dirty="0" smtClean="0"/>
              <a:t>problémy: a) Těšínsko</a:t>
            </a:r>
          </a:p>
          <a:p>
            <a:pPr marL="0" indent="0">
              <a:buNone/>
            </a:pPr>
            <a:r>
              <a:rPr lang="cs-CZ" sz="18000" dirty="0"/>
              <a:t> </a:t>
            </a:r>
            <a:r>
              <a:rPr lang="cs-CZ" sz="18000" dirty="0" smtClean="0"/>
              <a:t>                           b) německá menšina 			           v pohraničí</a:t>
            </a:r>
          </a:p>
          <a:p>
            <a:pPr marL="0" indent="0">
              <a:buNone/>
            </a:pPr>
            <a:endParaRPr lang="cs-CZ" sz="11200" dirty="0" smtClean="0"/>
          </a:p>
          <a:p>
            <a:pPr marL="0" indent="0">
              <a:buNone/>
            </a:pPr>
            <a:endParaRPr lang="cs-CZ" sz="7000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</a:t>
            </a: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                          </a:t>
            </a:r>
            <a:r>
              <a:rPr lang="cs-CZ" dirty="0" err="1" smtClean="0">
                <a:solidFill>
                  <a:schemeClr val="bg1"/>
                </a:solidFill>
              </a:rPr>
              <a:t>kkkkkkkkkkkkkkkk</a:t>
            </a:r>
            <a:r>
              <a:rPr lang="cs-CZ" dirty="0" smtClean="0">
                <a:solidFill>
                  <a:schemeClr val="bg1"/>
                </a:solidFill>
              </a:rPr>
              <a:t>- ----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58555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Určení hranic ČSR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11200" dirty="0" smtClean="0"/>
          </a:p>
          <a:p>
            <a:pPr>
              <a:buFont typeface="Wingdings" pitchFamily="2" charset="2"/>
              <a:buChar char="§"/>
            </a:pPr>
            <a:r>
              <a:rPr lang="cs-CZ" sz="18000" b="1" dirty="0" smtClean="0">
                <a:solidFill>
                  <a:srgbClr val="00B050"/>
                </a:solidFill>
              </a:rPr>
              <a:t>Slovensko</a:t>
            </a:r>
            <a:r>
              <a:rPr lang="cs-CZ" sz="18000" dirty="0" smtClean="0"/>
              <a:t> - konflikt </a:t>
            </a:r>
            <a:r>
              <a:rPr lang="cs-CZ" sz="18000" dirty="0"/>
              <a:t>s Maďary</a:t>
            </a:r>
            <a:endParaRPr lang="cs-CZ" sz="18000" dirty="0" smtClean="0"/>
          </a:p>
          <a:p>
            <a:pPr marL="0" indent="0">
              <a:buNone/>
            </a:pPr>
            <a:r>
              <a:rPr lang="cs-CZ" sz="18000" dirty="0" smtClean="0"/>
              <a:t>- sever: bývalá hranice Uherského</a:t>
            </a:r>
          </a:p>
          <a:p>
            <a:pPr marL="0" indent="0">
              <a:buNone/>
            </a:pPr>
            <a:r>
              <a:rPr lang="cs-CZ" sz="18000" dirty="0" smtClean="0"/>
              <a:t>               království</a:t>
            </a:r>
          </a:p>
          <a:p>
            <a:pPr marL="0" indent="0">
              <a:buNone/>
            </a:pPr>
            <a:r>
              <a:rPr lang="cs-CZ" sz="18000" dirty="0" smtClean="0"/>
              <a:t> - jih: nově vytyčena</a:t>
            </a:r>
          </a:p>
          <a:p>
            <a:pPr marL="0" indent="0">
              <a:buNone/>
            </a:pPr>
            <a:r>
              <a:rPr lang="cs-CZ" sz="18000" dirty="0"/>
              <a:t> </a:t>
            </a:r>
            <a:r>
              <a:rPr lang="cs-CZ" sz="18000" dirty="0" smtClean="0"/>
              <a:t>   </a:t>
            </a:r>
            <a:endParaRPr lang="cs-CZ" sz="18000" dirty="0"/>
          </a:p>
          <a:p>
            <a:pPr marL="0" indent="0">
              <a:buNone/>
            </a:pPr>
            <a:endParaRPr lang="cs-CZ" sz="18000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</a:t>
            </a: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                          </a:t>
            </a:r>
            <a:r>
              <a:rPr lang="cs-CZ" dirty="0" err="1" smtClean="0">
                <a:solidFill>
                  <a:schemeClr val="bg1"/>
                </a:solidFill>
              </a:rPr>
              <a:t>kkkkkkkkkkkkkkkk</a:t>
            </a:r>
            <a:r>
              <a:rPr lang="cs-CZ" dirty="0" smtClean="0">
                <a:solidFill>
                  <a:schemeClr val="bg1"/>
                </a:solidFill>
              </a:rPr>
              <a:t>- ----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9099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Určení hranic ČSR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11200" dirty="0" smtClean="0"/>
          </a:p>
          <a:p>
            <a:pPr>
              <a:buFont typeface="Wingdings" pitchFamily="2" charset="2"/>
              <a:buChar char="§"/>
            </a:pPr>
            <a:r>
              <a:rPr lang="cs-CZ" sz="18000" b="1" dirty="0" smtClean="0">
                <a:solidFill>
                  <a:srgbClr val="00B050"/>
                </a:solidFill>
              </a:rPr>
              <a:t>Slovensko</a:t>
            </a:r>
            <a:r>
              <a:rPr lang="cs-CZ" sz="18000" dirty="0" smtClean="0"/>
              <a:t> - konflikt </a:t>
            </a:r>
            <a:r>
              <a:rPr lang="cs-CZ" sz="18000" dirty="0"/>
              <a:t>s Maďary</a:t>
            </a:r>
            <a:endParaRPr lang="cs-CZ" sz="18000" dirty="0" smtClean="0"/>
          </a:p>
          <a:p>
            <a:pPr marL="0" indent="0">
              <a:buNone/>
            </a:pPr>
            <a:r>
              <a:rPr lang="cs-CZ" sz="18000" dirty="0" smtClean="0"/>
              <a:t>- sever: bývalá hranice Uherského</a:t>
            </a:r>
          </a:p>
          <a:p>
            <a:pPr marL="0" indent="0">
              <a:buNone/>
            </a:pPr>
            <a:r>
              <a:rPr lang="cs-CZ" sz="18000" dirty="0" smtClean="0"/>
              <a:t>               království</a:t>
            </a:r>
          </a:p>
          <a:p>
            <a:pPr marL="0" indent="0">
              <a:buNone/>
            </a:pPr>
            <a:r>
              <a:rPr lang="cs-CZ" sz="18000" dirty="0" smtClean="0"/>
              <a:t> - jih: nově vytyčena</a:t>
            </a:r>
          </a:p>
          <a:p>
            <a:pPr marL="0" indent="0">
              <a:buNone/>
            </a:pPr>
            <a:r>
              <a:rPr lang="cs-CZ" sz="18000" dirty="0"/>
              <a:t> </a:t>
            </a:r>
            <a:r>
              <a:rPr lang="cs-CZ" sz="18000" dirty="0" smtClean="0"/>
              <a:t>   </a:t>
            </a:r>
          </a:p>
          <a:p>
            <a:pPr>
              <a:buFont typeface="Wingdings" pitchFamily="2" charset="2"/>
              <a:buChar char="§"/>
            </a:pPr>
            <a:r>
              <a:rPr lang="cs-CZ" sz="18000" b="1" dirty="0" smtClean="0">
                <a:solidFill>
                  <a:srgbClr val="00B050"/>
                </a:solidFill>
              </a:rPr>
              <a:t>Podkarpatská Rus </a:t>
            </a:r>
            <a:r>
              <a:rPr lang="cs-CZ" sz="18000" dirty="0" smtClean="0"/>
              <a:t>-  připojena k ČSR (Rusíni)</a:t>
            </a:r>
          </a:p>
          <a:p>
            <a:pPr marL="0" indent="0">
              <a:buNone/>
            </a:pPr>
            <a:endParaRPr lang="cs-CZ" sz="18000" dirty="0"/>
          </a:p>
          <a:p>
            <a:pPr marL="0" indent="0">
              <a:buNone/>
            </a:pPr>
            <a:endParaRPr lang="cs-CZ" sz="18000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</a:t>
            </a: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                          </a:t>
            </a:r>
            <a:r>
              <a:rPr lang="cs-CZ" dirty="0" err="1" smtClean="0">
                <a:solidFill>
                  <a:schemeClr val="bg1"/>
                </a:solidFill>
              </a:rPr>
              <a:t>kkkkkkkkkkkkkkkk</a:t>
            </a:r>
            <a:r>
              <a:rPr lang="cs-CZ" dirty="0" smtClean="0">
                <a:solidFill>
                  <a:schemeClr val="bg1"/>
                </a:solidFill>
              </a:rPr>
              <a:t>- ----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45515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Menšinová politika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cs-CZ" sz="2800" dirty="0" smtClean="0"/>
          </a:p>
          <a:p>
            <a:pPr>
              <a:buFont typeface="Wingdings" pitchFamily="2" charset="2"/>
              <a:buChar char="§"/>
            </a:pPr>
            <a:r>
              <a:rPr lang="cs-CZ" sz="4500" dirty="0" smtClean="0"/>
              <a:t>mnohonárodnostní stát </a:t>
            </a:r>
          </a:p>
          <a:p>
            <a:pPr>
              <a:buFont typeface="Wingdings" pitchFamily="2" charset="2"/>
              <a:buChar char="§"/>
            </a:pPr>
            <a:r>
              <a:rPr lang="cs-CZ" sz="4500" dirty="0" smtClean="0"/>
              <a:t>úřední jazyk – čeština a 						slovenština </a:t>
            </a:r>
          </a:p>
          <a:p>
            <a:pPr marL="0" indent="0">
              <a:buNone/>
            </a:pPr>
            <a:r>
              <a:rPr lang="cs-CZ" sz="4500" dirty="0" smtClean="0"/>
              <a:t>(nespokojenost Němců a Maďarů)</a:t>
            </a:r>
          </a:p>
          <a:p>
            <a:pPr marL="0" indent="0">
              <a:buNone/>
            </a:pPr>
            <a:endParaRPr lang="cs-CZ" sz="4500" dirty="0" smtClean="0"/>
          </a:p>
          <a:p>
            <a:pPr>
              <a:buFont typeface="Wingdings" pitchFamily="2" charset="2"/>
              <a:buChar char="§"/>
            </a:pPr>
            <a:endParaRPr lang="cs-CZ" sz="4500" dirty="0"/>
          </a:p>
        </p:txBody>
      </p:sp>
    </p:spTree>
    <p:extLst>
      <p:ext uri="{BB962C8B-B14F-4D97-AF65-F5344CB8AC3E}">
        <p14:creationId xmlns="" xmlns:p14="http://schemas.microsoft.com/office/powerpoint/2010/main" val="8933511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Menšinová politika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579296" cy="4608512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§"/>
            </a:pPr>
            <a:endParaRPr lang="cs-CZ" sz="2800" dirty="0" smtClean="0"/>
          </a:p>
          <a:p>
            <a:pPr>
              <a:buFont typeface="Wingdings" pitchFamily="2" charset="2"/>
              <a:buChar char="§"/>
            </a:pPr>
            <a:r>
              <a:rPr lang="cs-CZ" sz="4800" dirty="0" smtClean="0"/>
              <a:t>Respektována práva menšin </a:t>
            </a:r>
          </a:p>
          <a:p>
            <a:pPr marL="0" indent="0">
              <a:buNone/>
            </a:pPr>
            <a:r>
              <a:rPr lang="cs-CZ" sz="4800" dirty="0" smtClean="0"/>
              <a:t>   (ústava 1920)</a:t>
            </a:r>
          </a:p>
          <a:p>
            <a:pPr marL="0" indent="0">
              <a:buNone/>
            </a:pPr>
            <a:r>
              <a:rPr lang="cs-CZ" sz="4800" dirty="0"/>
              <a:t> </a:t>
            </a:r>
            <a:r>
              <a:rPr lang="cs-CZ" sz="4800" dirty="0" smtClean="0"/>
              <a:t>        - mateřština na některých úřadech</a:t>
            </a:r>
          </a:p>
          <a:p>
            <a:pPr marL="0" indent="0">
              <a:buNone/>
            </a:pPr>
            <a:r>
              <a:rPr lang="cs-CZ" sz="4800" dirty="0"/>
              <a:t> </a:t>
            </a:r>
            <a:r>
              <a:rPr lang="cs-CZ" sz="4800" dirty="0" smtClean="0"/>
              <a:t>        - vydávání tiskovin a knih</a:t>
            </a:r>
          </a:p>
          <a:p>
            <a:pPr marL="0" indent="0">
              <a:buNone/>
            </a:pPr>
            <a:r>
              <a:rPr lang="cs-CZ" sz="4800" dirty="0"/>
              <a:t> </a:t>
            </a:r>
            <a:r>
              <a:rPr lang="cs-CZ" sz="4800" dirty="0" smtClean="0"/>
              <a:t>        - školy</a:t>
            </a:r>
          </a:p>
          <a:p>
            <a:pPr marL="0" indent="0">
              <a:buNone/>
            </a:pPr>
            <a:r>
              <a:rPr lang="cs-CZ" sz="4800" dirty="0"/>
              <a:t> </a:t>
            </a:r>
            <a:r>
              <a:rPr lang="cs-CZ" sz="4800" dirty="0" smtClean="0"/>
              <a:t>        - politické strany</a:t>
            </a:r>
          </a:p>
          <a:p>
            <a:pPr marL="0" indent="0">
              <a:buNone/>
            </a:pPr>
            <a:endParaRPr lang="cs-CZ" sz="4800" dirty="0" smtClean="0"/>
          </a:p>
          <a:p>
            <a:pPr>
              <a:buFont typeface="Wingdings" pitchFamily="2" charset="2"/>
              <a:buChar char="§"/>
            </a:pPr>
            <a:endParaRPr lang="cs-CZ" sz="2800" dirty="0"/>
          </a:p>
        </p:txBody>
      </p:sp>
    </p:spTree>
    <p:extLst>
      <p:ext uri="{BB962C8B-B14F-4D97-AF65-F5344CB8AC3E}">
        <p14:creationId xmlns="" xmlns:p14="http://schemas.microsoft.com/office/powerpoint/2010/main" val="33838734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222</Words>
  <Application>Microsoft Office PowerPoint</Application>
  <PresentationFormat>Předvádění na obrazovce (4:3)</PresentationFormat>
  <Paragraphs>100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ČESKOSLOVENSKÁ REPUBLIKA MEZI VÁLKAMI  1918 - 1938</vt:lpstr>
      <vt:lpstr>Snímek 2</vt:lpstr>
      <vt:lpstr>Ústava a politický systém</vt:lpstr>
      <vt:lpstr>Ústava a politický systém</vt:lpstr>
      <vt:lpstr>Určení hranic ČSR</vt:lpstr>
      <vt:lpstr>Určení hranic ČSR</vt:lpstr>
      <vt:lpstr>Určení hranic ČSR</vt:lpstr>
      <vt:lpstr>Menšinová politika</vt:lpstr>
      <vt:lpstr>Menšinová politika</vt:lpstr>
      <vt:lpstr>Slovensko a Podkarpatská Rus</vt:lpstr>
      <vt:lpstr>Slovensko a Podkarpatská Rus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administrator</dc:creator>
  <cp:lastModifiedBy>Mathyas</cp:lastModifiedBy>
  <cp:revision>33</cp:revision>
  <dcterms:created xsi:type="dcterms:W3CDTF">2012-04-04T05:08:45Z</dcterms:created>
  <dcterms:modified xsi:type="dcterms:W3CDTF">2016-11-29T20:41:29Z</dcterms:modified>
</cp:coreProperties>
</file>