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7" r:id="rId4"/>
    <p:sldId id="258" r:id="rId5"/>
    <p:sldId id="260" r:id="rId6"/>
    <p:sldId id="263" r:id="rId7"/>
    <p:sldId id="261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>
        <p:scale>
          <a:sx n="60" d="100"/>
          <a:sy n="60" d="100"/>
        </p:scale>
        <p:origin x="-1656" y="-2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30D0C-8029-4EBA-8BB3-37C5ED893A2B}" type="datetimeFigureOut">
              <a:rPr lang="cs-CZ" smtClean="0"/>
              <a:pPr/>
              <a:t>8.1.2017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FC614-2E97-4E22-9208-BBCE9BFF1B8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30D0C-8029-4EBA-8BB3-37C5ED893A2B}" type="datetimeFigureOut">
              <a:rPr lang="cs-CZ" smtClean="0"/>
              <a:pPr/>
              <a:t>8.1.2017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FC614-2E97-4E22-9208-BBCE9BFF1B8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30D0C-8029-4EBA-8BB3-37C5ED893A2B}" type="datetimeFigureOut">
              <a:rPr lang="cs-CZ" smtClean="0"/>
              <a:pPr/>
              <a:t>8.1.2017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FC614-2E97-4E22-9208-BBCE9BFF1B8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30D0C-8029-4EBA-8BB3-37C5ED893A2B}" type="datetimeFigureOut">
              <a:rPr lang="cs-CZ" smtClean="0"/>
              <a:pPr/>
              <a:t>8.1.2017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FC614-2E97-4E22-9208-BBCE9BFF1B8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30D0C-8029-4EBA-8BB3-37C5ED893A2B}" type="datetimeFigureOut">
              <a:rPr lang="cs-CZ" smtClean="0"/>
              <a:pPr/>
              <a:t>8.1.2017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FC614-2E97-4E22-9208-BBCE9BFF1B8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30D0C-8029-4EBA-8BB3-37C5ED893A2B}" type="datetimeFigureOut">
              <a:rPr lang="cs-CZ" smtClean="0"/>
              <a:pPr/>
              <a:t>8.1.2017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FC614-2E97-4E22-9208-BBCE9BFF1B8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30D0C-8029-4EBA-8BB3-37C5ED893A2B}" type="datetimeFigureOut">
              <a:rPr lang="cs-CZ" smtClean="0"/>
              <a:pPr/>
              <a:t>8.1.2017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FC614-2E97-4E22-9208-BBCE9BFF1B8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30D0C-8029-4EBA-8BB3-37C5ED893A2B}" type="datetimeFigureOut">
              <a:rPr lang="cs-CZ" smtClean="0"/>
              <a:pPr/>
              <a:t>8.1.2017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FC614-2E97-4E22-9208-BBCE9BFF1B8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30D0C-8029-4EBA-8BB3-37C5ED893A2B}" type="datetimeFigureOut">
              <a:rPr lang="cs-CZ" smtClean="0"/>
              <a:pPr/>
              <a:t>8.1.2017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FC614-2E97-4E22-9208-BBCE9BFF1B8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30D0C-8029-4EBA-8BB3-37C5ED893A2B}" type="datetimeFigureOut">
              <a:rPr lang="cs-CZ" smtClean="0"/>
              <a:pPr/>
              <a:t>8.1.2017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FC614-2E97-4E22-9208-BBCE9BFF1B8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30D0C-8029-4EBA-8BB3-37C5ED893A2B}" type="datetimeFigureOut">
              <a:rPr lang="cs-CZ" smtClean="0"/>
              <a:pPr/>
              <a:t>8.1.2017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FC614-2E97-4E22-9208-BBCE9BFF1B8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65000"/>
            <a:lumOff val="3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D30D0C-8029-4EBA-8BB3-37C5ED893A2B}" type="datetimeFigureOut">
              <a:rPr lang="cs-CZ" smtClean="0"/>
              <a:pPr/>
              <a:t>8.1.2017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BFC614-2E97-4E22-9208-BBCE9BFF1B8C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gif"/><Relationship Id="rId7" Type="http://schemas.openxmlformats.org/officeDocument/2006/relationships/image" Target="../media/image8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8.jpeg"/><Relationship Id="rId4" Type="http://schemas.openxmlformats.org/officeDocument/2006/relationships/image" Target="../media/image17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1691680" y="2636912"/>
            <a:ext cx="6017032" cy="830997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cs-CZ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</a:rPr>
              <a:t>Svět vstupuje do války</a:t>
            </a:r>
            <a:endParaRPr lang="cs-CZ" sz="4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1403648" y="1556792"/>
            <a:ext cx="15070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chemeClr val="bg1"/>
                </a:solidFill>
              </a:rPr>
              <a:t>Počátek války: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3635896" y="1556792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chemeClr val="bg1"/>
                </a:solidFill>
              </a:rPr>
              <a:t>1939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3131840" y="1556792"/>
            <a:ext cx="5158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chemeClr val="bg1"/>
                </a:solidFill>
              </a:rPr>
              <a:t>září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2915816" y="1556792"/>
            <a:ext cx="3593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chemeClr val="bg1"/>
                </a:solidFill>
              </a:rPr>
              <a:t>1.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8" name="TextovéPole 7"/>
          <p:cNvSpPr txBox="1"/>
          <p:nvPr/>
        </p:nvSpPr>
        <p:spPr>
          <a:xfrm>
            <a:off x="2915816" y="2708920"/>
            <a:ext cx="29915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chemeClr val="bg1"/>
                </a:solidFill>
              </a:rPr>
              <a:t>- napadení Polska Německem </a:t>
            </a:r>
            <a:endParaRPr lang="cs-CZ" dirty="0">
              <a:solidFill>
                <a:schemeClr val="bg1"/>
              </a:solidFill>
            </a:endParaRPr>
          </a:p>
        </p:txBody>
      </p:sp>
      <p:pic>
        <p:nvPicPr>
          <p:cNvPr id="9" name="Obrázek 8" descr="800px-Flag_of_Poland.svg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21062808">
            <a:off x="5148064" y="1340768"/>
            <a:ext cx="1649760" cy="1031100"/>
          </a:xfrm>
          <a:prstGeom prst="rect">
            <a:avLst/>
          </a:prstGeom>
        </p:spPr>
      </p:pic>
      <p:sp>
        <p:nvSpPr>
          <p:cNvPr id="10" name="TextovéPole 9"/>
          <p:cNvSpPr txBox="1"/>
          <p:nvPr/>
        </p:nvSpPr>
        <p:spPr>
          <a:xfrm>
            <a:off x="1475656" y="3789040"/>
            <a:ext cx="1398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chemeClr val="bg1"/>
                </a:solidFill>
              </a:rPr>
              <a:t>Konec války: 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11" name="TextovéPole 10"/>
          <p:cNvSpPr txBox="1"/>
          <p:nvPr/>
        </p:nvSpPr>
        <p:spPr>
          <a:xfrm>
            <a:off x="2987824" y="3789040"/>
            <a:ext cx="3593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chemeClr val="bg1"/>
                </a:solidFill>
              </a:rPr>
              <a:t>8.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12" name="TextovéPole 11"/>
          <p:cNvSpPr txBox="1"/>
          <p:nvPr/>
        </p:nvSpPr>
        <p:spPr>
          <a:xfrm>
            <a:off x="3275856" y="3789040"/>
            <a:ext cx="8143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chemeClr val="bg1"/>
                </a:solidFill>
              </a:rPr>
              <a:t>května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13" name="TextovéPole 12"/>
          <p:cNvSpPr txBox="1"/>
          <p:nvPr/>
        </p:nvSpPr>
        <p:spPr>
          <a:xfrm>
            <a:off x="3995936" y="3789040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chemeClr val="bg1"/>
                </a:solidFill>
              </a:rPr>
              <a:t>1945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15" name="TextovéPole 14"/>
          <p:cNvSpPr txBox="1"/>
          <p:nvPr/>
        </p:nvSpPr>
        <p:spPr>
          <a:xfrm>
            <a:off x="2987824" y="4509120"/>
            <a:ext cx="29336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chemeClr val="bg1"/>
                </a:solidFill>
              </a:rPr>
              <a:t>- kapitulace německé </a:t>
            </a:r>
            <a:r>
              <a:rPr lang="cs-CZ" dirty="0" smtClean="0">
                <a:solidFill>
                  <a:schemeClr val="bg1"/>
                </a:solidFill>
              </a:rPr>
              <a:t>armády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16" name="TextovéPole 15"/>
          <p:cNvSpPr txBox="1"/>
          <p:nvPr/>
        </p:nvSpPr>
        <p:spPr>
          <a:xfrm>
            <a:off x="3059832" y="5373216"/>
            <a:ext cx="12644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chemeClr val="bg1"/>
                </a:solidFill>
              </a:rPr>
              <a:t>2. září 1945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17" name="TextovéPole 16"/>
          <p:cNvSpPr txBox="1"/>
          <p:nvPr/>
        </p:nvSpPr>
        <p:spPr>
          <a:xfrm>
            <a:off x="3059832" y="6021288"/>
            <a:ext cx="22253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chemeClr val="bg1"/>
                </a:solidFill>
              </a:rPr>
              <a:t>- kapitulace Japonska </a:t>
            </a:r>
            <a:endParaRPr lang="cs-CZ" dirty="0">
              <a:solidFill>
                <a:schemeClr val="bg1"/>
              </a:solidFill>
            </a:endParaRPr>
          </a:p>
        </p:txBody>
      </p:sp>
      <p:pic>
        <p:nvPicPr>
          <p:cNvPr id="20" name="Obrázek 19" descr="800px-FEMA_-_2720_-_Photograph_by_FEMA_News_Phot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1152102">
            <a:off x="6146744" y="4663895"/>
            <a:ext cx="2540000" cy="168592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11" grpId="0"/>
      <p:bldP spid="12" grpId="0"/>
      <p:bldP spid="13" grpId="0"/>
      <p:bldP spid="15" grpId="0"/>
      <p:bldP spid="16" grpId="0"/>
      <p:bldP spid="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6" descr="194595.png"/>
          <p:cNvPicPr>
            <a:picLocks noChangeAspect="1"/>
          </p:cNvPicPr>
          <p:nvPr/>
        </p:nvPicPr>
        <p:blipFill>
          <a:blip r:embed="rId2" cstate="print"/>
          <a:srcRect r="1890"/>
          <a:stretch>
            <a:fillRect/>
          </a:stretch>
        </p:blipFill>
        <p:spPr>
          <a:xfrm>
            <a:off x="971600" y="1772816"/>
            <a:ext cx="989063" cy="648072"/>
          </a:xfrm>
          <a:prstGeom prst="rect">
            <a:avLst/>
          </a:prstGeom>
        </p:spPr>
      </p:pic>
      <p:pic>
        <p:nvPicPr>
          <p:cNvPr id="8" name="Obrázek 7" descr="20488afce543160a7d2864aa216c9fa6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71600" y="2996952"/>
            <a:ext cx="984361" cy="656753"/>
          </a:xfrm>
          <a:prstGeom prst="rect">
            <a:avLst/>
          </a:prstGeom>
        </p:spPr>
      </p:pic>
      <p:pic>
        <p:nvPicPr>
          <p:cNvPr id="9" name="Obrázek 8" descr="images.jpg"/>
          <p:cNvPicPr>
            <a:picLocks noChangeAspect="1"/>
          </p:cNvPicPr>
          <p:nvPr/>
        </p:nvPicPr>
        <p:blipFill>
          <a:blip r:embed="rId4" cstate="print"/>
          <a:srcRect l="2729" r="2729"/>
          <a:stretch>
            <a:fillRect/>
          </a:stretch>
        </p:blipFill>
        <p:spPr>
          <a:xfrm>
            <a:off x="971600" y="4077072"/>
            <a:ext cx="974887" cy="677527"/>
          </a:xfrm>
          <a:prstGeom prst="rect">
            <a:avLst/>
          </a:prstGeom>
        </p:spPr>
      </p:pic>
      <p:pic>
        <p:nvPicPr>
          <p:cNvPr id="10" name="Obrázek 9" descr="britska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732240" y="1916832"/>
            <a:ext cx="871258" cy="642553"/>
          </a:xfrm>
          <a:prstGeom prst="rect">
            <a:avLst/>
          </a:prstGeom>
        </p:spPr>
      </p:pic>
      <p:pic>
        <p:nvPicPr>
          <p:cNvPr id="11" name="Obrázek 10" descr="francouzska_vlajka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732240" y="3124572"/>
            <a:ext cx="913284" cy="608856"/>
          </a:xfrm>
          <a:prstGeom prst="rect">
            <a:avLst/>
          </a:prstGeom>
        </p:spPr>
      </p:pic>
      <p:pic>
        <p:nvPicPr>
          <p:cNvPr id="12" name="Obrázek 11" descr="american-flag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6660232" y="5733256"/>
            <a:ext cx="911992" cy="642275"/>
          </a:xfrm>
          <a:prstGeom prst="rect">
            <a:avLst/>
          </a:prstGeom>
        </p:spPr>
      </p:pic>
      <p:pic>
        <p:nvPicPr>
          <p:cNvPr id="13" name="Obrázek 12" descr="1036604-sovetsky-svaz-sssr-vlajka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6660232" y="4869160"/>
            <a:ext cx="940793" cy="702084"/>
          </a:xfrm>
          <a:prstGeom prst="rect">
            <a:avLst/>
          </a:prstGeom>
        </p:spPr>
      </p:pic>
      <p:sp>
        <p:nvSpPr>
          <p:cNvPr id="14" name="Násobení 13"/>
          <p:cNvSpPr/>
          <p:nvPr/>
        </p:nvSpPr>
        <p:spPr>
          <a:xfrm>
            <a:off x="3455876" y="2276872"/>
            <a:ext cx="2232248" cy="1944216"/>
          </a:xfrm>
          <a:prstGeom prst="mathMultiply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TextovéPole 14"/>
          <p:cNvSpPr txBox="1"/>
          <p:nvPr/>
        </p:nvSpPr>
        <p:spPr>
          <a:xfrm>
            <a:off x="2051720" y="1916832"/>
            <a:ext cx="10649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chemeClr val="bg1"/>
                </a:solidFill>
              </a:rPr>
              <a:t>Německo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16" name="TextovéPole 15"/>
          <p:cNvSpPr txBox="1"/>
          <p:nvPr/>
        </p:nvSpPr>
        <p:spPr>
          <a:xfrm>
            <a:off x="2195736" y="3244334"/>
            <a:ext cx="6483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chemeClr val="bg1"/>
                </a:solidFill>
              </a:rPr>
              <a:t>Itálie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17" name="TextovéPole 16"/>
          <p:cNvSpPr txBox="1"/>
          <p:nvPr/>
        </p:nvSpPr>
        <p:spPr>
          <a:xfrm>
            <a:off x="2195736" y="4221088"/>
            <a:ext cx="10425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chemeClr val="bg1"/>
                </a:solidFill>
              </a:rPr>
              <a:t>Japonsko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18" name="TextovéPole 17"/>
          <p:cNvSpPr txBox="1"/>
          <p:nvPr/>
        </p:nvSpPr>
        <p:spPr>
          <a:xfrm>
            <a:off x="7812360" y="2060848"/>
            <a:ext cx="9176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chemeClr val="bg1"/>
                </a:solidFill>
              </a:rPr>
              <a:t>Británie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19" name="TextovéPole 18"/>
          <p:cNvSpPr txBox="1"/>
          <p:nvPr/>
        </p:nvSpPr>
        <p:spPr>
          <a:xfrm>
            <a:off x="7884368" y="3244334"/>
            <a:ext cx="8644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chemeClr val="bg1"/>
                </a:solidFill>
              </a:rPr>
              <a:t>Francie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20" name="TextovéPole 19"/>
          <p:cNvSpPr txBox="1"/>
          <p:nvPr/>
        </p:nvSpPr>
        <p:spPr>
          <a:xfrm>
            <a:off x="7956376" y="5013176"/>
            <a:ext cx="6270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chemeClr val="bg1"/>
                </a:solidFill>
              </a:rPr>
              <a:t>SSSR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21" name="TextovéPole 20"/>
          <p:cNvSpPr txBox="1"/>
          <p:nvPr/>
        </p:nvSpPr>
        <p:spPr>
          <a:xfrm>
            <a:off x="7956376" y="5805264"/>
            <a:ext cx="5693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chemeClr val="bg1"/>
                </a:solidFill>
              </a:rPr>
              <a:t>USA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22" name="TextovéPole 21"/>
          <p:cNvSpPr txBox="1"/>
          <p:nvPr/>
        </p:nvSpPr>
        <p:spPr>
          <a:xfrm>
            <a:off x="1331640" y="5013176"/>
            <a:ext cx="25346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smtClean="0">
                <a:solidFill>
                  <a:schemeClr val="bg1"/>
                </a:solidFill>
              </a:rPr>
              <a:t>Osa Berlín – Řím – </a:t>
            </a:r>
            <a:r>
              <a:rPr lang="cs-CZ" b="1" dirty="0" err="1" smtClean="0">
                <a:solidFill>
                  <a:schemeClr val="bg1"/>
                </a:solidFill>
              </a:rPr>
              <a:t>Tokyo</a:t>
            </a:r>
            <a:endParaRPr lang="cs-CZ" b="1" dirty="0">
              <a:solidFill>
                <a:schemeClr val="bg1"/>
              </a:solidFill>
            </a:endParaRPr>
          </a:p>
        </p:txBody>
      </p:sp>
      <p:sp>
        <p:nvSpPr>
          <p:cNvPr id="23" name="TextovéPole 22"/>
          <p:cNvSpPr txBox="1"/>
          <p:nvPr/>
        </p:nvSpPr>
        <p:spPr>
          <a:xfrm>
            <a:off x="3472115" y="620688"/>
            <a:ext cx="219976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4000" b="1" dirty="0" smtClean="0">
                <a:solidFill>
                  <a:schemeClr val="bg1"/>
                </a:solidFill>
              </a:rPr>
              <a:t>Protivníci</a:t>
            </a:r>
            <a:endParaRPr lang="cs-CZ" sz="40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Obrázek 13" descr="800px-Eckert4.jpg"/>
          <p:cNvPicPr>
            <a:picLocks noChangeAspect="1"/>
          </p:cNvPicPr>
          <p:nvPr/>
        </p:nvPicPr>
        <p:blipFill>
          <a:blip r:embed="rId2" cstate="print"/>
          <a:srcRect l="9051" r="7476"/>
          <a:stretch>
            <a:fillRect/>
          </a:stretch>
        </p:blipFill>
        <p:spPr>
          <a:xfrm>
            <a:off x="179512" y="1124744"/>
            <a:ext cx="8775745" cy="525658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2" name="TextovéPole 1"/>
          <p:cNvSpPr txBox="1"/>
          <p:nvPr/>
        </p:nvSpPr>
        <p:spPr>
          <a:xfrm>
            <a:off x="2687830" y="332656"/>
            <a:ext cx="37683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4000" b="1" dirty="0" smtClean="0">
                <a:solidFill>
                  <a:schemeClr val="bg1"/>
                </a:solidFill>
              </a:rPr>
              <a:t>Kde se bojovalo?</a:t>
            </a:r>
            <a:endParaRPr lang="cs-CZ" sz="4000" b="1" dirty="0">
              <a:solidFill>
                <a:schemeClr val="bg1"/>
              </a:solidFill>
            </a:endParaRPr>
          </a:p>
        </p:txBody>
      </p:sp>
      <p:pic>
        <p:nvPicPr>
          <p:cNvPr id="20" name="Obrázek 19" descr="Bundesarchiv_Bild_101I-256-1234-06,_Paris,_Wehrmachtsparad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20403442">
            <a:off x="1671269" y="1300377"/>
            <a:ext cx="2142205" cy="152364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21" name="Násobení 20"/>
          <p:cNvSpPr/>
          <p:nvPr/>
        </p:nvSpPr>
        <p:spPr>
          <a:xfrm>
            <a:off x="4067944" y="1700808"/>
            <a:ext cx="648072" cy="576064"/>
          </a:xfrm>
          <a:prstGeom prst="mathMultiply">
            <a:avLst>
              <a:gd name="adj1" fmla="val 14503"/>
            </a:avLst>
          </a:prstGeom>
          <a:solidFill>
            <a:schemeClr val="accent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" name="Násobení 21"/>
          <p:cNvSpPr/>
          <p:nvPr/>
        </p:nvSpPr>
        <p:spPr>
          <a:xfrm>
            <a:off x="4716016" y="1556792"/>
            <a:ext cx="648072" cy="576064"/>
          </a:xfrm>
          <a:prstGeom prst="mathMultiply">
            <a:avLst>
              <a:gd name="adj1" fmla="val 14503"/>
            </a:avLst>
          </a:prstGeom>
          <a:solidFill>
            <a:schemeClr val="accent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" name="Násobení 22"/>
          <p:cNvSpPr/>
          <p:nvPr/>
        </p:nvSpPr>
        <p:spPr>
          <a:xfrm>
            <a:off x="4211960" y="2348880"/>
            <a:ext cx="648072" cy="576064"/>
          </a:xfrm>
          <a:prstGeom prst="mathMultiply">
            <a:avLst>
              <a:gd name="adj1" fmla="val 14503"/>
            </a:avLst>
          </a:prstGeom>
          <a:solidFill>
            <a:schemeClr val="accent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" name="Násobení 23"/>
          <p:cNvSpPr/>
          <p:nvPr/>
        </p:nvSpPr>
        <p:spPr>
          <a:xfrm>
            <a:off x="8316416" y="3068960"/>
            <a:ext cx="648072" cy="576064"/>
          </a:xfrm>
          <a:prstGeom prst="mathMultiply">
            <a:avLst>
              <a:gd name="adj1" fmla="val 14503"/>
            </a:avLst>
          </a:prstGeom>
          <a:solidFill>
            <a:schemeClr val="accent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25" name="Obrázek 24" descr="800px-USS_Raleigh_Pearl_Harbor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569725">
            <a:off x="6396874" y="3620712"/>
            <a:ext cx="2438400" cy="137464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26" name="Obrázek 25" descr="RIAN_archive_844_A_soldier_going_to_throw_a_grenad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 rot="680352">
            <a:off x="5362307" y="1213370"/>
            <a:ext cx="2535076" cy="169850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27" name="Obrázek 26" descr="800px-Advance_of_the_Panzerjager-Abteilung_39-AC1942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 rot="20522779">
            <a:off x="2588687" y="3191424"/>
            <a:ext cx="2438400" cy="153314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  <p:bldP spid="23" grpId="0" animBg="1"/>
      <p:bldP spid="2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405943" y="404664"/>
            <a:ext cx="233211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4000" b="1" dirty="0" smtClean="0">
                <a:solidFill>
                  <a:schemeClr val="bg1"/>
                </a:solidFill>
              </a:rPr>
              <a:t>Fáze války</a:t>
            </a:r>
            <a:endParaRPr lang="cs-CZ" sz="4000" b="1" dirty="0">
              <a:solidFill>
                <a:schemeClr val="bg1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251520" y="1268760"/>
            <a:ext cx="13949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1939 – 1941</a:t>
            </a:r>
            <a:endParaRPr lang="cs-CZ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1691680" y="1268760"/>
            <a:ext cx="35489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chemeClr val="bg1"/>
                </a:solidFill>
              </a:rPr>
              <a:t>b</a:t>
            </a:r>
            <a:r>
              <a:rPr lang="cs-CZ" dirty="0" smtClean="0">
                <a:solidFill>
                  <a:schemeClr val="bg1"/>
                </a:solidFill>
              </a:rPr>
              <a:t>lesková válka – Hitler slaví úspěchy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1691680" y="1700808"/>
            <a:ext cx="52350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chemeClr val="bg1"/>
                </a:solidFill>
              </a:rPr>
              <a:t>Německo poráží Polsko, Dánsko, Norsko, Belgii, Francii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1691680" y="2132856"/>
            <a:ext cx="31431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chemeClr val="bg1"/>
                </a:solidFill>
              </a:rPr>
              <a:t>jediný protivník = Velká Británie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8" name="TextovéPole 7"/>
          <p:cNvSpPr txBox="1"/>
          <p:nvPr/>
        </p:nvSpPr>
        <p:spPr>
          <a:xfrm>
            <a:off x="251520" y="2708920"/>
            <a:ext cx="12971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1941 - 1942</a:t>
            </a:r>
            <a:endParaRPr lang="cs-CZ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1691680" y="2708920"/>
            <a:ext cx="53182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chemeClr val="bg1"/>
                </a:solidFill>
              </a:rPr>
              <a:t>do války vstupuje SSSR a USA – první porážky Německa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12" name="TextovéPole 11"/>
          <p:cNvSpPr txBox="1"/>
          <p:nvPr/>
        </p:nvSpPr>
        <p:spPr>
          <a:xfrm>
            <a:off x="251520" y="3429000"/>
            <a:ext cx="12971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1942 - 1944</a:t>
            </a:r>
            <a:endParaRPr lang="cs-CZ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3" name="TextovéPole 12"/>
          <p:cNvSpPr txBox="1"/>
          <p:nvPr/>
        </p:nvSpPr>
        <p:spPr>
          <a:xfrm>
            <a:off x="1691680" y="3429000"/>
            <a:ext cx="28079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chemeClr val="bg1"/>
                </a:solidFill>
              </a:rPr>
              <a:t>Německo nuceno ustupovat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14" name="TextovéPole 13"/>
          <p:cNvSpPr txBox="1"/>
          <p:nvPr/>
        </p:nvSpPr>
        <p:spPr>
          <a:xfrm>
            <a:off x="1691680" y="3861048"/>
            <a:ext cx="38588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chemeClr val="bg1"/>
                </a:solidFill>
              </a:rPr>
              <a:t>vylodění spojenců v Itálii a v Normandii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15" name="TextovéPole 14"/>
          <p:cNvSpPr txBox="1"/>
          <p:nvPr/>
        </p:nvSpPr>
        <p:spPr>
          <a:xfrm>
            <a:off x="251520" y="5301208"/>
            <a:ext cx="12971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1944 - 1945</a:t>
            </a:r>
            <a:endParaRPr lang="cs-CZ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7" name="TextovéPole 16"/>
          <p:cNvSpPr txBox="1"/>
          <p:nvPr/>
        </p:nvSpPr>
        <p:spPr>
          <a:xfrm>
            <a:off x="1691680" y="4365104"/>
            <a:ext cx="21377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chemeClr val="bg1"/>
                </a:solidFill>
              </a:rPr>
              <a:t>postup Rudé armády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18" name="TextovéPole 17"/>
          <p:cNvSpPr txBox="1"/>
          <p:nvPr/>
        </p:nvSpPr>
        <p:spPr>
          <a:xfrm>
            <a:off x="1691680" y="4797152"/>
            <a:ext cx="31804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chemeClr val="bg1"/>
                </a:solidFill>
              </a:rPr>
              <a:t>bombardování německých měst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19" name="TextovéPole 18"/>
          <p:cNvSpPr txBox="1"/>
          <p:nvPr/>
        </p:nvSpPr>
        <p:spPr>
          <a:xfrm>
            <a:off x="1691680" y="5301208"/>
            <a:ext cx="24323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chemeClr val="bg1"/>
                </a:solidFill>
              </a:rPr>
              <a:t>Německo stále ustupuje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20" name="TextovéPole 19"/>
          <p:cNvSpPr txBox="1"/>
          <p:nvPr/>
        </p:nvSpPr>
        <p:spPr>
          <a:xfrm>
            <a:off x="1691680" y="5733256"/>
            <a:ext cx="50408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chemeClr val="bg1"/>
                </a:solidFill>
              </a:rPr>
              <a:t>dobyt Berlín, podepsána bezpodmínečná kapitulace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21" name="TextovéPole 20"/>
          <p:cNvSpPr txBox="1"/>
          <p:nvPr/>
        </p:nvSpPr>
        <p:spPr>
          <a:xfrm>
            <a:off x="1691680" y="6165304"/>
            <a:ext cx="58961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chemeClr val="bg1"/>
                </a:solidFill>
              </a:rPr>
              <a:t>Japonci chtějí pokračovat ve válce – použití atomových bomb</a:t>
            </a:r>
            <a:endParaRPr lang="cs-CZ" dirty="0">
              <a:solidFill>
                <a:schemeClr val="bg1"/>
              </a:solidFill>
            </a:endParaRPr>
          </a:p>
        </p:txBody>
      </p:sp>
      <p:pic>
        <p:nvPicPr>
          <p:cNvPr id="22" name="Obrázek 21" descr="14220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21140403">
            <a:off x="5595620" y="3146939"/>
            <a:ext cx="2620433" cy="188343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23" name="Obrázek 22" descr="albert-speer-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21146068">
            <a:off x="7303209" y="346818"/>
            <a:ext cx="1500473" cy="217623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24" name="Šipka dolů 23"/>
          <p:cNvSpPr/>
          <p:nvPr/>
        </p:nvSpPr>
        <p:spPr>
          <a:xfrm>
            <a:off x="611560" y="1772816"/>
            <a:ext cx="504056" cy="864096"/>
          </a:xfrm>
          <a:prstGeom prst="down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" name="Šipka dolů 24"/>
          <p:cNvSpPr/>
          <p:nvPr/>
        </p:nvSpPr>
        <p:spPr>
          <a:xfrm>
            <a:off x="611560" y="2996952"/>
            <a:ext cx="504056" cy="432048"/>
          </a:xfrm>
          <a:prstGeom prst="down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" name="Šipka dolů 25"/>
          <p:cNvSpPr/>
          <p:nvPr/>
        </p:nvSpPr>
        <p:spPr>
          <a:xfrm>
            <a:off x="611560" y="3933056"/>
            <a:ext cx="504056" cy="1368152"/>
          </a:xfrm>
          <a:prstGeom prst="down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28" name="Obrázek 27" descr="chur01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020272" y="1700808"/>
            <a:ext cx="864096" cy="104573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30" name="Obrázek 29" descr="reichstag_flag_and_the_fall_of_berlin-484x350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 rot="450789">
            <a:off x="6956275" y="4915883"/>
            <a:ext cx="1904688" cy="134900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500"/>
                            </p:stCondLst>
                            <p:childTnLst>
                              <p:par>
                                <p:cTn id="110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  <p:bldP spid="7" grpId="0"/>
      <p:bldP spid="8" grpId="0"/>
      <p:bldP spid="9" grpId="0"/>
      <p:bldP spid="12" grpId="0"/>
      <p:bldP spid="13" grpId="0"/>
      <p:bldP spid="14" grpId="0"/>
      <p:bldP spid="15" grpId="0"/>
      <p:bldP spid="17" grpId="0"/>
      <p:bldP spid="18" grpId="0"/>
      <p:bldP spid="19" grpId="0"/>
      <p:bldP spid="20" grpId="0"/>
      <p:bldP spid="21" grpId="0"/>
      <p:bldP spid="24" grpId="0" animBg="1"/>
      <p:bldP spid="25" grpId="0" animBg="1"/>
      <p:bldP spid="2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971600" y="692696"/>
            <a:ext cx="23394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b="1" dirty="0" smtClean="0">
                <a:solidFill>
                  <a:srgbClr val="FF0000"/>
                </a:solidFill>
              </a:rPr>
              <a:t>Co si pamatuješ?</a:t>
            </a:r>
            <a:endParaRPr lang="cs-CZ" sz="2400" b="1" dirty="0">
              <a:solidFill>
                <a:srgbClr val="FF0000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971600" y="1340768"/>
            <a:ext cx="4640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chemeClr val="bg1"/>
                </a:solidFill>
              </a:rPr>
              <a:t>1) Kdy a kterou událostí začala II. světová válka?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971600" y="2060848"/>
            <a:ext cx="58753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chemeClr val="bg1"/>
                </a:solidFill>
              </a:rPr>
              <a:t>2) Které státy stály ve válce na straně nacistického Německa?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971600" y="2780928"/>
            <a:ext cx="56846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chemeClr val="bg1"/>
                </a:solidFill>
              </a:rPr>
              <a:t>3) Které státy patřily mezi spojence protinacistické koalice?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971600" y="3501008"/>
            <a:ext cx="45364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chemeClr val="bg1"/>
                </a:solidFill>
              </a:rPr>
              <a:t>4) Která událost vedla ke vstupu USA do války?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971600" y="4221088"/>
            <a:ext cx="36872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chemeClr val="bg1"/>
                </a:solidFill>
              </a:rPr>
              <a:t>5) Co přimělo Japonsko ke kapitulaci?</a:t>
            </a:r>
            <a:endParaRPr lang="cs-CZ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70992" y="188640"/>
            <a:ext cx="9073008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 smtClean="0">
                <a:solidFill>
                  <a:schemeClr val="bg1"/>
                </a:solidFill>
              </a:rPr>
              <a:t>Metodika materiálu:</a:t>
            </a:r>
          </a:p>
          <a:p>
            <a:endParaRPr lang="cs-CZ" sz="1200" dirty="0" smtClean="0">
              <a:solidFill>
                <a:schemeClr val="bg1"/>
              </a:solidFill>
            </a:endParaRPr>
          </a:p>
          <a:p>
            <a:r>
              <a:rPr lang="cs-CZ" sz="1200" dirty="0" smtClean="0">
                <a:solidFill>
                  <a:schemeClr val="bg1"/>
                </a:solidFill>
              </a:rPr>
              <a:t>- materiál je určen jako výkladová prezentace na úvod do problematiky II. světové války se závěrečným shrnutím, které lze využít</a:t>
            </a:r>
          </a:p>
          <a:p>
            <a:r>
              <a:rPr lang="cs-CZ" sz="1200" dirty="0" smtClean="0">
                <a:solidFill>
                  <a:schemeClr val="bg1"/>
                </a:solidFill>
              </a:rPr>
              <a:t>   k ověření znalostí a zopakování</a:t>
            </a:r>
          </a:p>
          <a:p>
            <a:endParaRPr lang="cs-CZ" sz="1200" dirty="0" smtClean="0">
              <a:solidFill>
                <a:schemeClr val="bg1"/>
              </a:solidFill>
            </a:endParaRPr>
          </a:p>
          <a:p>
            <a:endParaRPr lang="cs-CZ" sz="1200" dirty="0" smtClean="0">
              <a:solidFill>
                <a:schemeClr val="bg1"/>
              </a:solidFill>
            </a:endParaRPr>
          </a:p>
          <a:p>
            <a:r>
              <a:rPr lang="cs-CZ" sz="1200" b="1" dirty="0" smtClean="0">
                <a:solidFill>
                  <a:schemeClr val="bg1"/>
                </a:solidFill>
              </a:rPr>
              <a:t>Použitý obrazový materiál:</a:t>
            </a:r>
          </a:p>
          <a:p>
            <a:endParaRPr lang="cs-CZ" sz="1200" dirty="0" smtClean="0">
              <a:solidFill>
                <a:schemeClr val="bg1"/>
              </a:solidFill>
            </a:endParaRPr>
          </a:p>
          <a:p>
            <a:pPr marL="173038" indent="-173038"/>
            <a:r>
              <a:rPr lang="cs-CZ" sz="1200" dirty="0" smtClean="0">
                <a:solidFill>
                  <a:schemeClr val="bg1">
                    <a:lumMod val="95000"/>
                  </a:schemeClr>
                </a:solidFill>
              </a:rPr>
              <a:t>KTRINKO. </a:t>
            </a:r>
            <a:r>
              <a:rPr lang="cs-CZ" sz="1200" i="1" dirty="0" smtClean="0">
                <a:solidFill>
                  <a:schemeClr val="bg1">
                    <a:lumMod val="95000"/>
                  </a:schemeClr>
                </a:solidFill>
              </a:rPr>
              <a:t>Eckert4.jpg</a:t>
            </a:r>
            <a:r>
              <a:rPr lang="cs-CZ" sz="1200" dirty="0" smtClean="0">
                <a:solidFill>
                  <a:schemeClr val="bg1">
                    <a:lumMod val="95000"/>
                  </a:schemeClr>
                </a:solidFill>
              </a:rPr>
              <a:t> [online]. [cit. 10.12.2011]. Dostupný na WWW: &lt;http://upload.wikimedia.org/wikipedia/commons/3/3d/Eckert4.jpg&gt;. </a:t>
            </a:r>
          </a:p>
          <a:p>
            <a:pPr marL="173038" indent="-173038"/>
            <a:r>
              <a:rPr lang="cs-CZ" sz="1200" dirty="0" smtClean="0">
                <a:solidFill>
                  <a:schemeClr val="bg1">
                    <a:lumMod val="95000"/>
                  </a:schemeClr>
                </a:solidFill>
              </a:rPr>
              <a:t>RIA NOVOSTI ARCHIVE, IMAGE #844 / ZELMA / CC-BY-SA 3.0. </a:t>
            </a:r>
            <a:r>
              <a:rPr lang="cs-CZ" sz="1200" i="1" dirty="0" smtClean="0">
                <a:solidFill>
                  <a:schemeClr val="bg1">
                    <a:lumMod val="95000"/>
                  </a:schemeClr>
                </a:solidFill>
              </a:rPr>
              <a:t>RIAN archive 844 A </a:t>
            </a:r>
            <a:r>
              <a:rPr lang="cs-CZ" sz="1200" i="1" dirty="0" err="1" smtClean="0">
                <a:solidFill>
                  <a:schemeClr val="bg1">
                    <a:lumMod val="95000"/>
                  </a:schemeClr>
                </a:solidFill>
              </a:rPr>
              <a:t>soldier</a:t>
            </a:r>
            <a:r>
              <a:rPr lang="cs-CZ" sz="1200" i="1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cs-CZ" sz="1200" i="1" dirty="0" err="1" smtClean="0">
                <a:solidFill>
                  <a:schemeClr val="bg1">
                    <a:lumMod val="95000"/>
                  </a:schemeClr>
                </a:solidFill>
              </a:rPr>
              <a:t>going</a:t>
            </a:r>
            <a:r>
              <a:rPr lang="cs-CZ" sz="1200" i="1" dirty="0" smtClean="0">
                <a:solidFill>
                  <a:schemeClr val="bg1">
                    <a:lumMod val="95000"/>
                  </a:schemeClr>
                </a:solidFill>
              </a:rPr>
              <a:t> to </a:t>
            </a:r>
            <a:r>
              <a:rPr lang="cs-CZ" sz="1200" i="1" dirty="0" err="1" smtClean="0">
                <a:solidFill>
                  <a:schemeClr val="bg1">
                    <a:lumMod val="95000"/>
                  </a:schemeClr>
                </a:solidFill>
              </a:rPr>
              <a:t>throw</a:t>
            </a:r>
            <a:r>
              <a:rPr lang="cs-CZ" sz="1200" i="1" dirty="0" smtClean="0">
                <a:solidFill>
                  <a:schemeClr val="bg1">
                    <a:lumMod val="95000"/>
                  </a:schemeClr>
                </a:solidFill>
              </a:rPr>
              <a:t> a </a:t>
            </a:r>
            <a:r>
              <a:rPr lang="cs-CZ" sz="1200" i="1" dirty="0" err="1" smtClean="0">
                <a:solidFill>
                  <a:schemeClr val="bg1">
                    <a:lumMod val="95000"/>
                  </a:schemeClr>
                </a:solidFill>
              </a:rPr>
              <a:t>grenade.jpg</a:t>
            </a:r>
            <a:r>
              <a:rPr lang="cs-CZ" sz="1200" dirty="0" smtClean="0">
                <a:solidFill>
                  <a:schemeClr val="bg1">
                    <a:lumMod val="95000"/>
                  </a:schemeClr>
                </a:solidFill>
              </a:rPr>
              <a:t> [online]. [cit. 10.12.2011]. Dostupný na WWW: &lt;http://upload.wikimedia.org/wikipedia/commons/e/eb/RIAN_archive_844_A_soldier_going_to_throw_a_grenade.jpg&gt;. </a:t>
            </a:r>
          </a:p>
          <a:p>
            <a:pPr marL="173038" indent="-173038"/>
            <a:r>
              <a:rPr lang="cs-CZ" sz="1200" dirty="0" smtClean="0">
                <a:solidFill>
                  <a:schemeClr val="bg1">
                    <a:lumMod val="95000"/>
                  </a:schemeClr>
                </a:solidFill>
              </a:rPr>
              <a:t>OFFICIAL U.S. NAVY PHOTOGRAPH 80-G-19938. </a:t>
            </a:r>
            <a:r>
              <a:rPr lang="cs-CZ" sz="1200" i="1" dirty="0" smtClean="0">
                <a:solidFill>
                  <a:schemeClr val="bg1">
                    <a:lumMod val="95000"/>
                  </a:schemeClr>
                </a:solidFill>
              </a:rPr>
              <a:t>USS </a:t>
            </a:r>
            <a:r>
              <a:rPr lang="cs-CZ" sz="1200" i="1" dirty="0" err="1" smtClean="0">
                <a:solidFill>
                  <a:schemeClr val="bg1">
                    <a:lumMod val="95000"/>
                  </a:schemeClr>
                </a:solidFill>
              </a:rPr>
              <a:t>Raleigh</a:t>
            </a:r>
            <a:r>
              <a:rPr lang="cs-CZ" sz="1200" i="1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cs-CZ" sz="1200" i="1" dirty="0" err="1" smtClean="0">
                <a:solidFill>
                  <a:schemeClr val="bg1">
                    <a:lumMod val="95000"/>
                  </a:schemeClr>
                </a:solidFill>
              </a:rPr>
              <a:t>Pearl</a:t>
            </a:r>
            <a:r>
              <a:rPr lang="cs-CZ" sz="1200" i="1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cs-CZ" sz="1200" i="1" dirty="0" err="1" smtClean="0">
                <a:solidFill>
                  <a:schemeClr val="bg1">
                    <a:lumMod val="95000"/>
                  </a:schemeClr>
                </a:solidFill>
              </a:rPr>
              <a:t>Harbor.jpg</a:t>
            </a:r>
            <a:r>
              <a:rPr lang="cs-CZ" sz="1200" dirty="0" smtClean="0">
                <a:solidFill>
                  <a:schemeClr val="bg1">
                    <a:lumMod val="95000"/>
                  </a:schemeClr>
                </a:solidFill>
              </a:rPr>
              <a:t> [online]. [cit. 10.12.2011]. Dostupný na WWW: &lt;http://upload.wikimedia.org/wikipedia/commons/b/b5/USS_Raleigh_Pearl_Harbor.jpg&gt;.</a:t>
            </a:r>
          </a:p>
          <a:p>
            <a:pPr marL="173038" indent="-173038"/>
            <a:r>
              <a:rPr lang="cs-CZ" sz="1200" dirty="0" smtClean="0">
                <a:solidFill>
                  <a:schemeClr val="bg1">
                    <a:lumMod val="95000"/>
                  </a:schemeClr>
                </a:solidFill>
              </a:rPr>
              <a:t>NEZNÁMÝ. </a:t>
            </a:r>
            <a:r>
              <a:rPr lang="cs-CZ" sz="1200" i="1" dirty="0" err="1" smtClean="0">
                <a:solidFill>
                  <a:schemeClr val="bg1">
                    <a:lumMod val="95000"/>
                  </a:schemeClr>
                </a:solidFill>
              </a:rPr>
              <a:t>Advance</a:t>
            </a:r>
            <a:r>
              <a:rPr lang="cs-CZ" sz="1200" i="1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cs-CZ" sz="1200" i="1" dirty="0" err="1" smtClean="0">
                <a:solidFill>
                  <a:schemeClr val="bg1">
                    <a:lumMod val="95000"/>
                  </a:schemeClr>
                </a:solidFill>
              </a:rPr>
              <a:t>of</a:t>
            </a:r>
            <a:r>
              <a:rPr lang="cs-CZ" sz="1200" i="1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cs-CZ" sz="1200" i="1" dirty="0" err="1" smtClean="0">
                <a:solidFill>
                  <a:schemeClr val="bg1">
                    <a:lumMod val="95000"/>
                  </a:schemeClr>
                </a:solidFill>
              </a:rPr>
              <a:t>the</a:t>
            </a:r>
            <a:r>
              <a:rPr lang="cs-CZ" sz="1200" i="1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cs-CZ" sz="1200" i="1" dirty="0" err="1" smtClean="0">
                <a:solidFill>
                  <a:schemeClr val="bg1">
                    <a:lumMod val="95000"/>
                  </a:schemeClr>
                </a:solidFill>
              </a:rPr>
              <a:t>Panzerjager</a:t>
            </a:r>
            <a:r>
              <a:rPr lang="cs-CZ" sz="1200" i="1" dirty="0" smtClean="0">
                <a:solidFill>
                  <a:schemeClr val="bg1">
                    <a:lumMod val="95000"/>
                  </a:schemeClr>
                </a:solidFill>
              </a:rPr>
              <a:t>-</a:t>
            </a:r>
            <a:r>
              <a:rPr lang="cs-CZ" sz="1200" i="1" dirty="0" err="1" smtClean="0">
                <a:solidFill>
                  <a:schemeClr val="bg1">
                    <a:lumMod val="95000"/>
                  </a:schemeClr>
                </a:solidFill>
              </a:rPr>
              <a:t>Abteilung</a:t>
            </a:r>
            <a:r>
              <a:rPr lang="cs-CZ" sz="1200" i="1" dirty="0" smtClean="0">
                <a:solidFill>
                  <a:schemeClr val="bg1">
                    <a:lumMod val="95000"/>
                  </a:schemeClr>
                </a:solidFill>
              </a:rPr>
              <a:t> 39-AC1942.jpg</a:t>
            </a:r>
            <a:r>
              <a:rPr lang="cs-CZ" sz="1200" dirty="0" smtClean="0">
                <a:solidFill>
                  <a:schemeClr val="bg1">
                    <a:lumMod val="95000"/>
                  </a:schemeClr>
                </a:solidFill>
              </a:rPr>
              <a:t> [online]. [cit. 10.12.2011]. Dostupný na WWW: &lt;http://upload.wikimedia.org/wikipedia/commons/f/f4/Advance_of_the_Panzerjager-Abteilung_39-AC1942.jpg&gt;.</a:t>
            </a:r>
          </a:p>
          <a:p>
            <a:pPr marL="173038" indent="-173038"/>
            <a:r>
              <a:rPr lang="cs-CZ" sz="1200" dirty="0" smtClean="0">
                <a:solidFill>
                  <a:schemeClr val="bg1">
                    <a:lumMod val="95000"/>
                  </a:schemeClr>
                </a:solidFill>
              </a:rPr>
              <a:t>BUNDESARCHIV, BILD 101I-256-1234-06 / MICHELJACK / CC-BY-SA. </a:t>
            </a:r>
            <a:r>
              <a:rPr lang="cs-CZ" sz="1200" i="1" dirty="0" err="1" smtClean="0">
                <a:solidFill>
                  <a:schemeClr val="bg1">
                    <a:lumMod val="95000"/>
                  </a:schemeClr>
                </a:solidFill>
              </a:rPr>
              <a:t>Bundesarchiv</a:t>
            </a:r>
            <a:r>
              <a:rPr lang="cs-CZ" sz="1200" i="1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cs-CZ" sz="1200" i="1" dirty="0" err="1" smtClean="0">
                <a:solidFill>
                  <a:schemeClr val="bg1">
                    <a:lumMod val="95000"/>
                  </a:schemeClr>
                </a:solidFill>
              </a:rPr>
              <a:t>Bild</a:t>
            </a:r>
            <a:r>
              <a:rPr lang="cs-CZ" sz="1200" i="1" dirty="0" smtClean="0">
                <a:solidFill>
                  <a:schemeClr val="bg1">
                    <a:lumMod val="95000"/>
                  </a:schemeClr>
                </a:solidFill>
              </a:rPr>
              <a:t> 101I-256-1234-06, Paris, </a:t>
            </a:r>
            <a:r>
              <a:rPr lang="cs-CZ" sz="1200" i="1" dirty="0" err="1" smtClean="0">
                <a:solidFill>
                  <a:schemeClr val="bg1">
                    <a:lumMod val="95000"/>
                  </a:schemeClr>
                </a:solidFill>
              </a:rPr>
              <a:t>Wehrmachtsparade.jpg</a:t>
            </a:r>
            <a:r>
              <a:rPr lang="cs-CZ" sz="1200" dirty="0" smtClean="0">
                <a:solidFill>
                  <a:schemeClr val="bg1">
                    <a:lumMod val="95000"/>
                  </a:schemeClr>
                </a:solidFill>
              </a:rPr>
              <a:t> [online]. [cit. 10.12.2011]. Dostupný na WWW: &lt;http://upload.wikimedia.org/wikipedia/commons/6/62/Bundesarchiv_Bild_101I-256-1234-06%2C_Paris%2C_Wehrmachtsparade.jpg&gt;.</a:t>
            </a:r>
          </a:p>
          <a:p>
            <a:pPr marL="173038" indent="-173038"/>
            <a:r>
              <a:rPr lang="en-US" sz="1200" dirty="0" smtClean="0">
                <a:solidFill>
                  <a:schemeClr val="bg1">
                    <a:lumMod val="95000"/>
                  </a:schemeClr>
                </a:solidFill>
              </a:rPr>
              <a:t>BRITISH GOVERNMENT. </a:t>
            </a:r>
            <a:r>
              <a:rPr lang="en-US" sz="1200" i="1" dirty="0" smtClean="0">
                <a:solidFill>
                  <a:schemeClr val="bg1">
                    <a:lumMod val="95000"/>
                  </a:schemeClr>
                </a:solidFill>
              </a:rPr>
              <a:t>Churchill HU 90973.jpg</a:t>
            </a:r>
            <a:r>
              <a:rPr lang="en-US" sz="1200" dirty="0" smtClean="0">
                <a:solidFill>
                  <a:schemeClr val="bg1">
                    <a:lumMod val="95000"/>
                  </a:schemeClr>
                </a:solidFill>
              </a:rPr>
              <a:t> [online]. [cit. </a:t>
            </a:r>
            <a:r>
              <a:rPr lang="cs-CZ" sz="1200" dirty="0" smtClean="0">
                <a:solidFill>
                  <a:schemeClr val="bg1">
                    <a:lumMod val="95000"/>
                  </a:schemeClr>
                </a:solidFill>
              </a:rPr>
              <a:t>10.12.2011</a:t>
            </a:r>
            <a:r>
              <a:rPr lang="en-US" sz="1200" dirty="0" smtClean="0">
                <a:solidFill>
                  <a:schemeClr val="bg1">
                    <a:lumMod val="95000"/>
                  </a:schemeClr>
                </a:solidFill>
              </a:rPr>
              <a:t>]. </a:t>
            </a:r>
            <a:r>
              <a:rPr lang="en-US" sz="1200" dirty="0" err="1" smtClean="0">
                <a:solidFill>
                  <a:schemeClr val="bg1">
                    <a:lumMod val="95000"/>
                  </a:schemeClr>
                </a:solidFill>
              </a:rPr>
              <a:t>Dostupný</a:t>
            </a:r>
            <a:r>
              <a:rPr lang="en-US" sz="1200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sz="1200" dirty="0" err="1" smtClean="0">
                <a:solidFill>
                  <a:schemeClr val="bg1">
                    <a:lumMod val="95000"/>
                  </a:schemeClr>
                </a:solidFill>
              </a:rPr>
              <a:t>na</a:t>
            </a:r>
            <a:r>
              <a:rPr lang="en-US" sz="1200" dirty="0" smtClean="0">
                <a:solidFill>
                  <a:schemeClr val="bg1">
                    <a:lumMod val="95000"/>
                  </a:schemeClr>
                </a:solidFill>
              </a:rPr>
              <a:t> WWW: &lt;http://upload.wikimedia.org/wikipedia/commons/9/97/Churchill_HU_90973.jpg&gt;.</a:t>
            </a:r>
            <a:endParaRPr lang="cs-CZ" sz="1200" dirty="0" smtClean="0">
              <a:solidFill>
                <a:schemeClr val="bg1">
                  <a:lumMod val="95000"/>
                </a:schemeClr>
              </a:solidFill>
            </a:endParaRPr>
          </a:p>
          <a:p>
            <a:pPr marL="173038" indent="-173038"/>
            <a:r>
              <a:rPr lang="cs-CZ" sz="1200" dirty="0" smtClean="0">
                <a:solidFill>
                  <a:schemeClr val="bg1">
                    <a:lumMod val="95000"/>
                  </a:schemeClr>
                </a:solidFill>
              </a:rPr>
              <a:t>BUNDESARCHIV, BILD 183-H28708 / CC-BY-SA. </a:t>
            </a:r>
            <a:r>
              <a:rPr lang="cs-CZ" sz="1200" i="1" dirty="0" err="1" smtClean="0">
                <a:solidFill>
                  <a:schemeClr val="bg1">
                    <a:lumMod val="95000"/>
                  </a:schemeClr>
                </a:solidFill>
              </a:rPr>
              <a:t>Bundesarchiv</a:t>
            </a:r>
            <a:r>
              <a:rPr lang="cs-CZ" sz="1200" i="1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cs-CZ" sz="1200" i="1" dirty="0" err="1" smtClean="0">
                <a:solidFill>
                  <a:schemeClr val="bg1">
                    <a:lumMod val="95000"/>
                  </a:schemeClr>
                </a:solidFill>
              </a:rPr>
              <a:t>Bild</a:t>
            </a:r>
            <a:r>
              <a:rPr lang="cs-CZ" sz="1200" i="1" dirty="0" smtClean="0">
                <a:solidFill>
                  <a:schemeClr val="bg1">
                    <a:lumMod val="95000"/>
                  </a:schemeClr>
                </a:solidFill>
              </a:rPr>
              <a:t> 183-H28708, Paris, </a:t>
            </a:r>
            <a:r>
              <a:rPr lang="cs-CZ" sz="1200" i="1" dirty="0" err="1" smtClean="0">
                <a:solidFill>
                  <a:schemeClr val="bg1">
                    <a:lumMod val="95000"/>
                  </a:schemeClr>
                </a:solidFill>
              </a:rPr>
              <a:t>Eifelturm</a:t>
            </a:r>
            <a:r>
              <a:rPr lang="cs-CZ" sz="1200" i="1" dirty="0" smtClean="0">
                <a:solidFill>
                  <a:schemeClr val="bg1">
                    <a:lumMod val="95000"/>
                  </a:schemeClr>
                </a:solidFill>
              </a:rPr>
              <a:t>, </a:t>
            </a:r>
            <a:r>
              <a:rPr lang="cs-CZ" sz="1200" i="1" dirty="0" err="1" smtClean="0">
                <a:solidFill>
                  <a:schemeClr val="bg1">
                    <a:lumMod val="95000"/>
                  </a:schemeClr>
                </a:solidFill>
              </a:rPr>
              <a:t>Besuch</a:t>
            </a:r>
            <a:r>
              <a:rPr lang="cs-CZ" sz="1200" i="1" dirty="0" smtClean="0">
                <a:solidFill>
                  <a:schemeClr val="bg1">
                    <a:lumMod val="95000"/>
                  </a:schemeClr>
                </a:solidFill>
              </a:rPr>
              <a:t> Adolf Hitler.</a:t>
            </a:r>
            <a:r>
              <a:rPr lang="cs-CZ" sz="1200" i="1" dirty="0" err="1" smtClean="0">
                <a:solidFill>
                  <a:schemeClr val="bg1">
                    <a:lumMod val="95000"/>
                  </a:schemeClr>
                </a:solidFill>
              </a:rPr>
              <a:t>jpg</a:t>
            </a:r>
            <a:r>
              <a:rPr lang="cs-CZ" sz="1200" dirty="0" smtClean="0">
                <a:solidFill>
                  <a:schemeClr val="bg1">
                    <a:lumMod val="95000"/>
                  </a:schemeClr>
                </a:solidFill>
              </a:rPr>
              <a:t> [online]. [cit. 10.12.2011]. Dostupný na WWW: &lt;http://upload.wikimedia.org/wikipedia/commons/0/0f/Bundesarchiv_Bild_183-H28708%2C_Paris%2C_Eifelturm%2C_Besuch_Adolf_Hitler.jpg&gt;.</a:t>
            </a:r>
          </a:p>
          <a:p>
            <a:pPr marL="173038" indent="-173038"/>
            <a:r>
              <a:rPr lang="cs-CZ" sz="1200" dirty="0" smtClean="0">
                <a:solidFill>
                  <a:schemeClr val="bg1">
                    <a:lumMod val="95000"/>
                  </a:schemeClr>
                </a:solidFill>
              </a:rPr>
              <a:t>BUNDESARCHIV, BILD 183-08778-0001 / HAHN / CC-BY-SA. </a:t>
            </a:r>
            <a:r>
              <a:rPr lang="cs-CZ" sz="1200" i="1" dirty="0" err="1" smtClean="0">
                <a:solidFill>
                  <a:schemeClr val="bg1">
                    <a:lumMod val="95000"/>
                  </a:schemeClr>
                </a:solidFill>
              </a:rPr>
              <a:t>Bundesarchiv</a:t>
            </a:r>
            <a:r>
              <a:rPr lang="cs-CZ" sz="1200" i="1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cs-CZ" sz="1200" i="1" dirty="0" err="1" smtClean="0">
                <a:solidFill>
                  <a:schemeClr val="bg1">
                    <a:lumMod val="95000"/>
                  </a:schemeClr>
                </a:solidFill>
              </a:rPr>
              <a:t>Bild</a:t>
            </a:r>
            <a:r>
              <a:rPr lang="cs-CZ" sz="1200" i="1" dirty="0" smtClean="0">
                <a:solidFill>
                  <a:schemeClr val="bg1">
                    <a:lumMod val="95000"/>
                  </a:schemeClr>
                </a:solidFill>
              </a:rPr>
              <a:t> 183-08778-0001, </a:t>
            </a:r>
            <a:r>
              <a:rPr lang="cs-CZ" sz="1200" i="1" dirty="0" err="1" smtClean="0">
                <a:solidFill>
                  <a:schemeClr val="bg1">
                    <a:lumMod val="95000"/>
                  </a:schemeClr>
                </a:solidFill>
              </a:rPr>
              <a:t>Dresden</a:t>
            </a:r>
            <a:r>
              <a:rPr lang="cs-CZ" sz="1200" i="1" dirty="0" smtClean="0">
                <a:solidFill>
                  <a:schemeClr val="bg1">
                    <a:lumMod val="95000"/>
                  </a:schemeClr>
                </a:solidFill>
              </a:rPr>
              <a:t>, </a:t>
            </a:r>
            <a:r>
              <a:rPr lang="cs-CZ" sz="1200" i="1" dirty="0" err="1" smtClean="0">
                <a:solidFill>
                  <a:schemeClr val="bg1">
                    <a:lumMod val="95000"/>
                  </a:schemeClr>
                </a:solidFill>
              </a:rPr>
              <a:t>Tote</a:t>
            </a:r>
            <a:r>
              <a:rPr lang="cs-CZ" sz="1200" i="1" dirty="0" smtClean="0">
                <a:solidFill>
                  <a:schemeClr val="bg1">
                    <a:lumMod val="95000"/>
                  </a:schemeClr>
                </a:solidFill>
              </a:rPr>
              <a:t> nach </a:t>
            </a:r>
            <a:r>
              <a:rPr lang="cs-CZ" sz="1200" i="1" dirty="0" err="1" smtClean="0">
                <a:solidFill>
                  <a:schemeClr val="bg1">
                    <a:lumMod val="95000"/>
                  </a:schemeClr>
                </a:solidFill>
              </a:rPr>
              <a:t>Bombenangriff.jpg</a:t>
            </a:r>
            <a:r>
              <a:rPr lang="cs-CZ" sz="1200" dirty="0" smtClean="0">
                <a:solidFill>
                  <a:schemeClr val="bg1">
                    <a:lumMod val="95000"/>
                  </a:schemeClr>
                </a:solidFill>
              </a:rPr>
              <a:t> [online]. [cit. 10.12.2011]. Dostupný na WWW: &lt;http://upload.wikimedia.org/wikipedia/commons/0/01/Bundesarchiv_Bild_183-08778-0001%2C_Dresden%2C_Tote_nach_Bombenangriff.jpg&gt;.</a:t>
            </a:r>
          </a:p>
          <a:p>
            <a:pPr marL="173038" indent="-173038"/>
            <a:r>
              <a:rPr lang="cs-CZ" sz="1200" dirty="0" smtClean="0">
                <a:solidFill>
                  <a:schemeClr val="bg1">
                    <a:lumMod val="95000"/>
                  </a:schemeClr>
                </a:solidFill>
              </a:rPr>
              <a:t>BUNDESARCHIV, BILD 183-R77767 / CC-BY-SA. </a:t>
            </a:r>
            <a:r>
              <a:rPr lang="cs-CZ" sz="1200" i="1" dirty="0" err="1" smtClean="0">
                <a:solidFill>
                  <a:schemeClr val="bg1">
                    <a:lumMod val="95000"/>
                  </a:schemeClr>
                </a:solidFill>
              </a:rPr>
              <a:t>Bundesarchiv</a:t>
            </a:r>
            <a:r>
              <a:rPr lang="cs-CZ" sz="1200" i="1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cs-CZ" sz="1200" i="1" dirty="0" err="1" smtClean="0">
                <a:solidFill>
                  <a:schemeClr val="bg1">
                    <a:lumMod val="95000"/>
                  </a:schemeClr>
                </a:solidFill>
              </a:rPr>
              <a:t>Bild</a:t>
            </a:r>
            <a:r>
              <a:rPr lang="cs-CZ" sz="1200" i="1" dirty="0" smtClean="0">
                <a:solidFill>
                  <a:schemeClr val="bg1">
                    <a:lumMod val="95000"/>
                  </a:schemeClr>
                </a:solidFill>
              </a:rPr>
              <a:t> 183-R77767, Berlin, </a:t>
            </a:r>
            <a:r>
              <a:rPr lang="cs-CZ" sz="1200" i="1" dirty="0" err="1" smtClean="0">
                <a:solidFill>
                  <a:schemeClr val="bg1">
                    <a:lumMod val="95000"/>
                  </a:schemeClr>
                </a:solidFill>
              </a:rPr>
              <a:t>Rotarmisten</a:t>
            </a:r>
            <a:r>
              <a:rPr lang="cs-CZ" sz="1200" i="1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cs-CZ" sz="1200" i="1" dirty="0" err="1" smtClean="0">
                <a:solidFill>
                  <a:schemeClr val="bg1">
                    <a:lumMod val="95000"/>
                  </a:schemeClr>
                </a:solidFill>
              </a:rPr>
              <a:t>Unter</a:t>
            </a:r>
            <a:r>
              <a:rPr lang="cs-CZ" sz="1200" i="1" dirty="0" smtClean="0">
                <a:solidFill>
                  <a:schemeClr val="bg1">
                    <a:lumMod val="95000"/>
                  </a:schemeClr>
                </a:solidFill>
              </a:rPr>
              <a:t> den </a:t>
            </a:r>
            <a:r>
              <a:rPr lang="cs-CZ" sz="1200" i="1" dirty="0" err="1" smtClean="0">
                <a:solidFill>
                  <a:schemeClr val="bg1">
                    <a:lumMod val="95000"/>
                  </a:schemeClr>
                </a:solidFill>
              </a:rPr>
              <a:t>Linden.jpg</a:t>
            </a:r>
            <a:r>
              <a:rPr lang="cs-CZ" sz="1200" dirty="0" smtClean="0">
                <a:solidFill>
                  <a:schemeClr val="bg1">
                    <a:lumMod val="95000"/>
                  </a:schemeClr>
                </a:solidFill>
              </a:rPr>
              <a:t> [online]. [cit. 10.12.2011]. Dostupný na WWW: &lt;http://upload.wikimedia.org/wikipedia/commons/f/fc/Bundesarchiv_Bild_183-R77767%2C_Berlin%2C_Rotarmisten_Unter_den_Linden.jpg&gt;.</a:t>
            </a:r>
          </a:p>
          <a:p>
            <a:pPr marL="173038" indent="-173038"/>
            <a:r>
              <a:rPr lang="cs-CZ" sz="1200" dirty="0" smtClean="0">
                <a:solidFill>
                  <a:schemeClr val="bg1">
                    <a:lumMod val="95000"/>
                  </a:schemeClr>
                </a:solidFill>
              </a:rPr>
              <a:t>FEMA NEWS PHOTO. </a:t>
            </a:r>
            <a:r>
              <a:rPr lang="cs-CZ" sz="1200" i="1" dirty="0" smtClean="0">
                <a:solidFill>
                  <a:schemeClr val="bg1">
                    <a:lumMod val="95000"/>
                  </a:schemeClr>
                </a:solidFill>
              </a:rPr>
              <a:t>FEMA - 2720 - </a:t>
            </a:r>
            <a:r>
              <a:rPr lang="cs-CZ" sz="1200" i="1" dirty="0" err="1" smtClean="0">
                <a:solidFill>
                  <a:schemeClr val="bg1">
                    <a:lumMod val="95000"/>
                  </a:schemeClr>
                </a:solidFill>
              </a:rPr>
              <a:t>Photograph</a:t>
            </a:r>
            <a:r>
              <a:rPr lang="cs-CZ" sz="1200" i="1" dirty="0" smtClean="0">
                <a:solidFill>
                  <a:schemeClr val="bg1">
                    <a:lumMod val="95000"/>
                  </a:schemeClr>
                </a:solidFill>
              </a:rPr>
              <a:t> by FEMA </a:t>
            </a:r>
            <a:r>
              <a:rPr lang="cs-CZ" sz="1200" i="1" dirty="0" err="1" smtClean="0">
                <a:solidFill>
                  <a:schemeClr val="bg1">
                    <a:lumMod val="95000"/>
                  </a:schemeClr>
                </a:solidFill>
              </a:rPr>
              <a:t>News</a:t>
            </a:r>
            <a:r>
              <a:rPr lang="cs-CZ" sz="1200" i="1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cs-CZ" sz="1200" i="1" dirty="0" err="1" smtClean="0">
                <a:solidFill>
                  <a:schemeClr val="bg1">
                    <a:lumMod val="95000"/>
                  </a:schemeClr>
                </a:solidFill>
              </a:rPr>
              <a:t>Photo.jpg</a:t>
            </a:r>
            <a:r>
              <a:rPr lang="cs-CZ" sz="1200" dirty="0" smtClean="0">
                <a:solidFill>
                  <a:schemeClr val="bg1">
                    <a:lumMod val="95000"/>
                  </a:schemeClr>
                </a:solidFill>
              </a:rPr>
              <a:t> [online]. [cit. 10.12.2011]. Dostupný na WWW: &lt;http://upload.wikimedia.org/wikipedia/commons/8/8a/FEMA_-_2720_-_Photograph_by_FEMA_News_Photo.jpg&gt;. </a:t>
            </a:r>
          </a:p>
          <a:p>
            <a:pPr marL="173038" indent="-173038"/>
            <a:r>
              <a:rPr lang="cs-CZ" sz="1200" dirty="0" smtClean="0">
                <a:solidFill>
                  <a:schemeClr val="bg1">
                    <a:lumMod val="95000"/>
                  </a:schemeClr>
                </a:solidFill>
              </a:rPr>
              <a:t>Ostatní obrazový materiál (vlajky) nepodléhá autorským právům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</TotalTime>
  <Words>538</Words>
  <Application>Microsoft Office PowerPoint</Application>
  <PresentationFormat>Předvádění na obrazovce (4:3)</PresentationFormat>
  <Paragraphs>64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sady Office</vt:lpstr>
      <vt:lpstr>Snímek 1</vt:lpstr>
      <vt:lpstr>Snímek 2</vt:lpstr>
      <vt:lpstr>Snímek 3</vt:lpstr>
      <vt:lpstr>Snímek 4</vt:lpstr>
      <vt:lpstr>Snímek 5</vt:lpstr>
      <vt:lpstr>Snímek 6</vt:lpstr>
      <vt:lpstr>Snímek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ZŠ a MŠ Janov nad Nisou - Zá</dc:creator>
  <cp:lastModifiedBy>Mathyas</cp:lastModifiedBy>
  <cp:revision>19</cp:revision>
  <dcterms:created xsi:type="dcterms:W3CDTF">2010-11-30T14:02:01Z</dcterms:created>
  <dcterms:modified xsi:type="dcterms:W3CDTF">2017-01-08T14:09:09Z</dcterms:modified>
</cp:coreProperties>
</file>