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8"/>
  </p:notesMasterIdLst>
  <p:handoutMasterIdLst>
    <p:handoutMasterId r:id="rId9"/>
  </p:handoutMasterIdLst>
  <p:sldIdLst>
    <p:sldId id="264" r:id="rId2"/>
    <p:sldId id="268" r:id="rId3"/>
    <p:sldId id="266" r:id="rId4"/>
    <p:sldId id="267" r:id="rId5"/>
    <p:sldId id="265" r:id="rId6"/>
    <p:sldId id="260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8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ZŠaMŠ Staré Město, Jamnická 270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92CDFC-8FD0-49DC-A0A4-ED42502CDC35}" type="datetimeFigureOut">
              <a:rPr lang="cs-CZ" smtClean="0"/>
              <a:pPr/>
              <a:t>29.1.2017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Interaktivní škola pro 21.století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C2A71F-541F-4D21-B04C-84FAB2006B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968924982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ZŠaMŠ Staré Město, Jamnická 270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9224-DE73-446D-BF98-EEBBFC187DC5}" type="datetimeFigureOut">
              <a:rPr lang="cs-CZ" smtClean="0"/>
              <a:pPr/>
              <a:t>29.1.2017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Interaktivní škola pro 21.století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61369-3170-43D5-BE99-2362ADE0537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28134730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85F3-E133-4858-B294-0C6E49408448}" type="datetime1">
              <a:rPr lang="cs-CZ" smtClean="0"/>
              <a:pPr/>
              <a:t>29.1.2017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 do škol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3FA5E7F-1F9C-46F3-BFDD-38517685D8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22096-18D7-4782-B560-593545B1ED3F}" type="datetime1">
              <a:rPr lang="cs-CZ" smtClean="0"/>
              <a:pPr/>
              <a:t>29.1.2017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 do škol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A5E7F-1F9C-46F3-BFDD-38517685D8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7F02A-1B24-4407-AB42-6A36ABE131B3}" type="datetime1">
              <a:rPr lang="cs-CZ" smtClean="0"/>
              <a:pPr/>
              <a:t>29.1.2017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 do škol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A5E7F-1F9C-46F3-BFDD-38517685D8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5438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371600" y="1981200"/>
            <a:ext cx="37338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5257800" y="1981200"/>
            <a:ext cx="37338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5257800" y="4114800"/>
            <a:ext cx="37338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D95CC-0861-45D4-8858-4C7D7EA707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1371600" y="533400"/>
            <a:ext cx="75438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371600" y="1981200"/>
            <a:ext cx="37338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5257800" y="1981200"/>
            <a:ext cx="37338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1371600" y="4114800"/>
            <a:ext cx="37338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257800" y="4114800"/>
            <a:ext cx="37338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ACEBA-E1A8-4402-A2ED-3FF8B039C8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F2B9-68B8-4300-A6EA-D1F6D8B8F950}" type="datetime1">
              <a:rPr lang="cs-CZ" smtClean="0"/>
              <a:pPr/>
              <a:t>29.1.2017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 do škol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A5E7F-1F9C-46F3-BFDD-38517685D8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E955E-D009-4903-8C19-D9F05332AE09}" type="datetime1">
              <a:rPr lang="cs-CZ" smtClean="0"/>
              <a:pPr/>
              <a:t>29.1.2017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cs-CZ" smtClean="0"/>
              <a:t>EU do škol</a:t>
            </a:r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3FA5E7F-1F9C-46F3-BFDD-38517685D8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F36-BD2C-49D8-8191-9D7331C24EE2}" type="datetime1">
              <a:rPr lang="cs-CZ" smtClean="0"/>
              <a:pPr/>
              <a:t>29.1.2017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 do škol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A5E7F-1F9C-46F3-BFDD-38517685D8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112E3-0750-447A-90FE-A30DF891D1BB}" type="datetime1">
              <a:rPr lang="cs-CZ" smtClean="0"/>
              <a:pPr/>
              <a:t>29.1.2017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 do škol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A5E7F-1F9C-46F3-BFDD-38517685D8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C3B8B-2BE7-46BD-AD0D-1A575DB0D3E0}" type="datetime1">
              <a:rPr lang="cs-CZ" smtClean="0"/>
              <a:pPr/>
              <a:t>29.1.2017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 do škol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A5E7F-1F9C-46F3-BFDD-38517685D8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C1B2-999C-43D5-8EE2-D53AEF34293D}" type="datetime1">
              <a:rPr lang="cs-CZ" smtClean="0"/>
              <a:pPr/>
              <a:t>29.1.2017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 do škol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A5E7F-1F9C-46F3-BFDD-38517685D8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B0D9D-E761-40AC-B6CF-0CC5B762B30E}" type="datetime1">
              <a:rPr lang="cs-CZ" smtClean="0"/>
              <a:pPr/>
              <a:t>29.1.2017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 do škol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A5E7F-1F9C-46F3-BFDD-38517685D8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8B553-629D-4CD8-A611-8DB37B3A896B}" type="datetime1">
              <a:rPr lang="cs-CZ" smtClean="0"/>
              <a:pPr/>
              <a:t>29.1.2017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cs-CZ" smtClean="0"/>
              <a:t>EU do škol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3FA5E7F-1F9C-46F3-BFDD-38517685D8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23C3DFD-CF4D-4908-AC01-BBB60C592872}" type="datetime1">
              <a:rPr lang="cs-CZ" smtClean="0"/>
              <a:pPr/>
              <a:t>29.1.2017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EU do škol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3FA5E7F-1F9C-46F3-BFDD-38517685D8E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ceskatelevize.cz/specialy/tobruk/fotogalerie/00historie/64.jpg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skatelevize.cz/specialy/tobruk/historie.php" TargetMode="External"/><Relationship Id="rId2" Type="http://schemas.openxmlformats.org/officeDocument/2006/relationships/hyperlink" Target="http://www.druhavalkasvetova.euweb.cz/afrika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istory-if.blog.cz/1102/svetova-valka-ceskoslovensti-vojaci-v-zahranic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6600" smtClean="0"/>
              <a:t>DRUHÁ SVĚTOVÁ VÁLKA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5652120" y="4581128"/>
            <a:ext cx="2880320" cy="83099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4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AFRIKA</a:t>
            </a:r>
            <a:endParaRPr lang="cs-CZ" sz="4800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AFRIKA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F2B9-68B8-4300-A6EA-D1F6D8B8F950}" type="datetime1">
              <a:rPr lang="cs-CZ" smtClean="0"/>
              <a:pPr/>
              <a:t>29.1.2017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 do škol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A5E7F-1F9C-46F3-BFDD-38517685D8EC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britské kolonie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Mussolini</a:t>
            </a:r>
            <a:r>
              <a:rPr lang="cs-CZ" dirty="0" smtClean="0"/>
              <a:t> chce pomoct Hitlerovi – napadne z italské kolonie „Libye“ - britskou kolonii „Egypt“ (1940)</a:t>
            </a:r>
          </a:p>
          <a:p>
            <a:endParaRPr lang="cs-CZ" dirty="0" smtClean="0"/>
          </a:p>
          <a:p>
            <a:r>
              <a:rPr lang="cs-CZ" dirty="0" err="1" smtClean="0"/>
              <a:t>Mussolini</a:t>
            </a:r>
            <a:r>
              <a:rPr lang="cs-CZ" dirty="0" smtClean="0"/>
              <a:t> není úspěšný, na pomoc musejí přijít Hitlerovi vojáci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933" name="Picture 5" descr="perimetr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9511" y="737831"/>
            <a:ext cx="9144000" cy="6119812"/>
          </a:xfrm>
          <a:noFill/>
        </p:spPr>
      </p:pic>
      <p:pic>
        <p:nvPicPr>
          <p:cNvPr id="124937" name="Picture 9" descr="elalamein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492875" y="0"/>
            <a:ext cx="2651125" cy="3500438"/>
          </a:xfrm>
          <a:noFill/>
        </p:spPr>
      </p:pic>
      <p:sp>
        <p:nvSpPr>
          <p:cNvPr id="124949" name="Oval 21"/>
          <p:cNvSpPr>
            <a:spLocks noChangeArrowheads="1"/>
          </p:cNvSpPr>
          <p:nvPr/>
        </p:nvSpPr>
        <p:spPr bwMode="auto">
          <a:xfrm>
            <a:off x="4572000" y="2492375"/>
            <a:ext cx="504825" cy="288925"/>
          </a:xfrm>
          <a:prstGeom prst="ellipse">
            <a:avLst/>
          </a:prstGeom>
          <a:solidFill>
            <a:schemeClr val="accent1">
              <a:alpha val="0"/>
            </a:schemeClr>
          </a:solidFill>
          <a:ln w="25400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24954" name="Rectangle 26"/>
          <p:cNvSpPr>
            <a:spLocks noChangeArrowheads="1"/>
          </p:cNvSpPr>
          <p:nvPr/>
        </p:nvSpPr>
        <p:spPr bwMode="auto">
          <a:xfrm>
            <a:off x="1258888" y="0"/>
            <a:ext cx="138747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b="1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AFRIKA</a:t>
            </a:r>
          </a:p>
        </p:txBody>
      </p:sp>
      <p:sp>
        <p:nvSpPr>
          <p:cNvPr id="124955" name="Rectangle 27"/>
          <p:cNvSpPr>
            <a:spLocks noChangeArrowheads="1"/>
          </p:cNvSpPr>
          <p:nvPr/>
        </p:nvSpPr>
        <p:spPr bwMode="auto">
          <a:xfrm>
            <a:off x="1258888" y="428625"/>
            <a:ext cx="72263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w"/>
            </a:pPr>
            <a:r>
              <a:rPr lang="cs-CZ" sz="2000"/>
              <a:t> prosinec 1941 – britská armáda osvobozuje přístav Tobrúk v Libyi </a:t>
            </a:r>
          </a:p>
        </p:txBody>
      </p:sp>
      <p:sp>
        <p:nvSpPr>
          <p:cNvPr id="124957" name="Line 29"/>
          <p:cNvSpPr>
            <a:spLocks noChangeShapeType="1"/>
          </p:cNvSpPr>
          <p:nvPr/>
        </p:nvSpPr>
        <p:spPr bwMode="auto">
          <a:xfrm flipH="1">
            <a:off x="5076825" y="836613"/>
            <a:ext cx="1800225" cy="1512887"/>
          </a:xfrm>
          <a:prstGeom prst="line">
            <a:avLst/>
          </a:prstGeom>
          <a:noFill/>
          <a:ln w="31750" cap="sq">
            <a:solidFill>
              <a:srgbClr val="FF0000"/>
            </a:solidFill>
            <a:round/>
            <a:headEnd type="none" w="sm" len="sm"/>
            <a:tailEnd type="triangle" w="sm" len="sm"/>
          </a:ln>
        </p:spPr>
        <p:txBody>
          <a:bodyPr wrap="none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4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4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4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4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124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4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4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4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4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49" grpId="0" animBg="1"/>
      <p:bldP spid="124955" grpId="0"/>
      <p:bldP spid="1249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206731"/>
            <a:ext cx="8820472" cy="191611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od května 1942 – snaha německých a italských vojsk získat Suezský přístav a spojit se tak s Japonskem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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neúspěch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podzim 1942 – vítězství spojeneckých vojsk u egyptského    </a:t>
            </a:r>
            <a:br>
              <a:rPr lang="cs-CZ" sz="2400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</a:br>
            <a:r>
              <a:rPr lang="cs-CZ" sz="2400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                       </a:t>
            </a:r>
            <a:r>
              <a:rPr lang="cs-CZ" sz="2400" dirty="0" err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Al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-</a:t>
            </a:r>
            <a:r>
              <a:rPr lang="cs-CZ" sz="2400" dirty="0" err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Alamejnu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                                                                                                </a:t>
            </a:r>
            <a:r>
              <a:rPr lang="cs-CZ" sz="2400" dirty="0" smtClean="0">
                <a:cs typeface="Times New Roman" pitchFamily="18" charset="0"/>
                <a:sym typeface="Wingdings 3" pitchFamily="18" charset="2"/>
              </a:rPr>
              <a:t/>
            </a:r>
            <a:br>
              <a:rPr lang="cs-CZ" sz="2400" dirty="0" smtClean="0">
                <a:cs typeface="Times New Roman" pitchFamily="18" charset="0"/>
                <a:sym typeface="Wingdings 3" pitchFamily="18" charset="2"/>
              </a:rPr>
            </a:br>
            <a:endParaRPr lang="cs-CZ" sz="2400" dirty="0" smtClean="0">
              <a:cs typeface="Times New Roman" pitchFamily="18" charset="0"/>
              <a:sym typeface="Wingdings 3" pitchFamily="18" charset="2"/>
            </a:endParaRPr>
          </a:p>
        </p:txBody>
      </p:sp>
      <p:pic>
        <p:nvPicPr>
          <p:cNvPr id="123910" name="Picture 6" descr="montgomery6kv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24525" y="2276475"/>
            <a:ext cx="3419475" cy="3192463"/>
          </a:xfrm>
          <a:noFill/>
        </p:spPr>
      </p:pic>
      <p:sp>
        <p:nvSpPr>
          <p:cNvPr id="123913" name="Rectangle 9"/>
          <p:cNvSpPr>
            <a:spLocks noChangeArrowheads="1"/>
          </p:cNvSpPr>
          <p:nvPr/>
        </p:nvSpPr>
        <p:spPr bwMode="auto">
          <a:xfrm>
            <a:off x="5292725" y="1916113"/>
            <a:ext cx="24511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r>
              <a:rPr lang="cs-CZ" sz="2000" b="1" i="1" dirty="0"/>
              <a:t>generál Montgomery</a:t>
            </a:r>
            <a:r>
              <a:rPr lang="cs-CZ" dirty="0"/>
              <a:t> </a:t>
            </a:r>
          </a:p>
        </p:txBody>
      </p:sp>
      <p:pic>
        <p:nvPicPr>
          <p:cNvPr id="123919" name="Picture 15" descr="Rommel_3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05038"/>
            <a:ext cx="3635375" cy="313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914" name="Rectangle 10"/>
          <p:cNvSpPr>
            <a:spLocks noChangeArrowheads="1"/>
          </p:cNvSpPr>
          <p:nvPr/>
        </p:nvSpPr>
        <p:spPr bwMode="auto">
          <a:xfrm>
            <a:off x="2268538" y="1844675"/>
            <a:ext cx="2713037" cy="1066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r>
              <a:rPr lang="cs-CZ" sz="2000" b="1" i="1"/>
              <a:t>Velící Afrikakorpsu, </a:t>
            </a:r>
          </a:p>
          <a:p>
            <a:r>
              <a:rPr lang="cs-CZ" sz="2000" b="1" i="1"/>
              <a:t>generálporučík Rommel</a:t>
            </a:r>
          </a:p>
          <a:p>
            <a:r>
              <a:rPr lang="cs-CZ" sz="2000" b="1" i="1"/>
              <a:t>„Pouštní liška“</a:t>
            </a:r>
            <a:r>
              <a:rPr lang="cs-CZ"/>
              <a:t> </a:t>
            </a:r>
          </a:p>
        </p:txBody>
      </p:sp>
      <p:sp>
        <p:nvSpPr>
          <p:cNvPr id="123921" name="Text Box 17"/>
          <p:cNvSpPr txBox="1">
            <a:spLocks noChangeArrowheads="1"/>
          </p:cNvSpPr>
          <p:nvPr/>
        </p:nvSpPr>
        <p:spPr bwMode="auto">
          <a:xfrm>
            <a:off x="1692275" y="5661025"/>
            <a:ext cx="4873625" cy="1006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cs-CZ" sz="2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Jaký je rozdíl mezi hodinkami a </a:t>
            </a:r>
            <a:r>
              <a:rPr lang="cs-CZ" sz="2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Rommelem</a:t>
            </a:r>
            <a:r>
              <a:rPr lang="cs-CZ" sz="2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cs-CZ" sz="2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Hodinky jdou dopředu a říkají si „tik tak“,</a:t>
            </a:r>
          </a:p>
          <a:p>
            <a:r>
              <a:rPr lang="cs-CZ" sz="2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Rommel</a:t>
            </a:r>
            <a:r>
              <a:rPr lang="cs-CZ" sz="2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jde dozadu a říká si „taktik“.</a:t>
            </a:r>
          </a:p>
        </p:txBody>
      </p:sp>
      <p:sp>
        <p:nvSpPr>
          <p:cNvPr id="123923" name="PubCross"/>
          <p:cNvSpPr>
            <a:spLocks noEditPoints="1" noChangeArrowheads="1"/>
          </p:cNvSpPr>
          <p:nvPr/>
        </p:nvSpPr>
        <p:spPr bwMode="auto">
          <a:xfrm rot="-2813847">
            <a:off x="3708400" y="3284538"/>
            <a:ext cx="1828800" cy="1828800"/>
          </a:xfrm>
          <a:custGeom>
            <a:avLst/>
            <a:gdLst>
              <a:gd name="G0" fmla="+- 0 0 0"/>
              <a:gd name="G1" fmla="+- 9004 0 0"/>
              <a:gd name="G2" fmla="+- 21600 0 9004"/>
              <a:gd name="G3" fmla="+- 9276 0 0"/>
              <a:gd name="G4" fmla="+- 21600 0 9276"/>
              <a:gd name="T0" fmla="*/ 10800 w 21600"/>
              <a:gd name="T1" fmla="*/ 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G1 w 21600"/>
              <a:gd name="T9" fmla="*/ G3 h 21600"/>
              <a:gd name="T10" fmla="*/ G2 w 21600"/>
              <a:gd name="T11" fmla="*/ G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9004" y="0"/>
                </a:moveTo>
                <a:lnTo>
                  <a:pt x="9004" y="9276"/>
                </a:lnTo>
                <a:lnTo>
                  <a:pt x="0" y="9276"/>
                </a:lnTo>
                <a:lnTo>
                  <a:pt x="0" y="12324"/>
                </a:lnTo>
                <a:lnTo>
                  <a:pt x="9004" y="12324"/>
                </a:lnTo>
                <a:lnTo>
                  <a:pt x="9004" y="21600"/>
                </a:lnTo>
                <a:lnTo>
                  <a:pt x="12596" y="21600"/>
                </a:lnTo>
                <a:lnTo>
                  <a:pt x="12596" y="12324"/>
                </a:lnTo>
                <a:lnTo>
                  <a:pt x="21600" y="12324"/>
                </a:lnTo>
                <a:lnTo>
                  <a:pt x="21600" y="9276"/>
                </a:lnTo>
                <a:lnTo>
                  <a:pt x="12596" y="9276"/>
                </a:lnTo>
                <a:lnTo>
                  <a:pt x="12596" y="0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3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3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3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1239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700" decel="100000" fill="hold"/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1239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700" decel="100000" fill="hold"/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3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700" decel="1000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1239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700" decel="100000" fill="hold"/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39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39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39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39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39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239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39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39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239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13" grpId="0"/>
      <p:bldP spid="1239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58888" y="0"/>
            <a:ext cx="7593012" cy="41148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                    - čs. pěší prapor 11-Východní (gen.Klapálek)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Obrat ve vývoji války 1942-43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Požadavek na otevření druhé fronty – západní Evropa  rozdělení německých sil ...</a:t>
            </a:r>
          </a:p>
          <a:p>
            <a:pPr eaLnBrk="1" hangingPunct="1">
              <a:lnSpc>
                <a:spcPct val="90000"/>
              </a:lnSpc>
            </a:pPr>
            <a:endParaRPr lang="cs-CZ" sz="2400" dirty="0" smtClean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Vzestup odporu v okupovaných zemích  stupňování teroru  silnější odpor (partyzánský boj)</a:t>
            </a:r>
          </a:p>
        </p:txBody>
      </p:sp>
      <p:pic>
        <p:nvPicPr>
          <p:cNvPr id="72715" name="Picture 11" descr="Historie">
            <a:hlinkClick r:id="rId2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059113" y="620713"/>
            <a:ext cx="2319337" cy="3024187"/>
          </a:xfrm>
        </p:spPr>
      </p:pic>
      <p:sp>
        <p:nvSpPr>
          <p:cNvPr id="72710" name="AutoShape 6"/>
          <p:cNvSpPr>
            <a:spLocks noChangeArrowheads="1"/>
          </p:cNvSpPr>
          <p:nvPr/>
        </p:nvSpPr>
        <p:spPr bwMode="auto">
          <a:xfrm>
            <a:off x="1908175" y="2565400"/>
            <a:ext cx="287338" cy="1150938"/>
          </a:xfrm>
          <a:prstGeom prst="downArrow">
            <a:avLst>
              <a:gd name="adj1" fmla="val 50000"/>
              <a:gd name="adj2" fmla="val 100138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cs-CZ"/>
          </a:p>
        </p:txBody>
      </p:sp>
      <p:pic>
        <p:nvPicPr>
          <p:cNvPr id="72724" name="Picture 20" descr="96690-20080525210027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724525" y="908050"/>
            <a:ext cx="2700338" cy="270033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27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2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2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27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27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27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27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22114"/>
          </a:xfrm>
        </p:spPr>
        <p:txBody>
          <a:bodyPr>
            <a:normAutofit/>
          </a:bodyPr>
          <a:lstStyle/>
          <a:p>
            <a:r>
              <a:rPr lang="cs-CZ" dirty="0" smtClean="0"/>
              <a:t>Přehled zdrojů a odkazů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6514-6054-4BDC-84C6-E336E59F1CDD}" type="datetime1">
              <a:rPr lang="cs-CZ" smtClean="0"/>
              <a:pPr/>
              <a:t>29.1.2017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 do škol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A5E7F-1F9C-46F3-BFDD-38517685D8EC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1"/>
          </p:nvPr>
        </p:nvSpPr>
        <p:spPr>
          <a:xfrm>
            <a:off x="914400" y="1196752"/>
            <a:ext cx="7772400" cy="48230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1800" dirty="0"/>
              <a:t>Tato prezentace slouží jako osnova k výkladu vyučujícího a  podklad pro zápis žáků. </a:t>
            </a:r>
          </a:p>
          <a:p>
            <a:pPr marL="0" indent="0">
              <a:buNone/>
            </a:pPr>
            <a:r>
              <a:rPr lang="cs-CZ" sz="1800" dirty="0"/>
              <a:t>Není-li uvedeno jinak, je materiál dílem autorky podle učebních osnov odpovídajících ŠVP vyučovaných podle učebnic:</a:t>
            </a:r>
          </a:p>
          <a:p>
            <a:r>
              <a:rPr lang="cs-CZ" sz="1800" dirty="0" smtClean="0"/>
              <a:t>Učebnice : Jiří Pokorný „Nová doba“, 1.díl, Práce</a:t>
            </a:r>
          </a:p>
          <a:p>
            <a:pPr>
              <a:buNone/>
            </a:pPr>
            <a:r>
              <a:rPr lang="cs-CZ" sz="1800" dirty="0" smtClean="0"/>
              <a:t>                       Pavla Vošahlíková „Nová doba“, 2.díl, Práce</a:t>
            </a:r>
          </a:p>
          <a:p>
            <a:pPr>
              <a:buNone/>
            </a:pPr>
            <a:r>
              <a:rPr lang="cs-CZ" sz="1800" dirty="0" smtClean="0"/>
              <a:t>                       Jiří </a:t>
            </a:r>
            <a:r>
              <a:rPr lang="cs-CZ" sz="1800" dirty="0" err="1" smtClean="0"/>
              <a:t>Jožák</a:t>
            </a:r>
            <a:r>
              <a:rPr lang="cs-CZ" sz="1800" dirty="0" smtClean="0"/>
              <a:t> „Nová doba“, 3.- 4.díl, Práce</a:t>
            </a:r>
          </a:p>
          <a:p>
            <a:pPr lvl="0"/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internet – </a:t>
            </a:r>
            <a:r>
              <a:rPr lang="cs-CZ" sz="1800" dirty="0" err="1" smtClean="0">
                <a:latin typeface="Times New Roman" pitchFamily="18" charset="0"/>
                <a:cs typeface="Times New Roman" pitchFamily="18" charset="0"/>
              </a:rPr>
              <a:t>Youtube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- viz odkazy v prezentaci</a:t>
            </a:r>
          </a:p>
          <a:p>
            <a:pPr lvl="0"/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Obrázek:</a:t>
            </a:r>
          </a:p>
          <a:p>
            <a:pPr marL="457200" lvl="0" indent="-457200">
              <a:buAutoNum type="arabicPeriod"/>
            </a:pPr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</a:t>
            </a:r>
            <a:r>
              <a:rPr lang="cs-CZ" sz="1800" dirty="0"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www.druhavalkasvetova.euweb.cz/afrika.htm</a:t>
            </a:r>
            <a:endParaRPr lang="cs-CZ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AutoNum type="arabicPeriod"/>
            </a:pPr>
            <a:r>
              <a:rPr lang="cs-CZ" sz="1800" dirty="0"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www.druhavalkasvetova.euweb.cz/afrika.htm</a:t>
            </a:r>
            <a:endParaRPr lang="cs-CZ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AutoNum type="arabicPeriod"/>
            </a:pPr>
            <a:r>
              <a:rPr lang="cs-CZ" sz="1800" dirty="0"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www.druhavalkasvetova.euweb.cz/afrika.htm</a:t>
            </a:r>
            <a:endParaRPr lang="cs-CZ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AutoNum type="arabicPeriod"/>
            </a:pPr>
            <a:r>
              <a:rPr lang="cs-CZ" sz="1800" dirty="0"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www.druhavalkasvetova.euweb.cz/afrika.htm</a:t>
            </a:r>
            <a:endParaRPr lang="cs-CZ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AutoNum type="arabicPeriod"/>
            </a:pPr>
            <a:r>
              <a:rPr lang="cs-CZ" sz="1800" dirty="0">
                <a:latin typeface="Times New Roman" pitchFamily="18" charset="0"/>
                <a:cs typeface="Times New Roman" pitchFamily="18" charset="0"/>
                <a:hlinkClick r:id="rId3"/>
              </a:rPr>
              <a:t>http://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3"/>
              </a:rPr>
              <a:t>www.ceskatelevize.cz/specialy/tobruk/historie.php</a:t>
            </a:r>
            <a:endParaRPr lang="cs-CZ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AutoNum type="arabicPeriod"/>
            </a:pPr>
            <a:r>
              <a:rPr lang="cs-CZ" sz="1800" dirty="0">
                <a:latin typeface="Times New Roman" pitchFamily="18" charset="0"/>
                <a:cs typeface="Times New Roman" pitchFamily="18" charset="0"/>
                <a:hlinkClick r:id="rId4"/>
              </a:rPr>
              <a:t>http://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4"/>
              </a:rPr>
              <a:t>history-if.blog.cz/1102/svetova-valka-ceskoslovensti-vojaci-v-zahranici</a:t>
            </a:r>
            <a:endParaRPr lang="cs-CZ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AutoNum type="arabicPeriod"/>
            </a:pP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93</TotalTime>
  <Words>265</Words>
  <Application>Microsoft Office PowerPoint</Application>
  <PresentationFormat>Předvádění na obrazovce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Jmění</vt:lpstr>
      <vt:lpstr>DRUHÁ SVĚTOVÁ VÁLKA</vt:lpstr>
      <vt:lpstr>AFRIKA</vt:lpstr>
      <vt:lpstr>Snímek 3</vt:lpstr>
      <vt:lpstr>Snímek 4</vt:lpstr>
      <vt:lpstr>Snímek 5</vt:lpstr>
      <vt:lpstr>Přehled zdrojů a odkazů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Interaktivní škola pro žáka 21.století</dc:title>
  <dc:creator>icts</dc:creator>
  <cp:lastModifiedBy>Mathyas</cp:lastModifiedBy>
  <cp:revision>21</cp:revision>
  <dcterms:created xsi:type="dcterms:W3CDTF">2010-07-04T09:26:34Z</dcterms:created>
  <dcterms:modified xsi:type="dcterms:W3CDTF">2017-01-29T14:56:09Z</dcterms:modified>
</cp:coreProperties>
</file>