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sldIdLst>
    <p:sldId id="292" r:id="rId2"/>
    <p:sldId id="293" r:id="rId3"/>
    <p:sldId id="271" r:id="rId4"/>
    <p:sldId id="265" r:id="rId5"/>
    <p:sldId id="273" r:id="rId6"/>
    <p:sldId id="274" r:id="rId7"/>
    <p:sldId id="275" r:id="rId8"/>
    <p:sldId id="276" r:id="rId9"/>
    <p:sldId id="282" r:id="rId10"/>
    <p:sldId id="291" r:id="rId11"/>
    <p:sldId id="285" r:id="rId12"/>
    <p:sldId id="286" r:id="rId13"/>
    <p:sldId id="287" r:id="rId14"/>
    <p:sldId id="283" r:id="rId15"/>
    <p:sldId id="288" r:id="rId16"/>
    <p:sldId id="289" r:id="rId17"/>
    <p:sldId id="270" r:id="rId18"/>
    <p:sldId id="290" r:id="rId19"/>
    <p:sldId id="264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17.1.2017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024702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17.1.2017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247453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17.1.2017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727411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17.1.2017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281178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17.1.2017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64705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17.1.2017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67392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17.1.2017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85253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17.1.2017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5591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17.1.2017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529161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17.1.2017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763664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89A-9886-403C-B21D-7EDA1601A55F}" type="datetimeFigureOut">
              <a:rPr lang="cs-CZ" smtClean="0"/>
              <a:pPr/>
              <a:t>17.1.2017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856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EE89A-9886-403C-B21D-7EDA1601A55F}" type="datetimeFigureOut">
              <a:rPr lang="cs-CZ" smtClean="0"/>
              <a:pPr/>
              <a:t>17.1.2017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D4FB3-AE61-4049-A4BA-9013305EC03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195619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941 - Balkánské tažení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88640"/>
            <a:ext cx="7848872" cy="64807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Průběh bojů – Moskva, armáda „Střed“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německé armádě se nepodařilo prolomit obranu města</a:t>
            </a:r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dlouhá, vyčerpávající válka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Průběh bojů - </a:t>
            </a:r>
            <a:r>
              <a:rPr lang="cs-CZ" dirty="0" smtClean="0">
                <a:solidFill>
                  <a:srgbClr val="00B050"/>
                </a:solidFill>
              </a:rPr>
              <a:t>Stalingrad</a:t>
            </a:r>
            <a:r>
              <a:rPr lang="cs-CZ" dirty="0">
                <a:solidFill>
                  <a:srgbClr val="00B050"/>
                </a:solidFill>
              </a:rPr>
              <a:t/>
            </a:r>
            <a:br>
              <a:rPr lang="cs-CZ" dirty="0">
                <a:solidFill>
                  <a:srgbClr val="00B050"/>
                </a:solidFill>
              </a:rPr>
            </a:b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Font typeface="Wingdings" pitchFamily="2" charset="2"/>
              <a:buChar char="q"/>
            </a:pPr>
            <a:r>
              <a:rPr lang="cs-CZ" sz="4500" dirty="0" smtClean="0"/>
              <a:t>strategicky důležité město na Volze</a:t>
            </a:r>
          </a:p>
        </p:txBody>
      </p:sp>
    </p:spTree>
    <p:extLst>
      <p:ext uri="{BB962C8B-B14F-4D97-AF65-F5344CB8AC3E}">
        <p14:creationId xmlns="" xmlns:p14="http://schemas.microsoft.com/office/powerpoint/2010/main" val="222160905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Průběh bojů - </a:t>
            </a:r>
            <a:r>
              <a:rPr lang="cs-CZ" dirty="0" smtClean="0">
                <a:solidFill>
                  <a:srgbClr val="00B050"/>
                </a:solidFill>
              </a:rPr>
              <a:t>Stalingrad</a:t>
            </a:r>
            <a:r>
              <a:rPr lang="cs-CZ" dirty="0">
                <a:solidFill>
                  <a:srgbClr val="00B050"/>
                </a:solidFill>
              </a:rPr>
              <a:t/>
            </a:r>
            <a:br>
              <a:rPr lang="cs-CZ" dirty="0">
                <a:solidFill>
                  <a:srgbClr val="00B050"/>
                </a:solidFill>
              </a:rPr>
            </a:b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Font typeface="Wingdings" pitchFamily="2" charset="2"/>
              <a:buChar char="q"/>
            </a:pPr>
            <a:r>
              <a:rPr lang="cs-CZ" sz="4500" dirty="0" smtClean="0"/>
              <a:t>strategicky důležité město na Volze</a:t>
            </a:r>
          </a:p>
          <a:p>
            <a:pPr algn="ctr">
              <a:buFont typeface="Wingdings" pitchFamily="2" charset="2"/>
              <a:buChar char="q"/>
            </a:pPr>
            <a:r>
              <a:rPr lang="cs-CZ" sz="4500" dirty="0" smtClean="0"/>
              <a:t>armáda „Jih“ v létě 1942 do Leningradu</a:t>
            </a:r>
          </a:p>
        </p:txBody>
      </p:sp>
    </p:spTree>
    <p:extLst>
      <p:ext uri="{BB962C8B-B14F-4D97-AF65-F5344CB8AC3E}">
        <p14:creationId xmlns="" xmlns:p14="http://schemas.microsoft.com/office/powerpoint/2010/main" val="222160905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Průběh bojů - </a:t>
            </a:r>
            <a:r>
              <a:rPr lang="cs-CZ" dirty="0" smtClean="0">
                <a:solidFill>
                  <a:srgbClr val="00B050"/>
                </a:solidFill>
              </a:rPr>
              <a:t>Stalingrad</a:t>
            </a:r>
            <a:r>
              <a:rPr lang="cs-CZ" dirty="0">
                <a:solidFill>
                  <a:srgbClr val="00B050"/>
                </a:solidFill>
              </a:rPr>
              <a:t/>
            </a:r>
            <a:br>
              <a:rPr lang="cs-CZ" dirty="0">
                <a:solidFill>
                  <a:srgbClr val="00B050"/>
                </a:solidFill>
              </a:rPr>
            </a:b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Font typeface="Wingdings" pitchFamily="2" charset="2"/>
              <a:buChar char="q"/>
            </a:pPr>
            <a:r>
              <a:rPr lang="cs-CZ" sz="4500" dirty="0" smtClean="0"/>
              <a:t>strategicky důležité město na Volze</a:t>
            </a:r>
          </a:p>
          <a:p>
            <a:pPr algn="ctr">
              <a:buFont typeface="Wingdings" pitchFamily="2" charset="2"/>
              <a:buChar char="q"/>
            </a:pPr>
            <a:r>
              <a:rPr lang="cs-CZ" sz="4500" dirty="0" smtClean="0"/>
              <a:t>armáda „Jih“ v létě 1942 do Leningradu</a:t>
            </a:r>
          </a:p>
          <a:p>
            <a:pPr algn="ctr">
              <a:buFont typeface="Wingdings" pitchFamily="2" charset="2"/>
              <a:buChar char="q"/>
            </a:pPr>
            <a:r>
              <a:rPr lang="cs-CZ" sz="4500" dirty="0" smtClean="0"/>
              <a:t>boj o každou ulici, o každý dům</a:t>
            </a:r>
            <a:r>
              <a:rPr lang="cs-CZ" sz="5000" dirty="0" smtClean="0"/>
              <a:t>                                     </a:t>
            </a:r>
            <a:endParaRPr lang="cs-CZ" sz="5000" dirty="0"/>
          </a:p>
        </p:txBody>
      </p:sp>
    </p:spTree>
    <p:extLst>
      <p:ext uri="{BB962C8B-B14F-4D97-AF65-F5344CB8AC3E}">
        <p14:creationId xmlns="" xmlns:p14="http://schemas.microsoft.com/office/powerpoint/2010/main" val="222160905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Průběh bojů - </a:t>
            </a:r>
            <a:r>
              <a:rPr lang="cs-CZ" dirty="0" smtClean="0">
                <a:solidFill>
                  <a:srgbClr val="00B050"/>
                </a:solidFill>
              </a:rPr>
              <a:t>Stalingrad</a:t>
            </a:r>
            <a:r>
              <a:rPr lang="cs-CZ" dirty="0">
                <a:solidFill>
                  <a:srgbClr val="00B050"/>
                </a:solidFill>
              </a:rPr>
              <a:t/>
            </a:r>
            <a:br>
              <a:rPr lang="cs-CZ" dirty="0">
                <a:solidFill>
                  <a:srgbClr val="00B050"/>
                </a:solidFill>
              </a:rPr>
            </a:b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Wingdings" pitchFamily="2" charset="2"/>
              <a:buChar char="q"/>
            </a:pPr>
            <a:r>
              <a:rPr lang="cs-CZ" dirty="0" smtClean="0"/>
              <a:t>podzim 1942 ofenzíva Rudé armády</a:t>
            </a:r>
          </a:p>
          <a:p>
            <a:pPr marL="0" indent="0" algn="ctr">
              <a:buNone/>
            </a:pPr>
            <a:r>
              <a:rPr lang="cs-CZ" dirty="0" smtClean="0"/>
              <a:t>↓</a:t>
            </a:r>
          </a:p>
          <a:p>
            <a:pPr marL="0" indent="0" algn="ctr">
              <a:buNone/>
            </a:pPr>
            <a:r>
              <a:rPr lang="cs-CZ" dirty="0" smtClean="0"/>
              <a:t>                                    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0336277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Průběh bojů - </a:t>
            </a:r>
            <a:r>
              <a:rPr lang="cs-CZ" dirty="0" smtClean="0">
                <a:solidFill>
                  <a:srgbClr val="00B050"/>
                </a:solidFill>
              </a:rPr>
              <a:t>Stalingrad</a:t>
            </a:r>
            <a:r>
              <a:rPr lang="cs-CZ" dirty="0">
                <a:solidFill>
                  <a:srgbClr val="00B050"/>
                </a:solidFill>
              </a:rPr>
              <a:t/>
            </a:r>
            <a:br>
              <a:rPr lang="cs-CZ" dirty="0">
                <a:solidFill>
                  <a:srgbClr val="00B050"/>
                </a:solidFill>
              </a:rPr>
            </a:b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Wingdings" pitchFamily="2" charset="2"/>
              <a:buChar char="q"/>
            </a:pPr>
            <a:r>
              <a:rPr lang="cs-CZ" dirty="0" smtClean="0"/>
              <a:t>podzim 1942 ofenzíva Rudé armády</a:t>
            </a:r>
          </a:p>
          <a:p>
            <a:pPr marL="0" indent="0" algn="ctr">
              <a:buNone/>
            </a:pPr>
            <a:r>
              <a:rPr lang="cs-CZ" dirty="0" smtClean="0"/>
              <a:t>↓</a:t>
            </a:r>
          </a:p>
          <a:p>
            <a:pPr algn="ctr">
              <a:buFont typeface="Wingdings" pitchFamily="2" charset="2"/>
              <a:buChar char="q"/>
            </a:pPr>
            <a:r>
              <a:rPr lang="cs-CZ" dirty="0"/>
              <a:t> </a:t>
            </a:r>
            <a:r>
              <a:rPr lang="cs-CZ" dirty="0" smtClean="0"/>
              <a:t>německá armáda gen. Pauluse do obklíčení (stalingradský kotel)</a:t>
            </a:r>
          </a:p>
          <a:p>
            <a:pPr marL="0" indent="0" algn="ctr">
              <a:buNone/>
            </a:pPr>
            <a:r>
              <a:rPr lang="cs-CZ" dirty="0" smtClean="0"/>
              <a:t> ↓                                    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3260301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Průběh bojů - </a:t>
            </a:r>
            <a:r>
              <a:rPr lang="cs-CZ" dirty="0" smtClean="0">
                <a:solidFill>
                  <a:srgbClr val="00B050"/>
                </a:solidFill>
              </a:rPr>
              <a:t>Stalingrad</a:t>
            </a:r>
            <a:r>
              <a:rPr lang="cs-CZ" dirty="0">
                <a:solidFill>
                  <a:srgbClr val="00B050"/>
                </a:solidFill>
              </a:rPr>
              <a:t/>
            </a:r>
            <a:br>
              <a:rPr lang="cs-CZ" dirty="0">
                <a:solidFill>
                  <a:srgbClr val="00B050"/>
                </a:solidFill>
              </a:rPr>
            </a:b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Wingdings" pitchFamily="2" charset="2"/>
              <a:buChar char="q"/>
            </a:pPr>
            <a:r>
              <a:rPr lang="cs-CZ" dirty="0" smtClean="0"/>
              <a:t>podzim 1942 ofenzíva Rudé armády</a:t>
            </a:r>
          </a:p>
          <a:p>
            <a:pPr marL="0" indent="0" algn="ctr">
              <a:buNone/>
            </a:pPr>
            <a:r>
              <a:rPr lang="cs-CZ" dirty="0" smtClean="0"/>
              <a:t>↓</a:t>
            </a:r>
          </a:p>
          <a:p>
            <a:pPr algn="ctr">
              <a:buFont typeface="Wingdings" pitchFamily="2" charset="2"/>
              <a:buChar char="q"/>
            </a:pPr>
            <a:r>
              <a:rPr lang="cs-CZ" dirty="0"/>
              <a:t> </a:t>
            </a:r>
            <a:r>
              <a:rPr lang="cs-CZ" dirty="0" smtClean="0"/>
              <a:t>německá armáda gen. Pauluse do obklíčení (stalingradský kotel)</a:t>
            </a:r>
          </a:p>
          <a:p>
            <a:pPr marL="0" indent="0" algn="ctr">
              <a:buNone/>
            </a:pPr>
            <a:r>
              <a:rPr lang="cs-CZ" dirty="0" smtClean="0"/>
              <a:t> ↓</a:t>
            </a:r>
          </a:p>
          <a:p>
            <a:pPr algn="ctr">
              <a:buFont typeface="Wingdings" pitchFamily="2" charset="2"/>
              <a:buChar char="q"/>
            </a:pPr>
            <a:r>
              <a:rPr lang="cs-CZ" dirty="0" smtClean="0"/>
              <a:t>armáda se vzdala (únor 1943), zastaven postup Němců</a:t>
            </a:r>
          </a:p>
          <a:p>
            <a:pPr marL="0" indent="0" algn="ctr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        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3260301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Průběh bojů - </a:t>
            </a:r>
            <a:r>
              <a:rPr lang="cs-CZ" dirty="0" smtClean="0">
                <a:solidFill>
                  <a:srgbClr val="00B050"/>
                </a:solidFill>
              </a:rPr>
              <a:t>Kursk </a:t>
            </a:r>
            <a:r>
              <a:rPr lang="cs-CZ" dirty="0">
                <a:solidFill>
                  <a:srgbClr val="00B050"/>
                </a:solidFill>
              </a:rPr>
              <a:t>1943</a:t>
            </a:r>
            <a:br>
              <a:rPr lang="cs-CZ" dirty="0">
                <a:solidFill>
                  <a:srgbClr val="00B050"/>
                </a:solidFill>
              </a:rPr>
            </a:b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7000" dirty="0" smtClean="0"/>
              <a:t>= největší tanková bitva 2. světové války</a:t>
            </a:r>
          </a:p>
          <a:p>
            <a:pPr marL="0" indent="0" algn="ctr">
              <a:buNone/>
            </a:pPr>
            <a:r>
              <a:rPr lang="cs-CZ" sz="7000" dirty="0" smtClean="0"/>
              <a:t>- porážka Němců</a:t>
            </a:r>
          </a:p>
        </p:txBody>
      </p:sp>
    </p:spTree>
    <p:extLst>
      <p:ext uri="{BB962C8B-B14F-4D97-AF65-F5344CB8AC3E}">
        <p14:creationId xmlns="" xmlns:p14="http://schemas.microsoft.com/office/powerpoint/2010/main" val="353986103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Průběh bojů - </a:t>
            </a:r>
            <a:r>
              <a:rPr lang="cs-CZ" dirty="0" smtClean="0">
                <a:solidFill>
                  <a:srgbClr val="00B050"/>
                </a:solidFill>
              </a:rPr>
              <a:t>Kursk </a:t>
            </a:r>
            <a:r>
              <a:rPr lang="cs-CZ" dirty="0">
                <a:solidFill>
                  <a:srgbClr val="00B050"/>
                </a:solidFill>
              </a:rPr>
              <a:t>1943</a:t>
            </a:r>
            <a:br>
              <a:rPr lang="cs-CZ" dirty="0">
                <a:solidFill>
                  <a:srgbClr val="00B050"/>
                </a:solidFill>
              </a:rPr>
            </a:b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5500" dirty="0" smtClean="0">
                <a:solidFill>
                  <a:srgbClr val="00B050"/>
                </a:solidFill>
              </a:rPr>
              <a:t>postup Rudé armády</a:t>
            </a:r>
          </a:p>
          <a:p>
            <a:pPr marL="0" indent="0" algn="ctr">
              <a:buNone/>
            </a:pPr>
            <a:r>
              <a:rPr lang="cs-CZ" sz="5500" dirty="0" smtClean="0"/>
              <a:t>osvobozování svého území</a:t>
            </a:r>
          </a:p>
          <a:p>
            <a:pPr marL="0" indent="0" algn="ctr">
              <a:buNone/>
            </a:pPr>
            <a:r>
              <a:rPr lang="cs-CZ" sz="5500" dirty="0" smtClean="0"/>
              <a:t>obsazení pobaltských států</a:t>
            </a:r>
          </a:p>
          <a:p>
            <a:pPr marL="0" indent="0" algn="ctr">
              <a:buNone/>
            </a:pPr>
            <a:r>
              <a:rPr lang="cs-CZ" sz="5500" dirty="0" smtClean="0"/>
              <a:t>vstup do Polska</a:t>
            </a:r>
            <a:endParaRPr lang="cs-CZ" sz="5500" dirty="0"/>
          </a:p>
        </p:txBody>
      </p:sp>
    </p:spTree>
    <p:extLst>
      <p:ext uri="{BB962C8B-B14F-4D97-AF65-F5344CB8AC3E}">
        <p14:creationId xmlns="" xmlns:p14="http://schemas.microsoft.com/office/powerpoint/2010/main" val="183391867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31984445"/>
              </p:ext>
            </p:extLst>
          </p:nvPr>
        </p:nvGraphicFramePr>
        <p:xfrm>
          <a:off x="1369036" y="3233738"/>
          <a:ext cx="6405925" cy="1717548"/>
        </p:xfrm>
        <a:graphic>
          <a:graphicData uri="http://schemas.openxmlformats.org/drawingml/2006/table">
            <a:tbl>
              <a:tblPr firstRow="1" firstCol="1" bandRow="1"/>
              <a:tblGrid>
                <a:gridCol w="1202213"/>
                <a:gridCol w="114300"/>
                <a:gridCol w="5089412"/>
              </a:tblGrid>
              <a:tr h="3124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Použití zdroje: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cs-CZ" sz="1100" dirty="0" smtClean="0">
                          <a:effectLst/>
                        </a:rPr>
                        <a:t>VÁLKOVÁ, Veronika. </a:t>
                      </a:r>
                      <a:r>
                        <a:rPr lang="cs-CZ" sz="1100" i="1" dirty="0" smtClean="0">
                          <a:effectLst/>
                        </a:rPr>
                        <a:t>Dějepis 9, nejnovější dějiny pro základní školy</a:t>
                      </a:r>
                      <a:r>
                        <a:rPr lang="cs-CZ" sz="1100" dirty="0" smtClean="0">
                          <a:effectLst/>
                        </a:rPr>
                        <a:t>. </a:t>
                      </a:r>
                      <a:r>
                        <a:rPr lang="cs-CZ" sz="1100" smtClean="0">
                          <a:effectLst/>
                        </a:rPr>
                        <a:t>Praha: SPN - pedagogické nakladatelství, 2009, ISBN 978-80-7235-428-3. </a:t>
                      </a:r>
                      <a:endParaRPr lang="cs-CZ" sz="110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</a:tr>
              <a:tr h="3124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Citace: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</a:tr>
              <a:tr h="3124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Anotace: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368425" y="30051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611559" y="1556792"/>
            <a:ext cx="7920881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Tento materi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 byl vytvořen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mci projektu EU pen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ze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kol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</a:t>
            </a:r>
            <a:endParaRPr kumimoji="0" lang="cs-CZ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Operačn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ho programu Vzděl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pro konkurenceschopnost</a:t>
            </a:r>
            <a:endParaRPr kumimoji="0" lang="cs-CZ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368425" y="4767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9403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1941 - Barbaross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332656"/>
            <a:ext cx="6552728" cy="59766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NAPADENÍ SSSR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algn="ctr">
              <a:buFont typeface="Wingdings" pitchFamily="2" charset="2"/>
              <a:buChar char="§"/>
            </a:pPr>
            <a:r>
              <a:rPr lang="cs-CZ" sz="4400" dirty="0">
                <a:solidFill>
                  <a:srgbClr val="002060"/>
                </a:solidFill>
              </a:rPr>
              <a:t>v</a:t>
            </a:r>
            <a:r>
              <a:rPr lang="cs-CZ" sz="4400" dirty="0" smtClean="0">
                <a:solidFill>
                  <a:srgbClr val="002060"/>
                </a:solidFill>
              </a:rPr>
              <a:t>álka se Sovětským svazem</a:t>
            </a:r>
          </a:p>
          <a:p>
            <a:pPr algn="ctr">
              <a:buFont typeface="Wingdings" pitchFamily="2" charset="2"/>
              <a:buChar char="§"/>
            </a:pPr>
            <a:endParaRPr lang="cs-CZ" sz="4400" dirty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Char char="§"/>
            </a:pPr>
            <a:r>
              <a:rPr lang="cs-CZ" sz="4400" dirty="0" smtClean="0">
                <a:solidFill>
                  <a:srgbClr val="002060"/>
                </a:solidFill>
              </a:rPr>
              <a:t>průběh bojů</a:t>
            </a:r>
          </a:p>
          <a:p>
            <a:pPr marL="0" indent="0" algn="ctr">
              <a:buNone/>
            </a:pPr>
            <a:r>
              <a:rPr lang="cs-CZ" sz="4400" dirty="0" smtClean="0">
                <a:solidFill>
                  <a:srgbClr val="002060"/>
                </a:solidFill>
              </a:rPr>
              <a:t> </a:t>
            </a:r>
            <a:endParaRPr lang="cs-CZ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758843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Válka se Sovětským svazem</a:t>
            </a:r>
            <a:br>
              <a:rPr lang="cs-CZ" dirty="0" smtClean="0">
                <a:solidFill>
                  <a:srgbClr val="002060"/>
                </a:solidFill>
              </a:rPr>
            </a:b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968552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§"/>
            </a:pPr>
            <a:r>
              <a:rPr lang="cs-CZ" sz="3800" dirty="0" smtClean="0"/>
              <a:t>Hitler – </a:t>
            </a:r>
            <a:r>
              <a:rPr lang="cs-CZ" sz="3800" b="1" dirty="0" smtClean="0"/>
              <a:t>plán Barbarossa </a:t>
            </a:r>
            <a:r>
              <a:rPr lang="cs-CZ" sz="3800" dirty="0" smtClean="0"/>
              <a:t>→ přepadení SSSR (22. června 1941)</a:t>
            </a:r>
          </a:p>
          <a:p>
            <a:pPr>
              <a:buFont typeface="Wingdings" pitchFamily="2" charset="2"/>
              <a:buChar char="§"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</a:t>
            </a:r>
          </a:p>
        </p:txBody>
      </p:sp>
    </p:spTree>
    <p:extLst>
      <p:ext uri="{BB962C8B-B14F-4D97-AF65-F5344CB8AC3E}">
        <p14:creationId xmlns="" xmlns:p14="http://schemas.microsoft.com/office/powerpoint/2010/main" val="39997002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Válka se Sovětským svazem</a:t>
            </a:r>
            <a:br>
              <a:rPr lang="cs-CZ" dirty="0" smtClean="0">
                <a:solidFill>
                  <a:srgbClr val="002060"/>
                </a:solidFill>
              </a:rPr>
            </a:b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968552"/>
          </a:xfrm>
        </p:spPr>
        <p:txBody>
          <a:bodyPr>
            <a:normAutofit fontScale="92500" lnSpcReduction="10000"/>
          </a:bodyPr>
          <a:lstStyle/>
          <a:p>
            <a:pPr algn="ctr">
              <a:buFont typeface="Wingdings" pitchFamily="2" charset="2"/>
              <a:buChar char="§"/>
            </a:pPr>
            <a:r>
              <a:rPr lang="cs-CZ" sz="3800" dirty="0" smtClean="0"/>
              <a:t>Hitler – </a:t>
            </a:r>
            <a:r>
              <a:rPr lang="cs-CZ" sz="3800" b="1" dirty="0" smtClean="0"/>
              <a:t>plán Barbarossa </a:t>
            </a:r>
            <a:r>
              <a:rPr lang="cs-CZ" sz="3800" dirty="0" smtClean="0"/>
              <a:t>→ přepadení SSSR (22. června 1941)</a:t>
            </a:r>
          </a:p>
          <a:p>
            <a:pPr algn="ctr">
              <a:buFont typeface="Wingdings" pitchFamily="2" charset="2"/>
              <a:buChar char="§"/>
            </a:pPr>
            <a:r>
              <a:rPr lang="cs-CZ" sz="3800" b="1" dirty="0" smtClean="0"/>
              <a:t>zklamání Hitlera</a:t>
            </a:r>
          </a:p>
          <a:p>
            <a:pPr marL="0" indent="0" algn="ctr">
              <a:buNone/>
            </a:pPr>
            <a:r>
              <a:rPr lang="cs-CZ" sz="3800" dirty="0" smtClean="0"/>
              <a:t>- Japonsko nezaútočí na SSSR (smlouva o neútočení)</a:t>
            </a:r>
          </a:p>
          <a:p>
            <a:pPr marL="0" indent="0" algn="ctr">
              <a:buNone/>
            </a:pPr>
            <a:r>
              <a:rPr lang="cs-CZ" sz="3800" dirty="0" smtClean="0"/>
              <a:t>- VB a F nebudou bojovat s Hitlerem proti ruským  bolševikům</a:t>
            </a:r>
          </a:p>
          <a:p>
            <a:pPr>
              <a:buFont typeface="Wingdings" pitchFamily="2" charset="2"/>
              <a:buChar char="§"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</a:t>
            </a:r>
          </a:p>
        </p:txBody>
      </p:sp>
    </p:spTree>
    <p:extLst>
      <p:ext uri="{BB962C8B-B14F-4D97-AF65-F5344CB8AC3E}">
        <p14:creationId xmlns="" xmlns:p14="http://schemas.microsoft.com/office/powerpoint/2010/main" val="5799975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Válka se Sovětským svazem</a:t>
            </a:r>
            <a:br>
              <a:rPr lang="cs-CZ" dirty="0" smtClean="0">
                <a:solidFill>
                  <a:srgbClr val="002060"/>
                </a:solidFill>
              </a:rPr>
            </a:b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968552"/>
          </a:xfrm>
        </p:spPr>
        <p:txBody>
          <a:bodyPr>
            <a:normAutofit lnSpcReduction="10000"/>
          </a:bodyPr>
          <a:lstStyle/>
          <a:p>
            <a:pPr algn="ctr">
              <a:buFont typeface="Wingdings" pitchFamily="2" charset="2"/>
              <a:buChar char="§"/>
            </a:pPr>
            <a:r>
              <a:rPr lang="cs-CZ" sz="3800" dirty="0" smtClean="0"/>
              <a:t>Hitler – </a:t>
            </a:r>
            <a:r>
              <a:rPr lang="cs-CZ" sz="3800" b="1" dirty="0" smtClean="0"/>
              <a:t>plán Barbarossa </a:t>
            </a:r>
            <a:r>
              <a:rPr lang="cs-CZ" sz="3800" dirty="0" smtClean="0"/>
              <a:t>→ přepadení SSSR (22. června 1941)</a:t>
            </a:r>
          </a:p>
          <a:p>
            <a:pPr algn="ctr">
              <a:buFont typeface="Wingdings" pitchFamily="2" charset="2"/>
              <a:buChar char="§"/>
            </a:pPr>
            <a:r>
              <a:rPr lang="cs-CZ" sz="3800" b="1" dirty="0" smtClean="0"/>
              <a:t>zklamání Hitlera</a:t>
            </a:r>
          </a:p>
          <a:p>
            <a:pPr marL="0" indent="0" algn="ctr">
              <a:buNone/>
            </a:pPr>
            <a:r>
              <a:rPr lang="cs-CZ" sz="3800" dirty="0" smtClean="0"/>
              <a:t>- Japonsko nezaútočí na SSSR</a:t>
            </a:r>
          </a:p>
          <a:p>
            <a:pPr marL="0" indent="0" algn="ctr">
              <a:buNone/>
            </a:pPr>
            <a:r>
              <a:rPr lang="cs-CZ" sz="3800" dirty="0" smtClean="0"/>
              <a:t>- VB a F nebudou bojovat s Hitlerem proti ruským  bolševikům</a:t>
            </a:r>
          </a:p>
          <a:p>
            <a:pPr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</a:t>
            </a:r>
          </a:p>
        </p:txBody>
      </p:sp>
    </p:spTree>
    <p:extLst>
      <p:ext uri="{BB962C8B-B14F-4D97-AF65-F5344CB8AC3E}">
        <p14:creationId xmlns="" xmlns:p14="http://schemas.microsoft.com/office/powerpoint/2010/main" val="5799975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Průběh bojů – r. 1941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Font typeface="Wingdings" pitchFamily="2" charset="2"/>
              <a:buChar char="§"/>
            </a:pPr>
            <a:r>
              <a:rPr lang="cs-CZ" sz="3000" b="1" dirty="0"/>
              <a:t>z</a:t>
            </a:r>
            <a:r>
              <a:rPr lang="cs-CZ" sz="3000" b="1" dirty="0" smtClean="0"/>
              <a:t>počátku rychlý potup německých armád,</a:t>
            </a:r>
          </a:p>
          <a:p>
            <a:pPr algn="ctr">
              <a:buFont typeface="Wingdings" pitchFamily="2" charset="2"/>
              <a:buChar char="§"/>
            </a:pPr>
            <a:r>
              <a:rPr lang="cs-CZ" sz="2800" dirty="0" smtClean="0"/>
              <a:t> taktika -  </a:t>
            </a:r>
            <a:r>
              <a:rPr lang="cs-CZ" sz="2800" b="1" dirty="0" smtClean="0"/>
              <a:t>blesková válka </a:t>
            </a:r>
            <a:endParaRPr lang="cs-CZ" sz="2800" dirty="0" smtClean="0"/>
          </a:p>
          <a:p>
            <a:pPr algn="ctr">
              <a:buFont typeface="Wingdings" pitchFamily="2" charset="2"/>
              <a:buChar char="§"/>
            </a:pPr>
            <a:endParaRPr lang="cs-CZ" sz="3000" b="1" dirty="0" smtClean="0"/>
          </a:p>
          <a:p>
            <a:pPr marL="0" indent="0">
              <a:buNone/>
            </a:pPr>
            <a:endParaRPr lang="cs-CZ" sz="3000" b="1" dirty="0" smtClean="0"/>
          </a:p>
          <a:p>
            <a:pPr marL="0" indent="0">
              <a:buNone/>
            </a:pPr>
            <a:r>
              <a:rPr lang="cs-CZ" sz="2800" dirty="0" smtClean="0"/>
              <a:t>               </a:t>
            </a:r>
          </a:p>
        </p:txBody>
      </p:sp>
    </p:spTree>
    <p:extLst>
      <p:ext uri="{BB962C8B-B14F-4D97-AF65-F5344CB8AC3E}">
        <p14:creationId xmlns="" xmlns:p14="http://schemas.microsoft.com/office/powerpoint/2010/main" val="36276068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Průběh bojů – r. 1941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Font typeface="Wingdings" pitchFamily="2" charset="2"/>
              <a:buChar char="§"/>
            </a:pPr>
            <a:r>
              <a:rPr lang="cs-CZ" sz="3000" b="1" dirty="0"/>
              <a:t>z</a:t>
            </a:r>
            <a:r>
              <a:rPr lang="cs-CZ" sz="3000" b="1" dirty="0" smtClean="0"/>
              <a:t>počátku rychlý potup německých armád</a:t>
            </a:r>
          </a:p>
          <a:p>
            <a:pPr marL="0" indent="0">
              <a:buNone/>
            </a:pPr>
            <a:endParaRPr lang="cs-CZ" sz="3000" b="1" dirty="0" smtClean="0"/>
          </a:p>
          <a:p>
            <a:pPr>
              <a:buFont typeface="Wingdings" pitchFamily="2" charset="2"/>
              <a:buChar char="§"/>
            </a:pPr>
            <a:r>
              <a:rPr lang="cs-CZ" sz="3000" b="1" dirty="0" smtClean="0"/>
              <a:t>armáda </a:t>
            </a:r>
          </a:p>
          <a:p>
            <a:pPr marL="0" indent="0">
              <a:buNone/>
            </a:pPr>
            <a:r>
              <a:rPr lang="cs-CZ" sz="3000" b="1" dirty="0"/>
              <a:t>	</a:t>
            </a:r>
            <a:r>
              <a:rPr lang="cs-CZ" sz="3000" b="1" dirty="0" smtClean="0"/>
              <a:t>„Sever“ - září 1941 Leningrad (blokáda)</a:t>
            </a:r>
          </a:p>
          <a:p>
            <a:pPr marL="0" indent="0">
              <a:buNone/>
            </a:pPr>
            <a:r>
              <a:rPr lang="cs-CZ" sz="3000" b="1" dirty="0"/>
              <a:t> </a:t>
            </a:r>
            <a:r>
              <a:rPr lang="cs-CZ" sz="3000" b="1" dirty="0" smtClean="0"/>
              <a:t>          „Střed“ - k Moskvě, obrana neprolomena,</a:t>
            </a:r>
          </a:p>
          <a:p>
            <a:pPr marL="0" indent="0">
              <a:buNone/>
            </a:pPr>
            <a:r>
              <a:rPr lang="cs-CZ" sz="3000" b="1" dirty="0"/>
              <a:t>	</a:t>
            </a:r>
            <a:r>
              <a:rPr lang="cs-CZ" sz="3000" b="1" dirty="0" smtClean="0"/>
              <a:t>	       prosinec protiútok Rudé armády</a:t>
            </a:r>
          </a:p>
          <a:p>
            <a:pPr marL="0" indent="0">
              <a:buNone/>
            </a:pPr>
            <a:r>
              <a:rPr lang="cs-CZ" sz="3000" b="1" dirty="0"/>
              <a:t> </a:t>
            </a:r>
            <a:r>
              <a:rPr lang="cs-CZ" sz="3000" b="1" dirty="0" smtClean="0"/>
              <a:t>          „Jih“      - postup ke Stalingradu   </a:t>
            </a:r>
          </a:p>
          <a:p>
            <a:pPr marL="0" indent="0">
              <a:buNone/>
            </a:pPr>
            <a:endParaRPr lang="cs-CZ" sz="3000" b="1" dirty="0" smtClean="0"/>
          </a:p>
          <a:p>
            <a:pPr marL="0" indent="0">
              <a:buNone/>
            </a:pPr>
            <a:r>
              <a:rPr lang="cs-CZ" sz="2800" dirty="0" smtClean="0"/>
              <a:t>               </a:t>
            </a:r>
          </a:p>
        </p:txBody>
      </p:sp>
    </p:spTree>
    <p:extLst>
      <p:ext uri="{BB962C8B-B14F-4D97-AF65-F5344CB8AC3E}">
        <p14:creationId xmlns="" xmlns:p14="http://schemas.microsoft.com/office/powerpoint/2010/main" val="31825325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Průběh bojů - </a:t>
            </a:r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blokáda </a:t>
            </a:r>
            <a:r>
              <a:rPr lang="cs-CZ" dirty="0">
                <a:solidFill>
                  <a:schemeClr val="accent3">
                    <a:lumMod val="50000"/>
                  </a:schemeClr>
                </a:solidFill>
              </a:rPr>
              <a:t>Leningradu</a:t>
            </a:r>
            <a:r>
              <a:rPr lang="cs-CZ" dirty="0">
                <a:solidFill>
                  <a:srgbClr val="00B050"/>
                </a:solidFill>
              </a:rPr>
              <a:t/>
            </a:r>
            <a:br>
              <a:rPr lang="cs-CZ" dirty="0">
                <a:solidFill>
                  <a:srgbClr val="00B050"/>
                </a:solidFill>
              </a:rPr>
            </a:b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Wingdings" pitchFamily="2" charset="2"/>
              <a:buChar char="q"/>
            </a:pPr>
            <a:r>
              <a:rPr lang="cs-CZ" dirty="0" smtClean="0"/>
              <a:t>  ostřelován a bombardován</a:t>
            </a:r>
          </a:p>
          <a:p>
            <a:pPr algn="ctr">
              <a:buNone/>
            </a:pPr>
            <a:endParaRPr lang="cs-CZ" dirty="0" smtClean="0"/>
          </a:p>
          <a:p>
            <a:pPr algn="ctr">
              <a:buFont typeface="Wingdings" pitchFamily="2" charset="2"/>
              <a:buChar char="q"/>
            </a:pPr>
            <a:r>
              <a:rPr lang="cs-CZ" dirty="0" smtClean="0"/>
              <a:t>      nedostatek jídla a tepla → umírání</a:t>
            </a:r>
          </a:p>
          <a:p>
            <a:pPr algn="ctr">
              <a:buFont typeface="Wingdings" pitchFamily="2" charset="2"/>
              <a:buChar char="q"/>
            </a:pPr>
            <a:r>
              <a:rPr lang="cs-CZ" dirty="0"/>
              <a:t> </a:t>
            </a:r>
            <a:r>
              <a:rPr lang="cs-CZ" dirty="0" smtClean="0"/>
              <a:t>nedostatek léků</a:t>
            </a:r>
          </a:p>
          <a:p>
            <a:pPr algn="ctr">
              <a:buFont typeface="Wingdings" pitchFamily="2" charset="2"/>
              <a:buChar char="q"/>
            </a:pPr>
            <a:r>
              <a:rPr lang="cs-CZ" dirty="0"/>
              <a:t> </a:t>
            </a:r>
            <a:r>
              <a:rPr lang="cs-CZ" dirty="0" smtClean="0"/>
              <a:t>blokáda trvala 900 dní</a:t>
            </a:r>
          </a:p>
          <a:p>
            <a:pPr algn="ctr">
              <a:buNone/>
            </a:pPr>
            <a:endParaRPr lang="cs-CZ" dirty="0" smtClean="0"/>
          </a:p>
          <a:p>
            <a:pPr algn="ctr">
              <a:buFont typeface="Wingdings" pitchFamily="2" charset="2"/>
              <a:buChar char="q"/>
            </a:pPr>
            <a:r>
              <a:rPr lang="cs-CZ" dirty="0" smtClean="0"/>
              <a:t>velké hrdinství Leningraďanů    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0282237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348</Words>
  <Application>Microsoft Office PowerPoint</Application>
  <PresentationFormat>Předvádění na obrazovce (4:3)</PresentationFormat>
  <Paragraphs>101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Motiv systému Office</vt:lpstr>
      <vt:lpstr>Snímek 1</vt:lpstr>
      <vt:lpstr>Snímek 2</vt:lpstr>
      <vt:lpstr>NAPADENÍ SSSR</vt:lpstr>
      <vt:lpstr>Válka se Sovětským svazem </vt:lpstr>
      <vt:lpstr>Válka se Sovětským svazem </vt:lpstr>
      <vt:lpstr>Válka se Sovětským svazem </vt:lpstr>
      <vt:lpstr>Průběh bojů – r. 1941</vt:lpstr>
      <vt:lpstr>Průběh bojů – r. 1941</vt:lpstr>
      <vt:lpstr>Průběh bojů - blokáda Leningradu </vt:lpstr>
      <vt:lpstr>Průběh bojů – Moskva, armáda „Střed“</vt:lpstr>
      <vt:lpstr>Průběh bojů - Stalingrad </vt:lpstr>
      <vt:lpstr>Průběh bojů - Stalingrad </vt:lpstr>
      <vt:lpstr>Průběh bojů - Stalingrad </vt:lpstr>
      <vt:lpstr>Průběh bojů - Stalingrad </vt:lpstr>
      <vt:lpstr>Průběh bojů - Stalingrad </vt:lpstr>
      <vt:lpstr>Průběh bojů - Stalingrad </vt:lpstr>
      <vt:lpstr>Průběh bojů - Kursk 1943 </vt:lpstr>
      <vt:lpstr>Průběh bojů - Kursk 1943 </vt:lpstr>
      <vt:lpstr>Snímek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administrator</dc:creator>
  <cp:lastModifiedBy>Mathyas</cp:lastModifiedBy>
  <cp:revision>33</cp:revision>
  <dcterms:created xsi:type="dcterms:W3CDTF">2012-04-04T05:08:45Z</dcterms:created>
  <dcterms:modified xsi:type="dcterms:W3CDTF">2017-01-17T21:23:16Z</dcterms:modified>
</cp:coreProperties>
</file>