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59" r:id="rId17"/>
    <p:sldId id="269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7829-D6A7-4321-9297-F1F95CA2C42E}" type="datetimeFigureOut">
              <a:rPr lang="cs-CZ" smtClean="0"/>
              <a:pPr/>
              <a:t>14.4.2017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B243-F4DB-4BF6-B68B-FB765CB5FD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7829-D6A7-4321-9297-F1F95CA2C42E}" type="datetimeFigureOut">
              <a:rPr lang="cs-CZ" smtClean="0"/>
              <a:pPr/>
              <a:t>14.4.2017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B243-F4DB-4BF6-B68B-FB765CB5FD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7829-D6A7-4321-9297-F1F95CA2C42E}" type="datetimeFigureOut">
              <a:rPr lang="cs-CZ" smtClean="0"/>
              <a:pPr/>
              <a:t>14.4.2017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B243-F4DB-4BF6-B68B-FB765CB5FD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7829-D6A7-4321-9297-F1F95CA2C42E}" type="datetimeFigureOut">
              <a:rPr lang="cs-CZ" smtClean="0"/>
              <a:pPr/>
              <a:t>14.4.2017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B243-F4DB-4BF6-B68B-FB765CB5FD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7829-D6A7-4321-9297-F1F95CA2C42E}" type="datetimeFigureOut">
              <a:rPr lang="cs-CZ" smtClean="0"/>
              <a:pPr/>
              <a:t>14.4.2017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B243-F4DB-4BF6-B68B-FB765CB5FD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7829-D6A7-4321-9297-F1F95CA2C42E}" type="datetimeFigureOut">
              <a:rPr lang="cs-CZ" smtClean="0"/>
              <a:pPr/>
              <a:t>14.4.2017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B243-F4DB-4BF6-B68B-FB765CB5FD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7829-D6A7-4321-9297-F1F95CA2C42E}" type="datetimeFigureOut">
              <a:rPr lang="cs-CZ" smtClean="0"/>
              <a:pPr/>
              <a:t>14.4.2017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B243-F4DB-4BF6-B68B-FB765CB5FD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7829-D6A7-4321-9297-F1F95CA2C42E}" type="datetimeFigureOut">
              <a:rPr lang="cs-CZ" smtClean="0"/>
              <a:pPr/>
              <a:t>14.4.2017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B243-F4DB-4BF6-B68B-FB765CB5FD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7829-D6A7-4321-9297-F1F95CA2C42E}" type="datetimeFigureOut">
              <a:rPr lang="cs-CZ" smtClean="0"/>
              <a:pPr/>
              <a:t>14.4.2017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B243-F4DB-4BF6-B68B-FB765CB5FD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7829-D6A7-4321-9297-F1F95CA2C42E}" type="datetimeFigureOut">
              <a:rPr lang="cs-CZ" smtClean="0"/>
              <a:pPr/>
              <a:t>14.4.2017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B243-F4DB-4BF6-B68B-FB765CB5FD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C7829-D6A7-4321-9297-F1F95CA2C42E}" type="datetimeFigureOut">
              <a:rPr lang="cs-CZ" smtClean="0"/>
              <a:pPr/>
              <a:t>14.4.2017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B243-F4DB-4BF6-B68B-FB765CB5FD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C7829-D6A7-4321-9297-F1F95CA2C42E}" type="datetimeFigureOut">
              <a:rPr lang="cs-CZ" smtClean="0"/>
              <a:pPr/>
              <a:t>14.4.2017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5B243-F4DB-4BF6-B68B-FB765CB5FD6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907704" y="3861048"/>
            <a:ext cx="57374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800" dirty="0" smtClean="0">
                <a:latin typeface="Calibri" pitchFamily="34" charset="0"/>
                <a:cs typeface="Times New Roman" pitchFamily="18" charset="0"/>
              </a:rPr>
              <a:t>Revoluce 1848/1849 </a:t>
            </a:r>
          </a:p>
          <a:p>
            <a:pPr algn="ctr"/>
            <a:r>
              <a:rPr lang="cs-CZ" sz="4800" dirty="0" smtClean="0">
                <a:latin typeface="Calibri" pitchFamily="34" charset="0"/>
                <a:cs typeface="Times New Roman" pitchFamily="18" charset="0"/>
              </a:rPr>
              <a:t>v</a:t>
            </a:r>
          </a:p>
          <a:p>
            <a:pPr algn="ctr"/>
            <a:r>
              <a:rPr lang="cs-CZ" sz="4800" dirty="0" smtClean="0">
                <a:latin typeface="Calibri" pitchFamily="34" charset="0"/>
                <a:cs typeface="Times New Roman" pitchFamily="18" charset="0"/>
              </a:rPr>
              <a:t>Habsburské monarchii</a:t>
            </a:r>
            <a:endParaRPr lang="cs-CZ" sz="48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3314" name="Picture 2" descr="Soubor:Wappen Kaisertum Österreich 1815 (Klein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76672"/>
            <a:ext cx="2592288" cy="3332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atei:Praha Barricades 1848.jpg"/>
          <p:cNvPicPr>
            <a:picLocks noChangeAspect="1" noChangeArrowheads="1"/>
          </p:cNvPicPr>
          <p:nvPr/>
        </p:nvPicPr>
        <p:blipFill>
          <a:blip r:embed="rId2" cstate="print"/>
          <a:srcRect l="2615" t="3786" r="3259" b="3134"/>
          <a:stretch>
            <a:fillRect/>
          </a:stretch>
        </p:blipFill>
        <p:spPr bwMode="auto">
          <a:xfrm>
            <a:off x="323527" y="0"/>
            <a:ext cx="5548045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ovéPole 2"/>
          <p:cNvSpPr txBox="1"/>
          <p:nvPr/>
        </p:nvSpPr>
        <p:spPr>
          <a:xfrm>
            <a:off x="6084168" y="2708920"/>
            <a:ext cx="2716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cs typeface="Times New Roman" pitchFamily="18" charset="0"/>
              </a:rPr>
              <a:t>- boje na barikádách</a:t>
            </a:r>
            <a:endParaRPr lang="cs-CZ" sz="2400" dirty="0"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228184" y="4581128"/>
            <a:ext cx="2428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cs typeface="Times New Roman" pitchFamily="18" charset="0"/>
              </a:rPr>
              <a:t>Co je to barikáda?</a:t>
            </a:r>
            <a:endParaRPr lang="cs-CZ" sz="2400" dirty="0">
              <a:cs typeface="Times New Roman" pitchFamily="18" charset="0"/>
            </a:endParaRPr>
          </a:p>
        </p:txBody>
      </p:sp>
      <p:sp>
        <p:nvSpPr>
          <p:cNvPr id="6" name="Šipka doprava 5"/>
          <p:cNvSpPr/>
          <p:nvPr/>
        </p:nvSpPr>
        <p:spPr>
          <a:xfrm rot="12448485">
            <a:off x="4996754" y="3746109"/>
            <a:ext cx="1121831" cy="242628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 rot="9458363">
            <a:off x="4936016" y="5505478"/>
            <a:ext cx="1121831" cy="242628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620688"/>
            <a:ext cx="2525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cs typeface="Times New Roman" pitchFamily="18" charset="0"/>
              </a:rPr>
              <a:t>- ostřelování Prahy</a:t>
            </a:r>
            <a:endParaRPr lang="cs-CZ" sz="2400" dirty="0"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27584" y="5661248"/>
            <a:ext cx="2590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cs typeface="Times New Roman" pitchFamily="18" charset="0"/>
              </a:rPr>
              <a:t>- Pražané kapitulují</a:t>
            </a:r>
            <a:endParaRPr lang="cs-CZ" sz="2400" dirty="0">
              <a:cs typeface="Times New Roman" pitchFamily="18" charset="0"/>
            </a:endParaRPr>
          </a:p>
        </p:txBody>
      </p:sp>
      <p:pic>
        <p:nvPicPr>
          <p:cNvPr id="24578" name="Picture 2" descr="File:Bombardování Prahy 18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6768752" cy="443353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827584" y="6165304"/>
            <a:ext cx="6607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cs typeface="Times New Roman" pitchFamily="18" charset="0"/>
              </a:rPr>
              <a:t>- zatýkání, omezení svobody tisku a shromažďování</a:t>
            </a:r>
            <a:endParaRPr lang="cs-CZ" sz="24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548680"/>
            <a:ext cx="2419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cs typeface="Times New Roman" pitchFamily="18" charset="0"/>
              </a:rPr>
              <a:t>Říjen 1848</a:t>
            </a:r>
            <a:endParaRPr lang="cs-CZ" sz="4000" b="1" dirty="0"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1340768"/>
            <a:ext cx="3287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cs typeface="Times New Roman" pitchFamily="18" charset="0"/>
              </a:rPr>
              <a:t>- další nepokoje ve Vídni</a:t>
            </a:r>
            <a:endParaRPr lang="cs-CZ" sz="2400" dirty="0"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552" y="1772816"/>
            <a:ext cx="5505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cs typeface="Times New Roman" pitchFamily="18" charset="0"/>
              </a:rPr>
              <a:t>- přesídlení ústavního sněmu do </a:t>
            </a:r>
            <a:r>
              <a:rPr lang="cs-CZ" sz="2400" b="1" dirty="0" smtClean="0">
                <a:solidFill>
                  <a:srgbClr val="FF0000"/>
                </a:solidFill>
                <a:cs typeface="Times New Roman" pitchFamily="18" charset="0"/>
              </a:rPr>
              <a:t>Kroměříže</a:t>
            </a:r>
            <a:endParaRPr lang="cs-CZ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67544" y="5805264"/>
            <a:ext cx="6307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cs typeface="Times New Roman" pitchFamily="18" charset="0"/>
              </a:rPr>
              <a:t>- rychlé potlačení revoluce </a:t>
            </a:r>
            <a:r>
              <a:rPr lang="cs-CZ" sz="2400" dirty="0" smtClean="0">
                <a:cs typeface="Times New Roman" pitchFamily="18" charset="0"/>
              </a:rPr>
              <a:t>gen</a:t>
            </a:r>
            <a:r>
              <a:rPr lang="cs-CZ" sz="2400" dirty="0" smtClean="0">
                <a:cs typeface="Times New Roman" pitchFamily="18" charset="0"/>
              </a:rPr>
              <a:t>. </a:t>
            </a:r>
            <a:r>
              <a:rPr lang="cs-CZ" sz="2400" dirty="0" err="1" smtClean="0">
                <a:cs typeface="Times New Roman" pitchFamily="18" charset="0"/>
              </a:rPr>
              <a:t>Windischgrätzem</a:t>
            </a:r>
            <a:endParaRPr lang="cs-CZ" sz="2400" dirty="0">
              <a:cs typeface="Times New Roman" pitchFamily="18" charset="0"/>
            </a:endParaRPr>
          </a:p>
        </p:txBody>
      </p:sp>
      <p:pic>
        <p:nvPicPr>
          <p:cNvPr id="25602" name="Picture 2" descr="Soubor:Kromeriz - Velke namesti, pohled smer Arcibiskupsky pal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76872"/>
            <a:ext cx="4668011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a 11"/>
          <p:cNvSpPr/>
          <p:nvPr/>
        </p:nvSpPr>
        <p:spPr>
          <a:xfrm>
            <a:off x="4247964" y="4725144"/>
            <a:ext cx="612068" cy="57606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971600" y="548680"/>
            <a:ext cx="4013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cs typeface="Times New Roman" pitchFamily="18" charset="0"/>
              </a:rPr>
              <a:t>Výsledky revoluce</a:t>
            </a:r>
            <a:endParaRPr lang="cs-CZ" sz="4000" b="1" dirty="0"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568" y="4077072"/>
            <a:ext cx="287187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cs typeface="Times New Roman" pitchFamily="18" charset="0"/>
              </a:rPr>
              <a:t>odvolání </a:t>
            </a:r>
            <a:r>
              <a:rPr lang="cs-CZ" sz="2400" dirty="0" err="1" smtClean="0">
                <a:cs typeface="Times New Roman" pitchFamily="18" charset="0"/>
              </a:rPr>
              <a:t>Metternicha</a:t>
            </a:r>
            <a:endParaRPr lang="cs-CZ" sz="2400" dirty="0"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91680" y="4797152"/>
            <a:ext cx="185018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cs typeface="Times New Roman" pitchFamily="18" charset="0"/>
              </a:rPr>
              <a:t>příslib ústavy</a:t>
            </a:r>
            <a:endParaRPr lang="cs-CZ" sz="2400" dirty="0"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619672" y="5445224"/>
            <a:ext cx="198150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cs typeface="Times New Roman" pitchFamily="18" charset="0"/>
              </a:rPr>
              <a:t>zrušení roboty</a:t>
            </a:r>
            <a:endParaRPr lang="cs-CZ" sz="2400" dirty="0"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95197" y="1916832"/>
            <a:ext cx="3776803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cs typeface="Times New Roman" pitchFamily="18" charset="0"/>
              </a:rPr>
              <a:t>nový císař – František Josef I.</a:t>
            </a:r>
            <a:endParaRPr lang="cs-CZ" sz="2400" dirty="0"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83968" y="4797152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bg1">
                    <a:lumMod val="95000"/>
                  </a:schemeClr>
                </a:solidFill>
                <a:cs typeface="Times New Roman" pitchFamily="18" charset="0"/>
              </a:rPr>
              <a:t>ale</a:t>
            </a:r>
            <a:endParaRPr lang="cs-CZ" sz="2400" dirty="0">
              <a:solidFill>
                <a:schemeClr val="bg1">
                  <a:lumMod val="9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508104" y="4077072"/>
            <a:ext cx="219226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cs typeface="Times New Roman" pitchFamily="18" charset="0"/>
              </a:rPr>
              <a:t>nástup A. Bacha</a:t>
            </a:r>
            <a:endParaRPr lang="cs-CZ" sz="2400" dirty="0"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508104" y="4797152"/>
            <a:ext cx="311700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cs typeface="Times New Roman" pitchFamily="18" charset="0"/>
              </a:rPr>
              <a:t>ústavu napíše sám císař</a:t>
            </a:r>
            <a:endParaRPr lang="cs-CZ" sz="2400" dirty="0"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508104" y="5445224"/>
            <a:ext cx="261321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cs typeface="Times New Roman" pitchFamily="18" charset="0"/>
              </a:rPr>
              <a:t>za peněžní náhradu</a:t>
            </a:r>
            <a:endParaRPr lang="cs-CZ" sz="2400" dirty="0">
              <a:cs typeface="Times New Roman" pitchFamily="18" charset="0"/>
            </a:endParaRPr>
          </a:p>
        </p:txBody>
      </p:sp>
      <p:pic>
        <p:nvPicPr>
          <p:cNvPr id="26626" name="Picture 2" descr="Soubor:KaiserFranzjosef1853-1-.jpg"/>
          <p:cNvPicPr>
            <a:picLocks noChangeAspect="1" noChangeArrowheads="1"/>
          </p:cNvPicPr>
          <p:nvPr/>
        </p:nvPicPr>
        <p:blipFill>
          <a:blip r:embed="rId2" cstate="print"/>
          <a:srcRect l="21346" t="5048" r="44857" b="72234"/>
          <a:stretch>
            <a:fillRect/>
          </a:stretch>
        </p:blipFill>
        <p:spPr bwMode="auto">
          <a:xfrm>
            <a:off x="5508104" y="1340768"/>
            <a:ext cx="2432270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404664"/>
            <a:ext cx="8136904" cy="61926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u="sng" dirty="0" smtClean="0">
                <a:solidFill>
                  <a:schemeClr val="tx1"/>
                </a:solidFill>
              </a:rPr>
              <a:t>Revoluce 1848 v Habsburské monarchii</a:t>
            </a:r>
          </a:p>
          <a:p>
            <a:pPr algn="ctr"/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- nespokojenost:  1) zaostalost a život poddaných (robota)</a:t>
            </a:r>
          </a:p>
          <a:p>
            <a:pPr indent="1798638"/>
            <a:r>
              <a:rPr lang="cs-CZ" sz="2000" dirty="0" smtClean="0">
                <a:solidFill>
                  <a:schemeClr val="tx1"/>
                </a:solidFill>
              </a:rPr>
              <a:t>2) </a:t>
            </a:r>
            <a:r>
              <a:rPr lang="cs-CZ" sz="2000" dirty="0" err="1" smtClean="0">
                <a:solidFill>
                  <a:schemeClr val="tx1"/>
                </a:solidFill>
              </a:rPr>
              <a:t>Metternich</a:t>
            </a:r>
            <a:r>
              <a:rPr lang="cs-CZ" sz="2000" dirty="0" smtClean="0">
                <a:solidFill>
                  <a:schemeClr val="tx1"/>
                </a:solidFill>
              </a:rPr>
              <a:t> – tajná policie, cenzura</a:t>
            </a:r>
          </a:p>
          <a:p>
            <a:pPr indent="1798638"/>
            <a:r>
              <a:rPr lang="cs-CZ" sz="2000" dirty="0" smtClean="0">
                <a:solidFill>
                  <a:schemeClr val="tx1"/>
                </a:solidFill>
              </a:rPr>
              <a:t>3) není ústava (absolutismus)</a:t>
            </a:r>
          </a:p>
          <a:p>
            <a:endParaRPr lang="cs-CZ" sz="2000" dirty="0">
              <a:solidFill>
                <a:schemeClr val="tx1"/>
              </a:solidFill>
            </a:endParaRPr>
          </a:p>
          <a:p>
            <a:pPr marL="179388" indent="-179388"/>
            <a:r>
              <a:rPr lang="cs-CZ" sz="2000" dirty="0" smtClean="0">
                <a:solidFill>
                  <a:schemeClr val="tx1"/>
                </a:solidFill>
              </a:rPr>
              <a:t>- revoluce ve Vídni – duben – </a:t>
            </a:r>
            <a:r>
              <a:rPr lang="cs-CZ" sz="2000" dirty="0" err="1" smtClean="0">
                <a:solidFill>
                  <a:schemeClr val="tx1"/>
                </a:solidFill>
              </a:rPr>
              <a:t>řijen</a:t>
            </a:r>
            <a:r>
              <a:rPr lang="cs-CZ" sz="2000" dirty="0" smtClean="0">
                <a:solidFill>
                  <a:schemeClr val="tx1"/>
                </a:solidFill>
              </a:rPr>
              <a:t> 1848</a:t>
            </a:r>
          </a:p>
          <a:p>
            <a:pPr marL="179388" indent="-179388"/>
            <a:r>
              <a:rPr lang="cs-CZ" sz="2000" dirty="0" smtClean="0">
                <a:solidFill>
                  <a:schemeClr val="tx1"/>
                </a:solidFill>
              </a:rPr>
              <a:t>- Praha – nejprve petice císaři s požadavky, poté Slovanský sjezd (SS - zástupci všech slovanských národů – společný postup)</a:t>
            </a:r>
          </a:p>
          <a:p>
            <a:pPr marL="179388" indent="-179388"/>
            <a:r>
              <a:rPr lang="cs-CZ" sz="2000" dirty="0" smtClean="0">
                <a:solidFill>
                  <a:schemeClr val="tx1"/>
                </a:solidFill>
              </a:rPr>
              <a:t>- jednání SS přerušeno boji v ulicích Prahy</a:t>
            </a:r>
          </a:p>
          <a:p>
            <a:pPr marL="179388" indent="-179388"/>
            <a:r>
              <a:rPr lang="cs-CZ" sz="2000" dirty="0" smtClean="0">
                <a:solidFill>
                  <a:schemeClr val="tx1"/>
                </a:solidFill>
              </a:rPr>
              <a:t>- barikády, boje s vojskem gen. </a:t>
            </a:r>
            <a:r>
              <a:rPr lang="cs-CZ" sz="2000" dirty="0" err="1" smtClean="0">
                <a:solidFill>
                  <a:schemeClr val="tx1"/>
                </a:solidFill>
              </a:rPr>
              <a:t>Windischgrätze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179388" indent="-179388"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</a:rPr>
              <a:t>Praha kapituluje až po ostřelování města děly</a:t>
            </a:r>
          </a:p>
          <a:p>
            <a:pPr marL="179388" indent="-179388">
              <a:buFontTx/>
              <a:buChar char="-"/>
            </a:pPr>
            <a:r>
              <a:rPr lang="cs-CZ" sz="2000" dirty="0" smtClean="0">
                <a:solidFill>
                  <a:schemeClr val="tx1"/>
                </a:solidFill>
              </a:rPr>
              <a:t>omezení svobod v Praze</a:t>
            </a:r>
          </a:p>
          <a:p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- výsledky revoluce: 1) nový císař – František Josef I.</a:t>
            </a:r>
          </a:p>
          <a:p>
            <a:pPr marL="2338388" indent="-269875"/>
            <a:r>
              <a:rPr lang="cs-CZ" sz="2000" dirty="0" smtClean="0">
                <a:solidFill>
                  <a:schemeClr val="tx1"/>
                </a:solidFill>
              </a:rPr>
              <a:t>2) příslib ústavy (nakonec napsána císařem a nakonec zrušena)</a:t>
            </a:r>
          </a:p>
          <a:p>
            <a:pPr marL="2338388" indent="-269875"/>
            <a:r>
              <a:rPr lang="cs-CZ" sz="2000" dirty="0" smtClean="0">
                <a:solidFill>
                  <a:schemeClr val="tx1"/>
                </a:solidFill>
              </a:rPr>
              <a:t>3) odvolání </a:t>
            </a:r>
            <a:r>
              <a:rPr lang="cs-CZ" sz="2000" dirty="0" err="1" smtClean="0">
                <a:solidFill>
                  <a:schemeClr val="tx1"/>
                </a:solidFill>
              </a:rPr>
              <a:t>Metternicha</a:t>
            </a:r>
            <a:r>
              <a:rPr lang="cs-CZ" sz="2000" dirty="0" smtClean="0">
                <a:solidFill>
                  <a:schemeClr val="tx1"/>
                </a:solidFill>
              </a:rPr>
              <a:t> (nastupuje A. </a:t>
            </a:r>
            <a:r>
              <a:rPr lang="cs-CZ" sz="2000" dirty="0" err="1" smtClean="0">
                <a:solidFill>
                  <a:schemeClr val="tx1"/>
                </a:solidFill>
              </a:rPr>
              <a:t>Bach</a:t>
            </a:r>
            <a:r>
              <a:rPr lang="cs-CZ" sz="2000" dirty="0" smtClean="0">
                <a:solidFill>
                  <a:schemeClr val="tx1"/>
                </a:solidFill>
              </a:rPr>
              <a:t> – ještě horší)</a:t>
            </a:r>
          </a:p>
          <a:p>
            <a:pPr marL="2338388" indent="-269875"/>
            <a:r>
              <a:rPr lang="cs-CZ" sz="2000" dirty="0" smtClean="0">
                <a:solidFill>
                  <a:schemeClr val="tx1"/>
                </a:solidFill>
              </a:rPr>
              <a:t>4) zrušení roboty (za peněžní náhradu – velmi drahé)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548680"/>
            <a:ext cx="3773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/>
              <a:t>Co si pamatuješ?</a:t>
            </a:r>
            <a:endParaRPr lang="cs-CZ" sz="4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899592" y="1628800"/>
            <a:ext cx="707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Jaké byly hlavní důvody nespokojenosti s vládou v Habsburské monarchii?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99592" y="2348880"/>
            <a:ext cx="7028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Jak se nazývalo shromáždění zástupců všech slovanských národů v Praze?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899592" y="3059668"/>
            <a:ext cx="5835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Proč došlo v ulicích Prahy k potyčkám s rakouskou armádou?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899592" y="3789040"/>
            <a:ext cx="5555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Jak se jmenoval velící důstojník rakouské armády v Praze?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99592" y="4509120"/>
            <a:ext cx="296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Co donutilo Pražany se vzdát?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99592" y="5229200"/>
            <a:ext cx="7855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Které moravské město hostilo zasedání říšského sněmu v době nepokojů ve Vídni?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99592" y="5949280"/>
            <a:ext cx="537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Který panovník nastoupil v roce 1848 na rakouský trůn?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332656"/>
            <a:ext cx="860378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cs typeface="Times New Roman" pitchFamily="18" charset="0"/>
              </a:rPr>
              <a:t>Metodika materiálu:</a:t>
            </a:r>
          </a:p>
          <a:p>
            <a:endParaRPr lang="cs-CZ" sz="1600" dirty="0" smtClean="0">
              <a:cs typeface="Times New Roman" pitchFamily="18" charset="0"/>
            </a:endParaRPr>
          </a:p>
          <a:p>
            <a:pPr marL="90488" indent="-90488">
              <a:buFontTx/>
              <a:buChar char="-"/>
            </a:pPr>
            <a:r>
              <a:rPr lang="cs-CZ" sz="1600" dirty="0" smtClean="0">
                <a:cs typeface="Times New Roman" pitchFamily="18" charset="0"/>
              </a:rPr>
              <a:t>výkladová prezentace se shrnutím učiva, které může sloužit žákům  jako zápis a souhrnným opakováním, vhodným k procvičení látky nebo k </a:t>
            </a:r>
            <a:r>
              <a:rPr lang="cs-CZ" sz="1600" dirty="0" err="1" smtClean="0">
                <a:cs typeface="Times New Roman" pitchFamily="18" charset="0"/>
              </a:rPr>
              <a:t>autoevaluaci</a:t>
            </a:r>
            <a:r>
              <a:rPr lang="cs-CZ" sz="1600" dirty="0" smtClean="0">
                <a:cs typeface="Times New Roman" pitchFamily="18" charset="0"/>
              </a:rPr>
              <a:t> či hodnocení žáků</a:t>
            </a:r>
          </a:p>
          <a:p>
            <a:pPr>
              <a:buFontTx/>
              <a:buChar char="-"/>
            </a:pP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latin typeface="+mj-lt"/>
                <a:cs typeface="Times New Roman" pitchFamily="18" charset="0"/>
              </a:rPr>
              <a:t>Zdroje: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indent="-88900"/>
            <a:r>
              <a:rPr lang="cs-CZ" sz="1600" dirty="0" smtClean="0"/>
              <a:t>STRÖHL, Hugo </a:t>
            </a:r>
            <a:r>
              <a:rPr lang="cs-CZ" sz="1600" dirty="0" err="1" smtClean="0"/>
              <a:t>Gerhard</a:t>
            </a:r>
            <a:r>
              <a:rPr lang="cs-CZ" sz="1600" dirty="0" smtClean="0"/>
              <a:t>. </a:t>
            </a:r>
            <a:r>
              <a:rPr lang="cs-CZ" sz="1600" i="1" dirty="0" err="1" smtClean="0"/>
              <a:t>Wappen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Kaisertum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Österreich</a:t>
            </a:r>
            <a:r>
              <a:rPr lang="cs-CZ" sz="1600" i="1" dirty="0" smtClean="0"/>
              <a:t> 1815 (Klein).</a:t>
            </a:r>
            <a:r>
              <a:rPr lang="cs-CZ" sz="1600" i="1" dirty="0" err="1" smtClean="0"/>
              <a:t>png</a:t>
            </a:r>
            <a:r>
              <a:rPr lang="cs-CZ" sz="1600" dirty="0" smtClean="0"/>
              <a:t> [online]. [cit. 11.2.2013]. Dostupný na WWW: http://upload.wikimedia.org/wikipedia/commons/c/c1/Wappen_Kaisertum_%C3%96sterreich_1815_%28Klein%29.png</a:t>
            </a:r>
          </a:p>
          <a:p>
            <a:pPr marL="88900" indent="-88900"/>
            <a:r>
              <a:rPr lang="cs-CZ" sz="1600" dirty="0" smtClean="0"/>
              <a:t>NEZNÁMÝ. </a:t>
            </a:r>
            <a:r>
              <a:rPr lang="cs-CZ" sz="1600" i="1" dirty="0" err="1" smtClean="0"/>
              <a:t>Metternich</a:t>
            </a:r>
            <a:r>
              <a:rPr lang="cs-CZ" sz="1600" i="1" dirty="0" smtClean="0"/>
              <a:t> (</a:t>
            </a:r>
            <a:r>
              <a:rPr lang="cs-CZ" sz="1600" i="1" dirty="0" err="1" smtClean="0"/>
              <a:t>c</a:t>
            </a:r>
            <a:r>
              <a:rPr lang="cs-CZ" sz="1600" i="1" dirty="0" smtClean="0"/>
              <a:t>. 1835-40).</a:t>
            </a:r>
            <a:r>
              <a:rPr lang="cs-CZ" sz="1600" i="1" dirty="0" err="1" smtClean="0"/>
              <a:t>jpg</a:t>
            </a:r>
            <a:r>
              <a:rPr lang="cs-CZ" sz="1600" dirty="0" smtClean="0"/>
              <a:t> [online]. [cit. 11.2.2013]. Dostupný na WWW: http://upload.wikimedia.org/wikipedia/commons/6/63/Metternich_%28c._1835-40%29.jpg</a:t>
            </a:r>
          </a:p>
          <a:p>
            <a:pPr marL="88900" indent="-88900"/>
            <a:r>
              <a:rPr lang="cs-CZ" sz="1600" dirty="0" smtClean="0"/>
              <a:t>HAYEZ, </a:t>
            </a:r>
            <a:r>
              <a:rPr lang="cs-CZ" sz="1600" dirty="0" err="1" smtClean="0"/>
              <a:t>Francesco</a:t>
            </a:r>
            <a:r>
              <a:rPr lang="cs-CZ" sz="1600" dirty="0" smtClean="0"/>
              <a:t>. </a:t>
            </a:r>
            <a:r>
              <a:rPr lang="cs-CZ" sz="1600" i="1" dirty="0" err="1" smtClean="0"/>
              <a:t>Francesco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Hayez</a:t>
            </a:r>
            <a:r>
              <a:rPr lang="cs-CZ" sz="1600" i="1" dirty="0" smtClean="0"/>
              <a:t> 047.jpg</a:t>
            </a:r>
            <a:r>
              <a:rPr lang="cs-CZ" sz="1600" dirty="0" smtClean="0"/>
              <a:t> [online]. [cit. 11.2.2013]. Dostupný na WWW: http://upload.wikimedia.org/wikipedia/commons/d/d0/Francesco_Hayez_047.jpg </a:t>
            </a:r>
          </a:p>
          <a:p>
            <a:pPr marL="88900" indent="-88900"/>
            <a:r>
              <a:rPr lang="cs-CZ" sz="1600" dirty="0" smtClean="0"/>
              <a:t>HENRYART. </a:t>
            </a:r>
            <a:r>
              <a:rPr lang="cs-CZ" sz="1600" i="1" dirty="0" err="1" smtClean="0"/>
              <a:t>Maerzrevolution.JPG</a:t>
            </a:r>
            <a:r>
              <a:rPr lang="cs-CZ" sz="1600" dirty="0" smtClean="0"/>
              <a:t> [online]. [cit. 11.2.2013]. Dostupný na WWW: http://upload.wikimedia.org/wikipedia/commons/f/f6/Maerzrevolution.JPG </a:t>
            </a:r>
          </a:p>
          <a:p>
            <a:pPr marL="88900" indent="-88900"/>
            <a:r>
              <a:rPr lang="cs-CZ" sz="1600" dirty="0" smtClean="0"/>
              <a:t>PAHU. </a:t>
            </a:r>
            <a:r>
              <a:rPr lang="cs-CZ" sz="1600" i="1" dirty="0" smtClean="0"/>
              <a:t>Panorama insbruck4.jpg</a:t>
            </a:r>
            <a:r>
              <a:rPr lang="cs-CZ" sz="1600" dirty="0" smtClean="0"/>
              <a:t> [online]. [cit. 11.2.2013]. Dostupný na WWW: http://upload.wikimedia.org/wikipedia/commons/c/c7/Panorama_insbruck4.jpg </a:t>
            </a:r>
          </a:p>
          <a:p>
            <a:pPr marL="88900" indent="-88900"/>
            <a:r>
              <a:rPr lang="cs-CZ" sz="1600" dirty="0" smtClean="0"/>
              <a:t>NEZNÁMÝ. </a:t>
            </a:r>
            <a:r>
              <a:rPr lang="cs-CZ" sz="1600" i="1" dirty="0" smtClean="0"/>
              <a:t>Svatodušní mše 12. června 1848.jpg</a:t>
            </a:r>
            <a:r>
              <a:rPr lang="cs-CZ" sz="1600" dirty="0" smtClean="0"/>
              <a:t> [online]. [cit. 11.2.2013]. Dostupný na WWW: http://upload.wikimedia.org/wikipedia/commons/7/7e/Svatodu%C5%A1n%C3%AD_m%C5%A1e_12._%C4%8Dervna_1848.jpg</a:t>
            </a:r>
          </a:p>
          <a:p>
            <a:pPr marL="88900" indent="-88900"/>
            <a:r>
              <a:rPr lang="cs-CZ" sz="1600" dirty="0" smtClean="0"/>
              <a:t>KRIEHUBER, Josef. </a:t>
            </a:r>
            <a:r>
              <a:rPr lang="cs-CZ" sz="1600" i="1" dirty="0" err="1" smtClean="0"/>
              <a:t>Windisch</a:t>
            </a:r>
            <a:r>
              <a:rPr lang="cs-CZ" sz="1600" i="1" dirty="0" smtClean="0"/>
              <a:t>-</a:t>
            </a:r>
            <a:r>
              <a:rPr lang="cs-CZ" sz="1600" i="1" dirty="0" err="1" smtClean="0"/>
              <a:t>Graetz.jpg</a:t>
            </a:r>
            <a:r>
              <a:rPr lang="cs-CZ" sz="1600" dirty="0" smtClean="0"/>
              <a:t> [online]. [cit. 11.2.2013]. Dostupný na WWW: http://upload.wikimedia.org/wikipedia/commons/8/81/Windisch-Graetz.jpg</a:t>
            </a:r>
          </a:p>
          <a:p>
            <a:endParaRPr lang="cs-CZ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332656"/>
            <a:ext cx="889248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pPr marL="88900" indent="-88900"/>
            <a:r>
              <a:rPr lang="cs-CZ" sz="1600" dirty="0" smtClean="0"/>
              <a:t>RUDL, </a:t>
            </a:r>
            <a:r>
              <a:rPr lang="cs-CZ" sz="1600" dirty="0" err="1" smtClean="0"/>
              <a:t>Joseph</a:t>
            </a:r>
            <a:r>
              <a:rPr lang="cs-CZ" sz="1600" dirty="0" smtClean="0"/>
              <a:t>. </a:t>
            </a:r>
            <a:r>
              <a:rPr lang="cs-CZ" sz="1600" i="1" dirty="0" smtClean="0"/>
              <a:t>Praha </a:t>
            </a:r>
            <a:r>
              <a:rPr lang="cs-CZ" sz="1600" i="1" dirty="0" err="1" smtClean="0"/>
              <a:t>Barricades</a:t>
            </a:r>
            <a:r>
              <a:rPr lang="cs-CZ" sz="1600" i="1" dirty="0" smtClean="0"/>
              <a:t> 1848.jpg</a:t>
            </a:r>
            <a:r>
              <a:rPr lang="cs-CZ" sz="1600" dirty="0" smtClean="0"/>
              <a:t> [online]. [cit. 11.2.2013]. Dostupný na WWW: http://upload.wikimedia.org/wikipedia/commons/f/fa/Praha_Barricades_1848.jpg </a:t>
            </a:r>
          </a:p>
          <a:p>
            <a:pPr marL="88900" indent="-88900"/>
            <a:r>
              <a:rPr lang="cs-CZ" sz="1600" dirty="0" smtClean="0"/>
              <a:t>NEZNÁMÝ. </a:t>
            </a:r>
            <a:r>
              <a:rPr lang="cs-CZ" sz="1600" i="1" dirty="0" smtClean="0"/>
              <a:t>Bombardování Prahy 1848.jpg</a:t>
            </a:r>
            <a:r>
              <a:rPr lang="cs-CZ" sz="1600" dirty="0" smtClean="0"/>
              <a:t> [online]. [cit. 11.2.2013]. Dostupný na WWW: http://upload.wikimedia.org/wikipedia/commons/8/88/Bombardov%C3%A1n%C3%AD_Prahy_1848.jpg</a:t>
            </a:r>
          </a:p>
          <a:p>
            <a:pPr marL="88900" indent="-88900"/>
            <a:r>
              <a:rPr lang="cs-CZ" sz="1600" dirty="0" smtClean="0"/>
              <a:t>MARZPER. </a:t>
            </a:r>
            <a:r>
              <a:rPr lang="cs-CZ" sz="1600" i="1" dirty="0" err="1" smtClean="0"/>
              <a:t>Kromeriz</a:t>
            </a:r>
            <a:r>
              <a:rPr lang="cs-CZ" sz="1600" i="1" dirty="0" smtClean="0"/>
              <a:t> - </a:t>
            </a:r>
            <a:r>
              <a:rPr lang="cs-CZ" sz="1600" i="1" dirty="0" err="1" smtClean="0"/>
              <a:t>Velke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namesti</a:t>
            </a:r>
            <a:r>
              <a:rPr lang="cs-CZ" sz="1600" i="1" dirty="0" smtClean="0"/>
              <a:t>, pohled </a:t>
            </a:r>
            <a:r>
              <a:rPr lang="cs-CZ" sz="1600" i="1" dirty="0" err="1" smtClean="0"/>
              <a:t>smer</a:t>
            </a:r>
            <a:r>
              <a:rPr lang="cs-CZ" sz="1600" i="1" dirty="0" smtClean="0"/>
              <a:t> Arcibiskupsky </a:t>
            </a:r>
            <a:r>
              <a:rPr lang="cs-CZ" sz="1600" i="1" dirty="0" err="1" smtClean="0"/>
              <a:t>palac.JPG</a:t>
            </a:r>
            <a:r>
              <a:rPr lang="cs-CZ" sz="1600" dirty="0" smtClean="0"/>
              <a:t> [online]. [cit. 11.2.2013]. Dostupný na WWW: http://upload.wikimedia.org/wikipedia/commons/0/01/Kromeriz_-_Velke_namesti%2C_pohled_smer_Arcibiskupsky_palac.JPG </a:t>
            </a:r>
          </a:p>
          <a:p>
            <a:pPr marL="88900" indent="-88900"/>
            <a:r>
              <a:rPr lang="cs-CZ" sz="1600" dirty="0" smtClean="0"/>
              <a:t>BARABÁS, </a:t>
            </a:r>
            <a:r>
              <a:rPr lang="cs-CZ" sz="1600" dirty="0" err="1" smtClean="0"/>
              <a:t>Miklós</a:t>
            </a:r>
            <a:r>
              <a:rPr lang="cs-CZ" sz="1600" dirty="0" smtClean="0"/>
              <a:t>. </a:t>
            </a:r>
            <a:r>
              <a:rPr lang="cs-CZ" sz="1600" i="1" dirty="0" smtClean="0"/>
              <a:t>KaiserFranzjosef1853-1-.</a:t>
            </a:r>
            <a:r>
              <a:rPr lang="cs-CZ" sz="1600" i="1" dirty="0" err="1" smtClean="0"/>
              <a:t>jpg</a:t>
            </a:r>
            <a:r>
              <a:rPr lang="cs-CZ" sz="1600" dirty="0" smtClean="0"/>
              <a:t> [online]. [cit. 11.2.2013]. Dostupný na WWW: http://upload.wikimedia.org/wikipedia/commons/b/b4/KaiserFranzjosef1853-1-.jpg</a:t>
            </a:r>
          </a:p>
          <a:p>
            <a:pPr marL="88900" indent="-88900"/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 marL="88900" indent="-88900"/>
            <a:r>
              <a:rPr lang="cs-CZ" sz="1600" dirty="0" smtClean="0">
                <a:latin typeface="+mj-lt"/>
                <a:cs typeface="Times New Roman" pitchFamily="18" charset="0"/>
              </a:rPr>
              <a:t>Ostatní obrázky jsou součástí knihoven </a:t>
            </a:r>
            <a:r>
              <a:rPr lang="cs-CZ" sz="1600" dirty="0" err="1" smtClean="0">
                <a:latin typeface="+mj-lt"/>
                <a:cs typeface="Times New Roman" pitchFamily="18" charset="0"/>
              </a:rPr>
              <a:t>Microsof</a:t>
            </a:r>
            <a:r>
              <a:rPr lang="cs-CZ" sz="1600" dirty="0" smtClean="0">
                <a:latin typeface="+mj-lt"/>
                <a:cs typeface="Times New Roman" pitchFamily="18" charset="0"/>
              </a:rPr>
              <a:t> Office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404664"/>
            <a:ext cx="7701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+mj-lt"/>
                <a:cs typeface="Times New Roman" pitchFamily="18" charset="0"/>
              </a:rPr>
              <a:t>V jakých evropských zemích dochází v roce 1848 k revoluci?</a:t>
            </a:r>
            <a:endParaRPr lang="cs-CZ" sz="2400" dirty="0">
              <a:latin typeface="+mj-lt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7584" y="4005064"/>
            <a:ext cx="6631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cs typeface="Times New Roman" pitchFamily="18" charset="0"/>
              </a:rPr>
              <a:t>Jaké jsou důvody k nespokojenosti v těchto zemích?</a:t>
            </a:r>
            <a:endParaRPr lang="cs-CZ" sz="2400" dirty="0">
              <a:cs typeface="Times New Roman" pitchFamily="18" charset="0"/>
            </a:endParaRPr>
          </a:p>
        </p:txBody>
      </p:sp>
      <p:pic>
        <p:nvPicPr>
          <p:cNvPr id="1028" name="Picture 4" descr="C:\Users\Zdenek\AppData\Local\Microsoft\Windows\Temporary Internet Files\Content.IE5\SDXC18ON\MC90001878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060848"/>
            <a:ext cx="2187972" cy="1475507"/>
          </a:xfrm>
          <a:prstGeom prst="rect">
            <a:avLst/>
          </a:prstGeom>
          <a:noFill/>
        </p:spPr>
      </p:pic>
      <p:pic>
        <p:nvPicPr>
          <p:cNvPr id="1029" name="Picture 5" descr="C:\Users\Zdenek\AppData\Local\Microsoft\Windows\Temporary Internet Files\Content.IE5\TPW4P563\MC90001880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556792"/>
            <a:ext cx="2398044" cy="1578147"/>
          </a:xfrm>
          <a:prstGeom prst="rect">
            <a:avLst/>
          </a:prstGeom>
          <a:noFill/>
        </p:spPr>
      </p:pic>
      <p:pic>
        <p:nvPicPr>
          <p:cNvPr id="1030" name="Picture 6" descr="C:\Users\Zdenek\AppData\Local\Microsoft\Windows\Temporary Internet Files\Content.IE5\SDXC18ON\MC90001879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276872"/>
            <a:ext cx="2390327" cy="1440160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1475656" y="4725144"/>
            <a:ext cx="208823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cs typeface="Times New Roman" pitchFamily="18" charset="0"/>
              </a:rPr>
              <a:t>Nejednotnost země</a:t>
            </a:r>
          </a:p>
          <a:p>
            <a:pPr algn="ctr"/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5364088" y="4725144"/>
            <a:ext cx="208823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cs typeface="Times New Roman" pitchFamily="18" charset="0"/>
              </a:rPr>
              <a:t>Sociální problémy</a:t>
            </a:r>
          </a:p>
          <a:p>
            <a:pPr algn="ctr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4427984" y="5445224"/>
            <a:ext cx="244827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6660232" y="3501008"/>
            <a:ext cx="180020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563888" y="1844824"/>
            <a:ext cx="2664296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23528" y="1340768"/>
            <a:ext cx="3024336" cy="4320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288691" y="692696"/>
            <a:ext cx="885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cs typeface="Times New Roman" pitchFamily="18" charset="0"/>
              </a:rPr>
              <a:t>Jaké asi mohly být důvody k nespokojenosti v Habsburské monarchii?</a:t>
            </a:r>
            <a:endParaRPr lang="cs-CZ" sz="2400" dirty="0">
              <a:cs typeface="Times New Roman" pitchFamily="18" charset="0"/>
            </a:endParaRPr>
          </a:p>
        </p:txBody>
      </p:sp>
      <p:pic>
        <p:nvPicPr>
          <p:cNvPr id="2050" name="Picture 2" descr="File:Metternich (c. 1835-4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2398504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ovéPole 3"/>
          <p:cNvSpPr txBox="1"/>
          <p:nvPr/>
        </p:nvSpPr>
        <p:spPr>
          <a:xfrm>
            <a:off x="755576" y="4653136"/>
            <a:ext cx="1582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cs typeface="Times New Roman" pitchFamily="18" charset="0"/>
              </a:rPr>
              <a:t>Metternich</a:t>
            </a:r>
            <a:endParaRPr lang="cs-CZ" sz="2400" dirty="0"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427984" y="3861048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cs typeface="Times New Roman" pitchFamily="18" charset="0"/>
              </a:rPr>
              <a:t>Ústava</a:t>
            </a:r>
            <a:endParaRPr lang="cs-CZ" sz="2400" dirty="0"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660232" y="3861048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cs typeface="Times New Roman" pitchFamily="18" charset="0"/>
              </a:rPr>
              <a:t>Germanizace</a:t>
            </a:r>
            <a:endParaRPr lang="cs-CZ" sz="2400" dirty="0">
              <a:cs typeface="Times New Roman" pitchFamily="18" charset="0"/>
            </a:endParaRPr>
          </a:p>
        </p:txBody>
      </p:sp>
      <p:pic>
        <p:nvPicPr>
          <p:cNvPr id="2051" name="Picture 3" descr="C:\Users\Zdenek\AppData\Local\Microsoft\Windows\Temporary Internet Files\Content.IE5\SDXC18ON\MC90040639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988840"/>
            <a:ext cx="2206625" cy="176847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4572000" y="5805264"/>
            <a:ext cx="2276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cs typeface="Times New Roman" pitchFamily="18" charset="0"/>
              </a:rPr>
              <a:t>Život poddaných</a:t>
            </a:r>
            <a:endParaRPr lang="cs-CZ" sz="2400" dirty="0">
              <a:cs typeface="Times New Roman" pitchFamily="18" charset="0"/>
            </a:endParaRPr>
          </a:p>
        </p:txBody>
      </p:sp>
      <p:pic>
        <p:nvPicPr>
          <p:cNvPr id="2052" name="Picture 4" descr="C:\Users\Zdenek\AppData\Local\Microsoft\Windows\Temporary Internet Files\Content.IE5\F0Y9UUHN\MC90039103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149080"/>
            <a:ext cx="936104" cy="1139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10" grpId="0" animBg="1"/>
      <p:bldP spid="2" grpId="0"/>
      <p:bldP spid="4" grpId="0"/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04248" y="6021288"/>
            <a:ext cx="1763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cs typeface="Times New Roman" pitchFamily="18" charset="0"/>
              </a:rPr>
              <a:t>Ferdinand V.</a:t>
            </a:r>
            <a:endParaRPr lang="cs-CZ" sz="2400" dirty="0">
              <a:cs typeface="Times New Roman" pitchFamily="18" charset="0"/>
            </a:endParaRPr>
          </a:p>
        </p:txBody>
      </p:sp>
      <p:pic>
        <p:nvPicPr>
          <p:cNvPr id="18434" name="Picture 2" descr="Soubor:Francesco Hayez 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4680520" cy="6244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548680"/>
            <a:ext cx="2783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Březen 1848</a:t>
            </a:r>
            <a:endParaRPr lang="cs-CZ" sz="40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8691" y="1340768"/>
            <a:ext cx="3987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cs typeface="Times New Roman" pitchFamily="18" charset="0"/>
              </a:rPr>
              <a:t>- propuknutí revoluce ve Vídni</a:t>
            </a:r>
            <a:endParaRPr lang="cs-CZ" sz="2400" dirty="0"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060848"/>
            <a:ext cx="5283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cs typeface="Times New Roman" pitchFamily="18" charset="0"/>
              </a:rPr>
              <a:t>- v Praze vznik </a:t>
            </a:r>
            <a:r>
              <a:rPr lang="cs-CZ" sz="2400" b="1" dirty="0" smtClean="0">
                <a:solidFill>
                  <a:srgbClr val="FF0000"/>
                </a:solidFill>
                <a:cs typeface="Times New Roman" pitchFamily="18" charset="0"/>
              </a:rPr>
              <a:t>Svatováclavského výboru</a:t>
            </a:r>
            <a:endParaRPr lang="cs-CZ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2996952"/>
            <a:ext cx="1838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cs typeface="Times New Roman" pitchFamily="18" charset="0"/>
              </a:rPr>
              <a:t>- </a:t>
            </a:r>
            <a:r>
              <a:rPr lang="cs-CZ" sz="2400" b="1" dirty="0" smtClean="0">
                <a:solidFill>
                  <a:srgbClr val="FF0000"/>
                </a:solidFill>
                <a:cs typeface="Times New Roman" pitchFamily="18" charset="0"/>
              </a:rPr>
              <a:t>petice</a:t>
            </a:r>
            <a:r>
              <a:rPr lang="cs-CZ" sz="2400" dirty="0" smtClean="0">
                <a:cs typeface="Times New Roman" pitchFamily="18" charset="0"/>
              </a:rPr>
              <a:t> císaři</a:t>
            </a:r>
            <a:endParaRPr lang="cs-CZ" sz="2400" dirty="0"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043608" y="3717032"/>
            <a:ext cx="21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cs typeface="Times New Roman" pitchFamily="18" charset="0"/>
              </a:rPr>
              <a:t>Co je to petice?</a:t>
            </a:r>
            <a:endParaRPr lang="cs-CZ" sz="2400" i="1" dirty="0"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043608" y="4365104"/>
            <a:ext cx="4256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cs typeface="Times New Roman" pitchFamily="18" charset="0"/>
              </a:rPr>
              <a:t>Co asi Češi požadovali na císaři?</a:t>
            </a:r>
            <a:endParaRPr lang="cs-CZ" sz="2400" i="1" dirty="0"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95536" y="5445224"/>
            <a:ext cx="3918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cs typeface="Times New Roman" pitchFamily="18" charset="0"/>
              </a:rPr>
              <a:t>- delegace ve Vídni neúspěšná</a:t>
            </a:r>
            <a:endParaRPr lang="cs-CZ" sz="2400" dirty="0">
              <a:cs typeface="Times New Roman" pitchFamily="18" charset="0"/>
            </a:endParaRPr>
          </a:p>
        </p:txBody>
      </p:sp>
      <p:pic>
        <p:nvPicPr>
          <p:cNvPr id="17417" name="Picture 9" descr="C:\Users\Zdenek\AppData\Local\Microsoft\Windows\Temporary Internet Files\Content.IE5\TPW4P563\MC9002390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429000"/>
            <a:ext cx="1808163" cy="1487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476672"/>
            <a:ext cx="5470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cs typeface="Times New Roman" pitchFamily="18" charset="0"/>
              </a:rPr>
              <a:t>- ve Vídni – boje v ulicích, nátlak na císaře</a:t>
            </a:r>
            <a:endParaRPr lang="cs-CZ" sz="2400" dirty="0"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484784"/>
            <a:ext cx="2316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cs typeface="Times New Roman" pitchFamily="18" charset="0"/>
              </a:rPr>
              <a:t>- mnoho ústupků</a:t>
            </a:r>
            <a:endParaRPr lang="cs-CZ" sz="2400" dirty="0"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3568" y="4149080"/>
            <a:ext cx="2871876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cs typeface="Times New Roman" pitchFamily="18" charset="0"/>
              </a:rPr>
              <a:t>odvolání </a:t>
            </a:r>
            <a:r>
              <a:rPr lang="cs-CZ" sz="2400" dirty="0" err="1" smtClean="0">
                <a:cs typeface="Times New Roman" pitchFamily="18" charset="0"/>
              </a:rPr>
              <a:t>Metternicha</a:t>
            </a:r>
            <a:endParaRPr lang="cs-CZ" sz="2400" dirty="0"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449303" y="2060848"/>
            <a:ext cx="2122697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cs typeface="Times New Roman" pitchFamily="18" charset="0"/>
              </a:rPr>
              <a:t>zrušení cenzury</a:t>
            </a:r>
            <a:endParaRPr lang="cs-CZ" sz="2400" dirty="0"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55576" y="2708920"/>
            <a:ext cx="1850186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cs typeface="Times New Roman" pitchFamily="18" charset="0"/>
              </a:rPr>
              <a:t>příslib ústavy</a:t>
            </a:r>
            <a:endParaRPr lang="cs-CZ" sz="2400" dirty="0"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691680" y="3429000"/>
            <a:ext cx="3225563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cs typeface="Times New Roman" pitchFamily="18" charset="0"/>
              </a:rPr>
              <a:t>zrušení roboty za výkup </a:t>
            </a:r>
            <a:endParaRPr lang="cs-CZ" sz="2400" dirty="0"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971600" y="4941168"/>
            <a:ext cx="4095993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400" dirty="0" smtClean="0">
                <a:cs typeface="Times New Roman" pitchFamily="18" charset="0"/>
              </a:rPr>
              <a:t>příslib jazykové rovnoprávnosti</a:t>
            </a:r>
            <a:endParaRPr lang="cs-CZ" sz="2400" dirty="0"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67544" y="5877272"/>
            <a:ext cx="2454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cs typeface="Times New Roman" pitchFamily="18" charset="0"/>
              </a:rPr>
              <a:t>- uklidnění situace</a:t>
            </a:r>
            <a:endParaRPr lang="cs-CZ" sz="2400" dirty="0">
              <a:cs typeface="Times New Roman" pitchFamily="18" charset="0"/>
            </a:endParaRPr>
          </a:p>
        </p:txBody>
      </p:sp>
      <p:pic>
        <p:nvPicPr>
          <p:cNvPr id="21506" name="Picture 2" descr="File:Maerzrevo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84455">
            <a:off x="5220072" y="1124744"/>
            <a:ext cx="3522159" cy="53958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548680"/>
            <a:ext cx="27478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latin typeface="+mj-lt"/>
                <a:cs typeface="Times New Roman" pitchFamily="18" charset="0"/>
              </a:rPr>
              <a:t>Duben 1848</a:t>
            </a:r>
            <a:endParaRPr lang="cs-CZ" sz="4000" b="1" dirty="0">
              <a:latin typeface="+mj-lt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556792"/>
            <a:ext cx="2144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+mj-lt"/>
                <a:cs typeface="Times New Roman" pitchFamily="18" charset="0"/>
              </a:rPr>
              <a:t>- vydána </a:t>
            </a:r>
            <a:r>
              <a:rPr lang="cs-CZ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ústava</a:t>
            </a:r>
            <a:endParaRPr lang="cs-CZ" sz="2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059832" y="1556792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+mj-lt"/>
                <a:cs typeface="Times New Roman" pitchFamily="18" charset="0"/>
              </a:rPr>
              <a:t>velké zklamání</a:t>
            </a:r>
            <a:endParaRPr lang="cs-CZ" sz="2400" dirty="0">
              <a:latin typeface="+mj-lt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652120" y="1556792"/>
            <a:ext cx="1417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+mj-lt"/>
                <a:cs typeface="Times New Roman" pitchFamily="18" charset="0"/>
              </a:rPr>
              <a:t>nové boje</a:t>
            </a:r>
            <a:endParaRPr lang="cs-CZ" sz="2400" dirty="0">
              <a:latin typeface="+mj-lt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39552" y="2780928"/>
            <a:ext cx="3869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cs typeface="Times New Roman" pitchFamily="18" charset="0"/>
              </a:rPr>
              <a:t>- císař dokonce opouští Vídeň</a:t>
            </a:r>
            <a:endParaRPr lang="cs-CZ" sz="2400" dirty="0">
              <a:cs typeface="Times New Roman" pitchFamily="18" charset="0"/>
            </a:endParaRPr>
          </a:p>
        </p:txBody>
      </p:sp>
      <p:pic>
        <p:nvPicPr>
          <p:cNvPr id="20482" name="Picture 2" descr="File:Panorama insbruck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841" y="3645024"/>
            <a:ext cx="9252841" cy="2232248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7092280" y="602128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+mj-lt"/>
                <a:cs typeface="Times New Roman" pitchFamily="18" charset="0"/>
              </a:rPr>
              <a:t>Innsbruck</a:t>
            </a:r>
            <a:endParaRPr lang="cs-CZ" sz="2400" dirty="0">
              <a:latin typeface="+mj-lt"/>
              <a:cs typeface="Times New Roman" pitchFamily="18" charset="0"/>
            </a:endParaRPr>
          </a:p>
        </p:txBody>
      </p:sp>
      <p:sp>
        <p:nvSpPr>
          <p:cNvPr id="10" name="Šipka doprava 9"/>
          <p:cNvSpPr/>
          <p:nvPr/>
        </p:nvSpPr>
        <p:spPr>
          <a:xfrm>
            <a:off x="2627784" y="1700808"/>
            <a:ext cx="360040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>
            <a:off x="5148064" y="1700808"/>
            <a:ext cx="360040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1" grpId="0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oubor:Svatodušní mše 12. &amp;ccaron;ervna 18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76872"/>
            <a:ext cx="5715000" cy="3876676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95536" y="1268760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+mj-lt"/>
                <a:cs typeface="Times New Roman" pitchFamily="18" charset="0"/>
              </a:rPr>
              <a:t>- v Praze</a:t>
            </a:r>
            <a:endParaRPr lang="cs-CZ" sz="2400" dirty="0">
              <a:latin typeface="+mj-lt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547664" y="1268760"/>
            <a:ext cx="2193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Slovanský sněm</a:t>
            </a:r>
            <a:endParaRPr lang="cs-CZ" sz="2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259632" y="1772816"/>
            <a:ext cx="7316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+mj-lt"/>
                <a:cs typeface="Times New Roman" pitchFamily="18" charset="0"/>
              </a:rPr>
              <a:t>- jednání zástupců všech slovanských národů v Monarchii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971600" y="476672"/>
            <a:ext cx="28037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latin typeface="+mj-lt"/>
                <a:cs typeface="Times New Roman" pitchFamily="18" charset="0"/>
              </a:rPr>
              <a:t>Červen 1848</a:t>
            </a:r>
            <a:endParaRPr lang="cs-CZ" sz="4000" b="1" dirty="0">
              <a:latin typeface="+mj-lt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39552" y="6093296"/>
            <a:ext cx="3876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+mj-lt"/>
                <a:cs typeface="Times New Roman" pitchFamily="18" charset="0"/>
              </a:rPr>
              <a:t>12. 6. – mše na Koňském trhu</a:t>
            </a:r>
            <a:endParaRPr lang="cs-CZ" sz="24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476672"/>
            <a:ext cx="471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+mj-lt"/>
                <a:cs typeface="Times New Roman" pitchFamily="18" charset="0"/>
              </a:rPr>
              <a:t>- po skončení se účastníci nerozešli…</a:t>
            </a:r>
            <a:endParaRPr lang="cs-CZ" sz="2400" dirty="0">
              <a:latin typeface="+mj-lt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059832" y="2564904"/>
            <a:ext cx="5461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+mj-lt"/>
                <a:cs typeface="Times New Roman" pitchFamily="18" charset="0"/>
              </a:rPr>
              <a:t>… ale rozhodli se, že budou demonstrovat</a:t>
            </a:r>
            <a:endParaRPr lang="cs-CZ" sz="2400" dirty="0">
              <a:latin typeface="+mj-lt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131840" y="3933056"/>
            <a:ext cx="52068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+mj-lt"/>
                <a:cs typeface="Times New Roman" pitchFamily="18" charset="0"/>
              </a:rPr>
              <a:t>- potyčky v ulicích s rakouskou armádou</a:t>
            </a:r>
          </a:p>
          <a:p>
            <a:r>
              <a:rPr lang="cs-CZ" sz="2400" dirty="0">
                <a:latin typeface="+mj-lt"/>
                <a:cs typeface="Times New Roman" pitchFamily="18" charset="0"/>
              </a:rPr>
              <a:t> </a:t>
            </a:r>
            <a:r>
              <a:rPr lang="cs-CZ" sz="2400" dirty="0" smtClean="0">
                <a:latin typeface="+mj-lt"/>
                <a:cs typeface="Times New Roman" pitchFamily="18" charset="0"/>
              </a:rPr>
              <a:t> pod vedením </a:t>
            </a:r>
            <a:r>
              <a:rPr lang="cs-CZ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gen. </a:t>
            </a:r>
            <a:r>
              <a:rPr lang="cs-CZ" sz="24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Windischgrätze</a:t>
            </a:r>
            <a:endParaRPr lang="cs-CZ" sz="24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2530" name="Picture 2" descr="File:Windisch-Graet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3040925" cy="4464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763</Words>
  <Application>Microsoft Office PowerPoint</Application>
  <PresentationFormat>Předvádění na obrazovce (4:3)</PresentationFormat>
  <Paragraphs>106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Zdenek</dc:creator>
  <cp:lastModifiedBy>Mathyas</cp:lastModifiedBy>
  <cp:revision>20</cp:revision>
  <dcterms:created xsi:type="dcterms:W3CDTF">2013-02-11T16:03:32Z</dcterms:created>
  <dcterms:modified xsi:type="dcterms:W3CDTF">2017-04-14T15:17:31Z</dcterms:modified>
</cp:coreProperties>
</file>