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6" r:id="rId18"/>
    <p:sldId id="271" r:id="rId19"/>
    <p:sldId id="275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2A4DA-8AF6-48E0-ABB0-5441A33AE6B5}" type="datetimeFigureOut">
              <a:rPr lang="cs-CZ" smtClean="0"/>
              <a:pPr/>
              <a:t>14.5.2017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8BF03-F3BC-4C3E-8209-52366DA678D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BF03-F3BC-4C3E-8209-52366DA678D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8BF03-F3BC-4C3E-8209-52366DA678D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C53E01-2FAF-44F8-9070-102DA8A7B28D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6A9B39-04EB-42C1-92F0-6CFEE8AA3B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A04FA-EB5E-4DD9-ACD6-9525936DAB4A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42D68-812B-47B1-AA56-797A7D5731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2D63EB35-CCB5-46D0-AA7F-ECD0B62B8F24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A808C2A5-CE87-4927-A074-98BA81FFB85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C53E01-2FAF-44F8-9070-102DA8A7B28D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A9B39-04EB-42C1-92F0-6CFEE8AA3B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11C03-CDA3-4929-B488-DC64685AC490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40D9A-5369-4AC3-A53C-AF4BA691C6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323B2-B9F0-485D-A1D4-EF5D1FBBD7D9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29C7E-E9D5-4389-9C2C-834BEDA515F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F44589-F41B-4D31-AE12-F7144DD19D6A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915E4-FE08-4CE6-9B38-9BA9E7FFAD3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91676-214A-4202-A8FE-8BB31936C0D4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94E2D-B642-4987-9F51-39C5DCE906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FFE43-2C46-4B94-A19A-030D22734AC4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AFA3D-64A9-4E0C-9C26-AC60817A21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30202-B729-422B-B50A-F61BFA5FB0FC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75B8FA-74A8-4804-8732-BB3F96300B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0244C-3AC7-4097-9C7A-4CB985001F0F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96CC7-E54C-4E03-AF73-70DFECBCE9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611C03-CDA3-4929-B488-DC64685AC490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940D9A-5369-4AC3-A53C-AF4BA691C6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5AC23-7397-4E08-8DBF-ACF18A70D75D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A68E8-FDA7-480E-BAE7-01F37A4517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CA04FA-EB5E-4DD9-ACD6-9525936DAB4A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42D68-812B-47B1-AA56-797A7D5731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63EB35-CCB5-46D0-AA7F-ECD0B62B8F24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8C2A5-CE87-4927-A074-98BA81FFB85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6323B2-B9F0-485D-A1D4-EF5D1FBBD7D9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E29C7E-E9D5-4389-9C2C-834BEDA515F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EF44589-F41B-4D31-AE12-F7144DD19D6A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CE915E4-FE08-4CE6-9B38-9BA9E7FFAD3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B7A91676-214A-4202-A8FE-8BB31936C0D4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2D94E2D-B642-4987-9F51-39C5DCE9063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0FFE43-2C46-4B94-A19A-030D22734AC4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7AFA3D-64A9-4E0C-9C26-AC60817A21F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430202-B729-422B-B50A-F61BFA5FB0FC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C75B8FA-74A8-4804-8732-BB3F96300B7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B0244C-3AC7-4097-9C7A-4CB985001F0F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F96CC7-E54C-4E03-AF73-70DFECBCE90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455AC23-7397-4E08-8DBF-ACF18A70D75D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C9A68E8-FDA7-480E-BAE7-01F37A4517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96C470D-760D-42FF-A49E-BD638E4BF14A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65A156-BA74-44CD-8A88-984D53A480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6C470D-760D-42FF-A49E-BD638E4BF14A}" type="datetimeFigureOut">
              <a:rPr lang="cs-CZ" smtClean="0"/>
              <a:pPr>
                <a:defRPr/>
              </a:pPr>
              <a:t>14.5.2017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65A156-BA74-44CD-8A88-984D53A4802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MEZI REVOLUCÍ A PRVNÍ SVĚTOVOU VÁLKOU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EMANCIPACE ŽEN = ZROVNOPRÁVNĚNÍ ŽEN</a:t>
            </a:r>
          </a:p>
          <a:p>
            <a:pPr algn="ctr">
              <a:buNone/>
            </a:pPr>
            <a:r>
              <a:rPr lang="cs-CZ" sz="3600" dirty="0" smtClean="0"/>
              <a:t>(právo studovat, pracovat, volit)</a:t>
            </a:r>
          </a:p>
          <a:p>
            <a:pPr>
              <a:buFontTx/>
              <a:buChar char="-"/>
            </a:pPr>
            <a:r>
              <a:rPr lang="cs-CZ" sz="3600" dirty="0" smtClean="0"/>
              <a:t>snaha žen být nezávislé</a:t>
            </a:r>
          </a:p>
          <a:p>
            <a:pPr>
              <a:buFontTx/>
              <a:buChar char="-"/>
            </a:pPr>
            <a:r>
              <a:rPr lang="cs-CZ" sz="3600" dirty="0" smtClean="0"/>
              <a:t>nejvíce projevovalo v Anglii (sufražetky – ženy, které bojovaly za práva žen, hlavně právo volit)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Využití</a:t>
            </a:r>
          </a:p>
          <a:p>
            <a:pPr algn="ctr"/>
            <a:r>
              <a:rPr lang="cs-CZ" sz="2000" cap="small" dirty="0" smtClean="0"/>
              <a:t>elektřiny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Thomas </a:t>
            </a:r>
            <a:r>
              <a:rPr lang="cs-CZ" sz="2800" b="1" dirty="0" err="1" smtClean="0"/>
              <a:t>Alva</a:t>
            </a:r>
            <a:r>
              <a:rPr lang="cs-CZ" sz="2800" b="1" dirty="0" smtClean="0"/>
              <a:t> Edison </a:t>
            </a:r>
            <a:r>
              <a:rPr lang="cs-CZ" sz="2800" dirty="0" smtClean="0"/>
              <a:t>(USA)</a:t>
            </a:r>
            <a:endParaRPr lang="cs-CZ" sz="2800" b="1" i="1" dirty="0" smtClean="0"/>
          </a:p>
          <a:p>
            <a:pPr>
              <a:buNone/>
            </a:pPr>
            <a:r>
              <a:rPr lang="cs-CZ" sz="2800" dirty="0" smtClean="0"/>
              <a:t>-</a:t>
            </a:r>
            <a:r>
              <a:rPr lang="cs-CZ" sz="2800" b="1" i="1" dirty="0" smtClean="0"/>
              <a:t> </a:t>
            </a:r>
            <a:r>
              <a:rPr lang="cs-CZ" sz="2800" dirty="0" smtClean="0"/>
              <a:t>vynález žárovky </a:t>
            </a:r>
            <a:endParaRPr lang="cs-CZ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801066"/>
            <a:ext cx="3105140" cy="39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56852"/>
            <a:ext cx="2424104" cy="3801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Využití</a:t>
            </a:r>
          </a:p>
          <a:p>
            <a:pPr algn="ctr"/>
            <a:r>
              <a:rPr lang="cs-CZ" sz="2000" cap="small" dirty="0" smtClean="0"/>
              <a:t>elektřiny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Nikola Tesla </a:t>
            </a:r>
            <a:r>
              <a:rPr lang="cs-CZ" sz="2800" dirty="0" smtClean="0"/>
              <a:t>(USA)</a:t>
            </a:r>
            <a:endParaRPr lang="cs-CZ" sz="2800" b="1" i="1" dirty="0" smtClean="0"/>
          </a:p>
          <a:p>
            <a:pPr>
              <a:buNone/>
            </a:pPr>
            <a:r>
              <a:rPr lang="cs-CZ" sz="2800" dirty="0" smtClean="0"/>
              <a:t>-</a:t>
            </a:r>
            <a:r>
              <a:rPr lang="cs-CZ" sz="2800" b="1" i="1" dirty="0" smtClean="0"/>
              <a:t> </a:t>
            </a:r>
            <a:r>
              <a:rPr lang="cs-CZ" sz="2800" dirty="0" smtClean="0"/>
              <a:t>vynález generátoru a rozvodu elektřiny</a:t>
            </a:r>
            <a:endParaRPr lang="cs-CZ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927713"/>
            <a:ext cx="3005128" cy="39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Využití</a:t>
            </a:r>
          </a:p>
          <a:p>
            <a:pPr algn="ctr"/>
            <a:r>
              <a:rPr lang="cs-CZ" sz="2000" cap="small" dirty="0" smtClean="0"/>
              <a:t>elektřiny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František Křižík </a:t>
            </a:r>
            <a:r>
              <a:rPr lang="cs-CZ" sz="2800" dirty="0" smtClean="0"/>
              <a:t>(R-U)</a:t>
            </a:r>
            <a:endParaRPr lang="cs-CZ" sz="2800" b="1" i="1" dirty="0" smtClean="0"/>
          </a:p>
          <a:p>
            <a:pPr>
              <a:buFontTx/>
              <a:buChar char="-"/>
            </a:pPr>
            <a:r>
              <a:rPr lang="cs-CZ" sz="2800" dirty="0" smtClean="0"/>
              <a:t>český vynálezce a propagátor elektřiny</a:t>
            </a:r>
          </a:p>
          <a:p>
            <a:pPr>
              <a:buFontTx/>
              <a:buChar char="-"/>
            </a:pPr>
            <a:r>
              <a:rPr lang="cs-CZ" sz="2800" dirty="0" smtClean="0"/>
              <a:t>vynález obloukové lampy</a:t>
            </a:r>
          </a:p>
          <a:p>
            <a:pPr>
              <a:buFontTx/>
              <a:buChar char="-"/>
            </a:pPr>
            <a:r>
              <a:rPr lang="cs-CZ" sz="2800" dirty="0" smtClean="0"/>
              <a:t>zavedení první tramvaje v Praze</a:t>
            </a:r>
            <a:endParaRPr lang="cs-CZ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20009"/>
            <a:ext cx="2357422" cy="313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964761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67572"/>
            <a:ext cx="4500594" cy="299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Zábava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vynálezy: - fotografie</a:t>
            </a:r>
          </a:p>
          <a:p>
            <a:pPr>
              <a:buNone/>
            </a:pPr>
            <a:r>
              <a:rPr lang="cs-CZ" sz="2800" dirty="0" smtClean="0"/>
              <a:t>               - film (</a:t>
            </a:r>
            <a:r>
              <a:rPr lang="cs-CZ" sz="2800" b="1" dirty="0" smtClean="0"/>
              <a:t>bratři </a:t>
            </a:r>
            <a:r>
              <a:rPr lang="cs-CZ" sz="2800" b="1" dirty="0" err="1" smtClean="0"/>
              <a:t>Lumiérové</a:t>
            </a:r>
            <a:r>
              <a:rPr lang="cs-CZ" sz="2800" dirty="0" smtClean="0"/>
              <a:t>)</a:t>
            </a:r>
          </a:p>
          <a:p>
            <a:pPr>
              <a:buNone/>
            </a:pPr>
            <a:r>
              <a:rPr lang="cs-CZ" sz="2800" dirty="0" smtClean="0"/>
              <a:t>               - gramofon</a:t>
            </a:r>
            <a:endParaRPr lang="cs-CZ" sz="28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419483"/>
            <a:ext cx="5718947" cy="3438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4318"/>
            <a:ext cx="2614601" cy="350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Komunikace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vynálezy: - psací stroj</a:t>
            </a:r>
          </a:p>
          <a:p>
            <a:pPr>
              <a:buNone/>
            </a:pPr>
            <a:r>
              <a:rPr lang="cs-CZ" sz="2800" dirty="0" smtClean="0"/>
              <a:t>               - telegraf</a:t>
            </a:r>
          </a:p>
          <a:p>
            <a:pPr>
              <a:buNone/>
            </a:pPr>
            <a:r>
              <a:rPr lang="cs-CZ" sz="2800" dirty="0" smtClean="0"/>
              <a:t>               - vysílačka (</a:t>
            </a:r>
            <a:r>
              <a:rPr lang="cs-CZ" sz="2800" b="1" dirty="0" smtClean="0"/>
              <a:t>A. </a:t>
            </a:r>
            <a:r>
              <a:rPr lang="cs-CZ" sz="2800" b="1" dirty="0" err="1" smtClean="0"/>
              <a:t>Marconi</a:t>
            </a:r>
            <a:r>
              <a:rPr lang="cs-CZ" sz="2800" dirty="0" smtClean="0"/>
              <a:t>)</a:t>
            </a:r>
          </a:p>
          <a:p>
            <a:pPr>
              <a:buNone/>
            </a:pPr>
            <a:r>
              <a:rPr lang="cs-CZ" sz="2800" dirty="0" smtClean="0"/>
              <a:t>               - telefon (</a:t>
            </a:r>
            <a:r>
              <a:rPr lang="cs-CZ" sz="2800" b="1" dirty="0" smtClean="0"/>
              <a:t>G. Bell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276725"/>
            <a:ext cx="2667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04049"/>
            <a:ext cx="4071934" cy="305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884098"/>
            <a:ext cx="4286248" cy="297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3555248"/>
            <a:ext cx="3214678" cy="330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Doprava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velký rozvoj železnice</a:t>
            </a:r>
          </a:p>
          <a:p>
            <a:pPr>
              <a:buFontTx/>
              <a:buChar char="-"/>
            </a:pPr>
            <a:r>
              <a:rPr lang="cs-CZ" sz="2800" dirty="0" smtClean="0"/>
              <a:t>parníky přes oceán</a:t>
            </a:r>
          </a:p>
          <a:p>
            <a:pPr>
              <a:buFontTx/>
              <a:buChar char="-"/>
            </a:pPr>
            <a:r>
              <a:rPr lang="cs-CZ" sz="2800" dirty="0" smtClean="0"/>
              <a:t>objevují se první automobily (</a:t>
            </a:r>
            <a:r>
              <a:rPr lang="cs-CZ" sz="2800" dirty="0" err="1" smtClean="0"/>
              <a:t>Benz</a:t>
            </a:r>
            <a:r>
              <a:rPr lang="cs-CZ" sz="2800" dirty="0" smtClean="0"/>
              <a:t>, Ford, </a:t>
            </a:r>
            <a:r>
              <a:rPr lang="cs-CZ" sz="2800" dirty="0" err="1" smtClean="0"/>
              <a:t>Laurin</a:t>
            </a:r>
            <a:r>
              <a:rPr lang="cs-CZ" sz="2800" dirty="0" smtClean="0"/>
              <a:t> a Klement)</a:t>
            </a:r>
            <a:endParaRPr lang="cs-CZ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4890" y="3786190"/>
            <a:ext cx="724910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Doprava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velký rozvoj železnice</a:t>
            </a:r>
          </a:p>
          <a:p>
            <a:pPr>
              <a:buFontTx/>
              <a:buChar char="-"/>
            </a:pPr>
            <a:r>
              <a:rPr lang="cs-CZ" sz="2800" dirty="0" smtClean="0"/>
              <a:t>parníky přes oceán</a:t>
            </a:r>
          </a:p>
          <a:p>
            <a:pPr>
              <a:buFontTx/>
              <a:buChar char="-"/>
            </a:pPr>
            <a:r>
              <a:rPr lang="cs-CZ" sz="2800" dirty="0" smtClean="0"/>
              <a:t>objevují se první automobily (</a:t>
            </a:r>
            <a:r>
              <a:rPr lang="cs-CZ" sz="2800" dirty="0" err="1" smtClean="0"/>
              <a:t>Benz</a:t>
            </a:r>
            <a:r>
              <a:rPr lang="cs-CZ" sz="2800" dirty="0" smtClean="0"/>
              <a:t>, Ford, </a:t>
            </a:r>
            <a:r>
              <a:rPr lang="cs-CZ" sz="2800" dirty="0" err="1" smtClean="0"/>
              <a:t>Laurin</a:t>
            </a:r>
            <a:r>
              <a:rPr lang="cs-CZ" sz="2800" dirty="0" smtClean="0"/>
              <a:t> a Klement)</a:t>
            </a:r>
            <a:endParaRPr lang="cs-CZ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645024"/>
            <a:ext cx="492919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717032"/>
            <a:ext cx="4786314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928794" cy="4572032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Vzduchoplavba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- zpočátku jen balóny a vzducholodě</a:t>
            </a:r>
          </a:p>
          <a:p>
            <a:pPr>
              <a:buFontTx/>
              <a:buChar char="-"/>
            </a:pPr>
            <a:r>
              <a:rPr lang="cs-CZ" sz="2800" dirty="0" smtClean="0"/>
              <a:t>1900 – první pevná vzducholoď (</a:t>
            </a:r>
            <a:r>
              <a:rPr lang="cs-CZ" sz="2800" b="1" dirty="0" smtClean="0"/>
              <a:t>F. </a:t>
            </a:r>
            <a:r>
              <a:rPr lang="cs-CZ" sz="2800" b="1" dirty="0" err="1" smtClean="0"/>
              <a:t>Zeppelin</a:t>
            </a:r>
            <a:r>
              <a:rPr lang="cs-CZ" sz="2800" dirty="0" smtClean="0"/>
              <a:t>)</a:t>
            </a:r>
          </a:p>
          <a:p>
            <a:pPr>
              <a:buFontTx/>
              <a:buChar char="-"/>
            </a:pPr>
            <a:r>
              <a:rPr lang="cs-CZ" sz="2800" dirty="0" smtClean="0"/>
              <a:t>1903 – první letadlo (</a:t>
            </a:r>
            <a:r>
              <a:rPr lang="cs-CZ" sz="2800" b="1" dirty="0" smtClean="0"/>
              <a:t>bratři </a:t>
            </a:r>
            <a:r>
              <a:rPr lang="cs-CZ" sz="2800" b="1" dirty="0" err="1" smtClean="0"/>
              <a:t>Wrightové</a:t>
            </a:r>
            <a:r>
              <a:rPr lang="cs-CZ" sz="2800" dirty="0" smtClean="0"/>
              <a:t>)</a:t>
            </a:r>
          </a:p>
          <a:p>
            <a:pPr>
              <a:buFontTx/>
              <a:buChar char="-"/>
            </a:pPr>
            <a:r>
              <a:rPr lang="cs-CZ" sz="2800" dirty="0" smtClean="0"/>
              <a:t>průkopníci: </a:t>
            </a:r>
            <a:r>
              <a:rPr lang="cs-CZ" sz="2800" b="1" dirty="0" err="1" smtClean="0"/>
              <a:t>Blériot</a:t>
            </a:r>
            <a:r>
              <a:rPr lang="cs-CZ" sz="2800" b="1" dirty="0" smtClean="0"/>
              <a:t>, Junkers, Kašpar</a:t>
            </a:r>
            <a:endParaRPr lang="cs-CZ" sz="28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21088"/>
            <a:ext cx="4572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928794" cy="4572032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Vzduchoplavba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- zpočátku jen balóny a vzducholodě</a:t>
            </a:r>
          </a:p>
          <a:p>
            <a:pPr>
              <a:buFontTx/>
              <a:buChar char="-"/>
            </a:pPr>
            <a:r>
              <a:rPr lang="cs-CZ" sz="2800" dirty="0" smtClean="0"/>
              <a:t>1900 – první pevná vzducholoď (</a:t>
            </a:r>
            <a:r>
              <a:rPr lang="cs-CZ" sz="2800" b="1" dirty="0" smtClean="0"/>
              <a:t>F. </a:t>
            </a:r>
            <a:r>
              <a:rPr lang="cs-CZ" sz="2800" b="1" dirty="0" err="1" smtClean="0"/>
              <a:t>Zeppelin</a:t>
            </a:r>
            <a:r>
              <a:rPr lang="cs-CZ" sz="2800" dirty="0" smtClean="0"/>
              <a:t>)</a:t>
            </a:r>
          </a:p>
          <a:p>
            <a:pPr>
              <a:buFontTx/>
              <a:buChar char="-"/>
            </a:pPr>
            <a:r>
              <a:rPr lang="cs-CZ" sz="2800" dirty="0" smtClean="0"/>
              <a:t>1903 – první letadlo (</a:t>
            </a:r>
            <a:r>
              <a:rPr lang="cs-CZ" sz="2800" b="1" dirty="0" smtClean="0"/>
              <a:t>bratři </a:t>
            </a:r>
            <a:r>
              <a:rPr lang="cs-CZ" sz="2800" b="1" dirty="0" err="1" smtClean="0"/>
              <a:t>Wrightové</a:t>
            </a:r>
            <a:r>
              <a:rPr lang="cs-CZ" sz="2800" dirty="0" smtClean="0"/>
              <a:t>)</a:t>
            </a:r>
          </a:p>
          <a:p>
            <a:pPr>
              <a:buFontTx/>
              <a:buChar char="-"/>
            </a:pPr>
            <a:r>
              <a:rPr lang="cs-CZ" sz="2800" dirty="0" smtClean="0"/>
              <a:t>průkopníci: </a:t>
            </a:r>
            <a:r>
              <a:rPr lang="cs-CZ" sz="2800" b="1" dirty="0" err="1" smtClean="0"/>
              <a:t>Blériot</a:t>
            </a:r>
            <a:r>
              <a:rPr lang="cs-CZ" sz="2800" b="1" dirty="0" smtClean="0"/>
              <a:t>, Junkers, Kašpar</a:t>
            </a:r>
            <a:endParaRPr lang="cs-CZ" sz="2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93096"/>
            <a:ext cx="4572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221088"/>
            <a:ext cx="76200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Použité obrázky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Všechny uveřejněné odkazy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cit. 2012-19-04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 dostupné na WWW viz. tabulka</a:t>
            </a: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1524000"/>
          <a:ext cx="8715436" cy="533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5629"/>
                <a:gridCol w="1005629"/>
                <a:gridCol w="6704178"/>
              </a:tblGrid>
              <a:tr h="2576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pořadí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licence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WWW</a:t>
                      </a:r>
                      <a:endParaRPr lang="cs-CZ" sz="1400" dirty="0"/>
                    </a:p>
                  </a:txBody>
                  <a:tcPr/>
                </a:tc>
              </a:tr>
              <a:tr h="22732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&lt;http://commons.wikimedia.org/wiki/File:20000_Nautilus_engines.jpg&gt;</a:t>
                      </a:r>
                      <a:endParaRPr lang="cs-CZ" sz="1200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&lt;http://commons.wikimedia.org/wiki/File:Robert_Koch.jpg&gt;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3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&lt;http://commons.wikimedia.org/wiki/File:Tableau_Louis_Pasteur.jpg&gt;</a:t>
                      </a:r>
                    </a:p>
                    <a:p>
                      <a:endParaRPr lang="cs-CZ" sz="1200" b="1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&lt;http://commons.wikimedia.org/wiki/File:Wilhelm_Conrad_R%C3%B6ntgen.jpg&gt;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15988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&lt;http://commons.wikimedia.org/wiki/File:Rippenserienfraktur_R%C3%B6ntgen_Thorax.jpg&gt;</a:t>
                      </a:r>
                    </a:p>
                  </a:txBody>
                  <a:tcPr/>
                </a:tc>
              </a:tr>
              <a:tr h="19843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&lt;http://commons.wikimedia.org/wiki/File:Alfred_Nobel_%28Bain%29.png?uselang=cs&gt;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15988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&lt;http://commons.wikimedia.org/wiki/File:Dynamite.svg&gt;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15988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&lt;http://commons.wikimedia.org/wiki/File:HAER_Croton_Dam_Muskegon_River_Turbines_Crop_341105pv.jpg&gt;</a:t>
                      </a:r>
                    </a:p>
                  </a:txBody>
                  <a:tcPr/>
                </a:tc>
              </a:tr>
              <a:tr h="40918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&lt;http://commons.wikimedia.org/wiki/File:Kaplanturbine_als_Denkmal.jpg?uselang=cs&gt;</a:t>
                      </a:r>
                    </a:p>
                  </a:txBody>
                  <a:tcPr/>
                </a:tc>
              </a:tr>
              <a:tr h="40918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&lt;http://commons.wikimedia.org/wiki/File:Edison_and_phonograph.jpg&gt;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/>
                    </a:p>
                  </a:txBody>
                  <a:tcPr/>
                </a:tc>
              </a:tr>
              <a:tr h="40918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&lt;http://commons.wikimedia.org/wiki/File:Edison_bulb.jpg&gt;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MEZI REVOLUCÍ A PRVNÍ SVĚTOVOU VÁLKOU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IMPERIALISMUS A KOLONIALISMUS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snaha ovládnout cizí území, národ x systém ovládání a využívání málo vyvinutých zemí</a:t>
            </a:r>
          </a:p>
          <a:p>
            <a:pPr>
              <a:buFontTx/>
              <a:buChar char="-"/>
            </a:pPr>
            <a:r>
              <a:rPr lang="cs-CZ" dirty="0" smtClean="0"/>
              <a:t>kdo měl kolonie, měl peníze, obchod, suroviny</a:t>
            </a:r>
          </a:p>
          <a:p>
            <a:pPr>
              <a:buFontTx/>
              <a:buChar char="-"/>
            </a:pPr>
            <a:r>
              <a:rPr lang="cs-CZ" dirty="0" smtClean="0"/>
              <a:t>Afrika, Asie, Oceánie</a:t>
            </a:r>
          </a:p>
          <a:p>
            <a:pPr>
              <a:buFontTx/>
              <a:buChar char="-"/>
            </a:pPr>
            <a:r>
              <a:rPr lang="cs-CZ" dirty="0" smtClean="0"/>
              <a:t>velmoci: </a:t>
            </a:r>
            <a:r>
              <a:rPr lang="cs-CZ" dirty="0" smtClean="0"/>
              <a:t>Francie</a:t>
            </a:r>
            <a:r>
              <a:rPr lang="cs-CZ" dirty="0" smtClean="0"/>
              <a:t>, VB, Rusko, USA, Japonsko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Použité obrázky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Všechny uveřejněné odkazy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cit. 2012-19-04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cs-CZ" sz="1800" dirty="0" smtClean="0">
                <a:solidFill>
                  <a:schemeClr val="accent6">
                    <a:lumMod val="75000"/>
                  </a:schemeClr>
                </a:solidFill>
              </a:rPr>
              <a:t> dostupné na WWW viz. tabulka</a:t>
            </a:r>
            <a:endParaRPr lang="cs-C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214282" y="1524000"/>
          <a:ext cx="8715436" cy="5334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05629"/>
                <a:gridCol w="1005629"/>
                <a:gridCol w="6704178"/>
              </a:tblGrid>
              <a:tr h="25763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pořadí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licence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WWW</a:t>
                      </a:r>
                      <a:endParaRPr lang="cs-CZ" sz="1400" dirty="0"/>
                    </a:p>
                  </a:txBody>
                  <a:tcPr/>
                </a:tc>
              </a:tr>
              <a:tr h="22732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&lt;http://commons.wikimedia.org/wiki/File:N.Tesla.JPG&gt;</a:t>
                      </a:r>
                      <a:endParaRPr lang="cs-CZ" sz="1200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&lt;http://commons.wikimedia.org/wiki/File:Krizik.jpg&gt;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b="0" dirty="0" smtClean="0"/>
                        <a:t>14</a:t>
                      </a:r>
                      <a:endParaRPr lang="cs-CZ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&lt;http://commons.wikimedia.org/wiki/File:Xenon_short-arc_bulb.jpg&gt;</a:t>
                      </a:r>
                    </a:p>
                    <a:p>
                      <a:endParaRPr lang="cs-CZ" sz="1200" b="1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&lt;http://commons.wikimedia.org/wiki/File:Tram91.jpg&gt;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15988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&lt;http://commons.wikimedia.org/wiki/File:A_photo_of_Boikovo_from_the_early_20s_of_20th_century.jpg&gt;</a:t>
                      </a:r>
                    </a:p>
                  </a:txBody>
                  <a:tcPr/>
                </a:tc>
              </a:tr>
              <a:tr h="19843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&lt;http://commons.wikimedia.org/wiki/File:Patefon_w_Muzeum_Miasta_Lodzi.jpg&gt;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15988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18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&lt;http://commons.wikimedia.org/wiki/File:New_Yost_Typewriter.png&gt;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15988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19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&lt;http://commons.wikimedia.org/wiki/File:Morse_Telegraph_1837.jpg&gt;</a:t>
                      </a:r>
                    </a:p>
                  </a:txBody>
                  <a:tcPr/>
                </a:tc>
              </a:tr>
              <a:tr h="40918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&lt;http://commons.wikimedia.org/wiki/File:Marconi_Type_106_crystal_radio_receiver.jpg?uselang=cs&gt;</a:t>
                      </a:r>
                    </a:p>
                  </a:txBody>
                  <a:tcPr/>
                </a:tc>
              </a:tr>
              <a:tr h="40918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&lt;http://commons.wikimedia.org/wiki/File:1896_telephone.jpg?uselang=cs&gt;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/>
                    </a:p>
                  </a:txBody>
                  <a:tcPr/>
                </a:tc>
              </a:tr>
              <a:tr h="40918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&lt;http://commons.wikimedia.org/wiki/File:KkStB_9.jpg&gt;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2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Použité obrázky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800" dirty="0" smtClean="0"/>
              <a:t>Všechny uveřejněné odkazy </a:t>
            </a:r>
            <a:r>
              <a:rPr lang="en-US" sz="1800" dirty="0" smtClean="0"/>
              <a:t>[</a:t>
            </a:r>
            <a:r>
              <a:rPr lang="cs-CZ" sz="1800" dirty="0" smtClean="0"/>
              <a:t>cit. 2012-19-04</a:t>
            </a:r>
            <a:r>
              <a:rPr lang="en-US" sz="1800" dirty="0" smtClean="0"/>
              <a:t>]</a:t>
            </a:r>
            <a:r>
              <a:rPr lang="cs-CZ" sz="1800" dirty="0" smtClean="0"/>
              <a:t> dostupné na WWW viz. tabulka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4294967295"/>
          </p:nvPr>
        </p:nvSpPr>
        <p:spPr>
          <a:xfrm>
            <a:off x="0" y="1774825"/>
            <a:ext cx="8229600" cy="294957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cs-CZ" sz="1400" dirty="0" smtClean="0"/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0" y="1785926"/>
          <a:ext cx="9143999" cy="259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5078"/>
                <a:gridCol w="1055078"/>
                <a:gridCol w="7033843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pořadí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licence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WWW</a:t>
                      </a:r>
                      <a:endParaRPr lang="cs-CZ" sz="1400" dirty="0"/>
                    </a:p>
                  </a:txBody>
                  <a:tcPr/>
                </a:tc>
              </a:tr>
              <a:tr h="227323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23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&lt;http://commons.wikimedia.org/wiki/File:SS_Oregon_%28Guion_Line%29-_Currier%26Ives_%281883%29.jpg?uselang=cs&gt;</a:t>
                      </a:r>
                      <a:endParaRPr lang="cs-CZ" sz="1200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&lt;http://commons.wikimedia.org/wiki/File:RMS_Titanic_3.jpg&gt;</a:t>
                      </a:r>
                      <a:endParaRPr lang="cs-CZ" sz="1200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&lt;http://commons.wikimedia.org/wiki/File:Zeppelin_III_in_flight.jpg&gt;</a:t>
                      </a:r>
                      <a:endParaRPr lang="cs-CZ" sz="1200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&lt;http://commons.wikimedia.org/wiki/File:Wright_Flyer_II_shed.jpg?uselang=cs&gt;</a:t>
                      </a:r>
                    </a:p>
                    <a:p>
                      <a:endParaRPr lang="cs-CZ" sz="1200" dirty="0"/>
                    </a:p>
                  </a:txBody>
                  <a:tcPr/>
                </a:tc>
              </a:tr>
              <a:tr h="318252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27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err="1" smtClean="0"/>
                        <a:t>Wikimedia</a:t>
                      </a:r>
                      <a:r>
                        <a:rPr lang="cs-CZ" sz="1200" dirty="0" smtClean="0"/>
                        <a:t> </a:t>
                      </a:r>
                      <a:r>
                        <a:rPr lang="cs-CZ" sz="1200" dirty="0" err="1" smtClean="0"/>
                        <a:t>Commons</a:t>
                      </a:r>
                      <a:endParaRPr lang="cs-CZ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/>
                        <a:t>&lt;http://commons.wikimedia.org/wiki/File:Bleriot_XI_Thulin_2.jpg?uselang=cs&gt;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Nadpis 4"/>
          <p:cNvSpPr txBox="1">
            <a:spLocks/>
          </p:cNvSpPr>
          <p:nvPr/>
        </p:nvSpPr>
        <p:spPr>
          <a:xfrm>
            <a:off x="142844" y="5429264"/>
            <a:ext cx="9001156" cy="121444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/>
          <a:p>
            <a:pPr>
              <a:spcBef>
                <a:spcPct val="0"/>
              </a:spcBef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Zdroje</a:t>
            </a: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cs-CZ" cap="small" dirty="0" smtClean="0"/>
              <a:t>Hlavačka</a:t>
            </a:r>
            <a:r>
              <a:rPr lang="cs-CZ" dirty="0" smtClean="0"/>
              <a:t>, Milan: </a:t>
            </a:r>
            <a:r>
              <a:rPr lang="cs-CZ" i="1" dirty="0" smtClean="0"/>
              <a:t>Dějepis 3 pro gymnázia a střední školy.</a:t>
            </a:r>
            <a:r>
              <a:rPr lang="cs-CZ" dirty="0" smtClean="0"/>
              <a:t> Praha : SPN, 2006. ISBN  80-7235-172-9.</a:t>
            </a:r>
          </a:p>
          <a:p>
            <a:pPr>
              <a:spcBef>
                <a:spcPct val="0"/>
              </a:spcBef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Technicko</a:t>
            </a:r>
            <a:r>
              <a:rPr lang="cs-CZ" dirty="0" smtClean="0"/>
              <a:t> – vědecká revoluce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období rozmachu vědy a techniky na rozmezí 19. a 20. století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650336" cy="37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Biologie</a:t>
            </a:r>
          </a:p>
          <a:p>
            <a:pPr algn="ctr"/>
            <a:r>
              <a:rPr lang="cs-CZ" sz="2000" cap="small" dirty="0" smtClean="0"/>
              <a:t>a</a:t>
            </a:r>
          </a:p>
          <a:p>
            <a:pPr algn="ctr"/>
            <a:r>
              <a:rPr lang="cs-CZ" sz="2000" cap="small" dirty="0" smtClean="0"/>
              <a:t>medicína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jsou objeveny mikroorganismy (bakterie a viry)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Robert Koch </a:t>
            </a:r>
            <a:r>
              <a:rPr lang="cs-CZ" dirty="0" smtClean="0"/>
              <a:t>(D)  - </a:t>
            </a:r>
            <a:r>
              <a:rPr lang="cs-CZ" sz="2800" dirty="0" smtClean="0"/>
              <a:t>objev bakterií TBC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3789040"/>
            <a:ext cx="2447913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Biologie</a:t>
            </a:r>
          </a:p>
          <a:p>
            <a:pPr algn="ctr"/>
            <a:r>
              <a:rPr lang="cs-CZ" sz="2000" cap="small" dirty="0" smtClean="0"/>
              <a:t>a</a:t>
            </a:r>
          </a:p>
          <a:p>
            <a:pPr algn="ctr"/>
            <a:r>
              <a:rPr lang="cs-CZ" sz="2000" cap="small" dirty="0" smtClean="0"/>
              <a:t>medicína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FontTx/>
              <a:buChar char="-"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Louis Pasteur </a:t>
            </a:r>
            <a:r>
              <a:rPr lang="cs-CZ" dirty="0" smtClean="0"/>
              <a:t>(FR)  - </a:t>
            </a:r>
            <a:r>
              <a:rPr lang="cs-CZ" sz="2800" dirty="0" smtClean="0"/>
              <a:t>objev očkování proti vzteklině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905881"/>
            <a:ext cx="3338519" cy="39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Fyzika</a:t>
            </a:r>
          </a:p>
          <a:p>
            <a:pPr algn="ctr"/>
            <a:r>
              <a:rPr lang="cs-CZ" sz="2000" cap="small" dirty="0" smtClean="0"/>
              <a:t>a</a:t>
            </a:r>
          </a:p>
          <a:p>
            <a:pPr algn="ctr"/>
            <a:r>
              <a:rPr lang="cs-CZ" sz="2000" cap="small" dirty="0" smtClean="0"/>
              <a:t>chemie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Wilhelm</a:t>
            </a:r>
            <a:r>
              <a:rPr lang="cs-CZ" b="1" dirty="0" smtClean="0"/>
              <a:t> </a:t>
            </a:r>
            <a:r>
              <a:rPr lang="cs-CZ" b="1" dirty="0" err="1" smtClean="0"/>
              <a:t>Röntgen</a:t>
            </a:r>
            <a:r>
              <a:rPr lang="cs-CZ" b="1" dirty="0" smtClean="0"/>
              <a:t> </a:t>
            </a:r>
            <a:r>
              <a:rPr lang="cs-CZ" dirty="0" smtClean="0"/>
              <a:t>(D)  - </a:t>
            </a:r>
            <a:r>
              <a:rPr lang="cs-CZ" sz="2800" dirty="0" smtClean="0"/>
              <a:t>objev </a:t>
            </a:r>
            <a:r>
              <a:rPr lang="cs-CZ" sz="2800" b="1" i="1" dirty="0" smtClean="0"/>
              <a:t>paprsků X</a:t>
            </a:r>
          </a:p>
          <a:p>
            <a:pPr>
              <a:buNone/>
            </a:pPr>
            <a:r>
              <a:rPr lang="cs-CZ" sz="2800" b="1" i="1" dirty="0" smtClean="0"/>
              <a:t>		</a:t>
            </a:r>
            <a:r>
              <a:rPr lang="cs-CZ" dirty="0" smtClean="0"/>
              <a:t>- umožněno zkoumání těla pomocí rentgenu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891" y="3000372"/>
            <a:ext cx="2513888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857628"/>
            <a:ext cx="3491864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Fyzika</a:t>
            </a:r>
          </a:p>
          <a:p>
            <a:pPr algn="ctr"/>
            <a:r>
              <a:rPr lang="cs-CZ" sz="2000" cap="small" dirty="0" smtClean="0"/>
              <a:t>a</a:t>
            </a:r>
          </a:p>
          <a:p>
            <a:pPr algn="ctr"/>
            <a:r>
              <a:rPr lang="cs-CZ" sz="2000" cap="small" dirty="0" smtClean="0"/>
              <a:t>chemie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Alfred Nobel </a:t>
            </a:r>
            <a:r>
              <a:rPr lang="cs-CZ" dirty="0" smtClean="0"/>
              <a:t>(SWE)  - </a:t>
            </a:r>
            <a:r>
              <a:rPr lang="cs-CZ" sz="2800" dirty="0" smtClean="0"/>
              <a:t>objev </a:t>
            </a:r>
            <a:r>
              <a:rPr lang="cs-CZ" sz="2800" b="1" i="1" dirty="0" smtClean="0"/>
              <a:t>dynamitu</a:t>
            </a:r>
          </a:p>
          <a:p>
            <a:pPr>
              <a:buNone/>
            </a:pPr>
            <a:r>
              <a:rPr lang="cs-CZ" sz="2800" b="1" i="1" dirty="0" smtClean="0"/>
              <a:t>		</a:t>
            </a:r>
            <a:r>
              <a:rPr lang="cs-CZ" sz="2800" dirty="0" smtClean="0"/>
              <a:t>- umožněna snazší těžba, ale i válka</a:t>
            </a:r>
          </a:p>
          <a:p>
            <a:pPr>
              <a:buNone/>
            </a:pPr>
            <a:r>
              <a:rPr lang="cs-CZ" sz="2800" dirty="0" smtClean="0"/>
              <a:t>		- zakládá </a:t>
            </a:r>
            <a:r>
              <a:rPr lang="cs-CZ" sz="2800" b="1" i="1" dirty="0" smtClean="0"/>
              <a:t>Nobelovu cenu</a:t>
            </a:r>
            <a:endParaRPr lang="cs-CZ" sz="2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292093"/>
            <a:ext cx="2619364" cy="356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3357561" cy="268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Využití</a:t>
            </a:r>
          </a:p>
          <a:p>
            <a:pPr algn="ctr"/>
            <a:r>
              <a:rPr lang="cs-CZ" sz="2000" cap="small" dirty="0" smtClean="0"/>
              <a:t>elektřiny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masové šíření výroby a využití elektřiny</a:t>
            </a:r>
          </a:p>
          <a:p>
            <a:pPr>
              <a:buFontTx/>
              <a:buChar char="-"/>
            </a:pPr>
            <a:r>
              <a:rPr lang="cs-CZ" sz="2800" dirty="0" smtClean="0"/>
              <a:t>elektřina vyráběna ve vodních a tepelných elektrárnách</a:t>
            </a:r>
          </a:p>
          <a:p>
            <a:pPr>
              <a:buFontTx/>
              <a:buChar char="-"/>
            </a:pPr>
            <a:r>
              <a:rPr lang="cs-CZ" sz="2800" dirty="0" smtClean="0"/>
              <a:t>objevují se elektrospotřebiče (vysavač, trouba,..)</a:t>
            </a:r>
            <a:endParaRPr lang="cs-CZ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071958"/>
            <a:ext cx="3510413" cy="278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0" y="1785926"/>
            <a:ext cx="1600200" cy="4343400"/>
          </a:xfrm>
        </p:spPr>
        <p:txBody>
          <a:bodyPr>
            <a:normAutofit/>
          </a:bodyPr>
          <a:lstStyle/>
          <a:p>
            <a:pPr algn="ctr"/>
            <a:r>
              <a:rPr lang="cs-CZ" sz="2000" cap="small" dirty="0" smtClean="0"/>
              <a:t>Využití</a:t>
            </a:r>
          </a:p>
          <a:p>
            <a:pPr algn="ctr"/>
            <a:r>
              <a:rPr lang="cs-CZ" sz="2000" cap="small" dirty="0" smtClean="0"/>
              <a:t>elektřiny</a:t>
            </a:r>
            <a:endParaRPr lang="cs-CZ" sz="2000" cap="small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1643042" y="1752600"/>
            <a:ext cx="7500958" cy="5105400"/>
          </a:xfrm>
        </p:spPr>
        <p:txBody>
          <a:bodyPr/>
          <a:lstStyle/>
          <a:p>
            <a:pPr>
              <a:buNone/>
            </a:pPr>
            <a:r>
              <a:rPr lang="cs-CZ" sz="2800" b="1" dirty="0" smtClean="0"/>
              <a:t>Viktor Kaplan </a:t>
            </a:r>
            <a:r>
              <a:rPr lang="cs-CZ" sz="2800" dirty="0" smtClean="0"/>
              <a:t>(R-U) – vynález </a:t>
            </a:r>
            <a:r>
              <a:rPr lang="cs-CZ" sz="2800" b="1" i="1" dirty="0" smtClean="0"/>
              <a:t>kaplanovy turbíny</a:t>
            </a:r>
          </a:p>
          <a:p>
            <a:pPr>
              <a:buNone/>
            </a:pPr>
            <a:endParaRPr lang="cs-CZ" sz="2800" b="1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706599"/>
            <a:ext cx="2786082" cy="4151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8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-TVR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Motiv-TVR</Template>
  <TotalTime>36090</TotalTime>
  <Words>644</Words>
  <Application>Microsoft Office PowerPoint</Application>
  <PresentationFormat>Předvádění na obrazovce (4:3)</PresentationFormat>
  <Paragraphs>196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Motiv-TVR</vt:lpstr>
      <vt:lpstr>Motiv sady Office</vt:lpstr>
      <vt:lpstr>MEZI REVOLUCÍ A PRVNÍ SVĚTOVOU VÁLKOU</vt:lpstr>
      <vt:lpstr>MEZI REVOLUCÍ A PRVNÍ SVĚTOVOU VÁLKOU</vt:lpstr>
      <vt:lpstr>Technicko – vědecká revoluce</vt:lpstr>
      <vt:lpstr>Věda</vt:lpstr>
      <vt:lpstr>Věda</vt:lpstr>
      <vt:lpstr>Věda</vt:lpstr>
      <vt:lpstr>Věda</vt:lpstr>
      <vt:lpstr>Technika</vt:lpstr>
      <vt:lpstr>Technika</vt:lpstr>
      <vt:lpstr>Technika</vt:lpstr>
      <vt:lpstr>Technika</vt:lpstr>
      <vt:lpstr>Technika</vt:lpstr>
      <vt:lpstr>Technika</vt:lpstr>
      <vt:lpstr>Technika</vt:lpstr>
      <vt:lpstr>Technika</vt:lpstr>
      <vt:lpstr>Technika</vt:lpstr>
      <vt:lpstr>Technika</vt:lpstr>
      <vt:lpstr>Technika</vt:lpstr>
      <vt:lpstr>Použité obrázky  Všechny uveřejněné odkazy [cit. 2012-19-04] dostupné na WWW viz. tabulka</vt:lpstr>
      <vt:lpstr>Použité obrázky  Všechny uveřejněné odkazy [cit. 2012-19-04] dostupné na WWW viz. tabulka</vt:lpstr>
      <vt:lpstr>Použité obrázky  Všechny uveřejněné odkazy [cit. 2012-19-04] dostupné na WWW viz. tabulka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Základní škola Ústí nad Labem, Anežky České 702/17, příspěvková organizace   Číslo projektu: CZ.1.07/1.4.00/21.2887     Název projektu: „Učíme lépe a moderněji“  OP VK 1.4        Výukový materiál</dc:title>
  <dc:creator>Uživatel</dc:creator>
  <cp:lastModifiedBy>Mathyas</cp:lastModifiedBy>
  <cp:revision>23</cp:revision>
  <dcterms:created xsi:type="dcterms:W3CDTF">2012-02-01T08:51:03Z</dcterms:created>
  <dcterms:modified xsi:type="dcterms:W3CDTF">2017-05-14T08:09:52Z</dcterms:modified>
</cp:coreProperties>
</file>