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7" r:id="rId4"/>
    <p:sldId id="259" r:id="rId5"/>
    <p:sldId id="261" r:id="rId6"/>
    <p:sldId id="264" r:id="rId7"/>
    <p:sldId id="262" r:id="rId8"/>
    <p:sldId id="263" r:id="rId9"/>
    <p:sldId id="266" r:id="rId10"/>
    <p:sldId id="267" r:id="rId11"/>
    <p:sldId id="268" r:id="rId12"/>
    <p:sldId id="274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>
        <p:scale>
          <a:sx n="64" d="100"/>
          <a:sy n="64" d="100"/>
        </p:scale>
        <p:origin x="-157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57A246-C873-4ECA-94B1-DA88BF018E35}" type="datetimeFigureOut">
              <a:rPr lang="cs-CZ" smtClean="0"/>
              <a:pPr/>
              <a:t>1.5.2017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F9CCD0-5B13-4C26-ABFD-0E29FAFDCF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09872" y="980728"/>
            <a:ext cx="7827993" cy="936104"/>
          </a:xfrm>
        </p:spPr>
        <p:txBody>
          <a:bodyPr/>
          <a:lstStyle/>
          <a:p>
            <a:r>
              <a:rPr lang="cs-CZ" sz="3500" dirty="0" smtClean="0">
                <a:latin typeface="Cambria" pitchFamily="18" charset="0"/>
              </a:rPr>
              <a:t>Cesta ke studené válce v Evropě</a:t>
            </a:r>
            <a:endParaRPr lang="cs-CZ" sz="3500" dirty="0">
              <a:latin typeface="Cambria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1844824"/>
            <a:ext cx="374441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230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569" y="188640"/>
            <a:ext cx="8424936" cy="720080"/>
          </a:xfrm>
        </p:spPr>
        <p:txBody>
          <a:bodyPr/>
          <a:lstStyle/>
          <a:p>
            <a:pPr algn="l"/>
            <a:r>
              <a:rPr lang="cs-CZ" sz="3600" dirty="0" smtClean="0">
                <a:latin typeface="Cambria" pitchFamily="18" charset="0"/>
              </a:rPr>
              <a:t>Vojenská seskupení</a:t>
            </a:r>
            <a:endParaRPr lang="cs-CZ" sz="3600" dirty="0">
              <a:latin typeface="Cambria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059832" y="1052736"/>
            <a:ext cx="6084168" cy="2592288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latin typeface="Cambria" pitchFamily="18" charset="0"/>
              </a:rPr>
              <a:t>NATO (Severoatlantická aliance)</a:t>
            </a:r>
            <a:r>
              <a:rPr lang="cs-CZ" sz="2400" dirty="0" smtClean="0">
                <a:latin typeface="Cambria" pitchFamily="18" charset="0"/>
              </a:rPr>
              <a:t> – 1949</a:t>
            </a:r>
          </a:p>
          <a:p>
            <a:r>
              <a:rPr lang="cs-CZ" sz="2400" dirty="0" smtClean="0">
                <a:latin typeface="Cambria" pitchFamily="18" charset="0"/>
              </a:rPr>
              <a:t>vojenské seskupení USA, Kanady a většiny západoevropských států</a:t>
            </a:r>
          </a:p>
          <a:p>
            <a:r>
              <a:rPr lang="cs-CZ" sz="2400" dirty="0" smtClean="0">
                <a:latin typeface="Cambria" pitchFamily="18" charset="0"/>
              </a:rPr>
              <a:t>v roce 1952 rozšíření o Turecko a Řecko</a:t>
            </a:r>
          </a:p>
          <a:p>
            <a:r>
              <a:rPr lang="cs-CZ" sz="2400" dirty="0" smtClean="0">
                <a:latin typeface="Cambria" pitchFamily="18" charset="0"/>
              </a:rPr>
              <a:t>vstup SRN v roce 1955</a:t>
            </a:r>
          </a:p>
          <a:p>
            <a:endParaRPr lang="cs-CZ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45569" y="3645024"/>
            <a:ext cx="5760640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i="1" dirty="0" smtClean="0">
                <a:latin typeface="Cambria" pitchFamily="18" charset="0"/>
              </a:rPr>
              <a:t>Varšavská smlouva </a:t>
            </a:r>
            <a:r>
              <a:rPr lang="cs-CZ" sz="2400" dirty="0" smtClean="0">
                <a:latin typeface="Cambria" pitchFamily="18" charset="0"/>
              </a:rPr>
              <a:t>(1955)</a:t>
            </a:r>
          </a:p>
          <a:p>
            <a:r>
              <a:rPr lang="cs-CZ" sz="2400" dirty="0" smtClean="0">
                <a:latin typeface="Cambria" pitchFamily="18" charset="0"/>
              </a:rPr>
              <a:t>reakce na vstup SRN do NATO</a:t>
            </a:r>
          </a:p>
          <a:p>
            <a:r>
              <a:rPr lang="cs-CZ" sz="2400" dirty="0" smtClean="0">
                <a:latin typeface="Cambria" pitchFamily="18" charset="0"/>
              </a:rPr>
              <a:t>vojenské seskupení států „východního bloku“ v čele SSSR</a:t>
            </a:r>
          </a:p>
          <a:p>
            <a:r>
              <a:rPr lang="cs-CZ" sz="2400" dirty="0" smtClean="0">
                <a:latin typeface="Cambria" pitchFamily="18" charset="0"/>
              </a:rPr>
              <a:t>protiváha k NATO</a:t>
            </a:r>
          </a:p>
          <a:p>
            <a:r>
              <a:rPr lang="cs-CZ" sz="2400" dirty="0" smtClean="0">
                <a:latin typeface="Cambria" pitchFamily="18" charset="0"/>
              </a:rPr>
              <a:t>intervence i vůči vlastním členům (Maďarsko – 1956, ČSSR – 1968)</a:t>
            </a:r>
          </a:p>
          <a:p>
            <a:endParaRPr lang="cs-CZ" b="1" i="1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712" y="1124744"/>
            <a:ext cx="2703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645024"/>
            <a:ext cx="302433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777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792088"/>
          </a:xfrm>
        </p:spPr>
        <p:txBody>
          <a:bodyPr/>
          <a:lstStyle/>
          <a:p>
            <a:pPr algn="l"/>
            <a:r>
              <a:rPr lang="cs-CZ" sz="4000" i="1" dirty="0" smtClean="0">
                <a:latin typeface="Cambria" pitchFamily="18" charset="0"/>
              </a:rPr>
              <a:t>Státy NATO a Varšavské smlouvy</a:t>
            </a:r>
            <a:endParaRPr lang="cs-CZ" sz="4000" i="1" dirty="0">
              <a:latin typeface="Cambria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20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3" cy="641008"/>
          </a:xfrm>
        </p:spPr>
        <p:txBody>
          <a:bodyPr/>
          <a:lstStyle/>
          <a:p>
            <a:pPr algn="ctr"/>
            <a:r>
              <a:rPr lang="cs-CZ" sz="3500" dirty="0" smtClean="0">
                <a:latin typeface="Cambria" pitchFamily="18" charset="0"/>
              </a:rPr>
              <a:t>Otázky a úkoly </a:t>
            </a:r>
            <a:endParaRPr lang="cs-CZ" sz="3500" dirty="0">
              <a:latin typeface="Cambria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980728"/>
            <a:ext cx="878497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>
              <a:latin typeface="Cambria" pitchFamily="18" charset="0"/>
            </a:endParaRPr>
          </a:p>
          <a:p>
            <a:endParaRPr lang="cs-CZ" sz="2400" dirty="0">
              <a:latin typeface="Cambria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31912" y="1340768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latin typeface="Cambria" pitchFamily="18" charset="0"/>
              </a:rPr>
              <a:t>1.</a:t>
            </a:r>
            <a:r>
              <a:rPr lang="cs-CZ" sz="2400" dirty="0" smtClean="0">
                <a:latin typeface="Cambria" pitchFamily="18" charset="0"/>
              </a:rPr>
              <a:t> 	Charakterizujte postavení supervelmocí (USA, SSSR) po 	druhé světové válce.</a:t>
            </a:r>
          </a:p>
          <a:p>
            <a:r>
              <a:rPr lang="cs-CZ" sz="2400" b="1" dirty="0" smtClean="0">
                <a:latin typeface="Cambria" pitchFamily="18" charset="0"/>
              </a:rPr>
              <a:t>2.</a:t>
            </a:r>
            <a:r>
              <a:rPr lang="cs-CZ" sz="2400" dirty="0" smtClean="0">
                <a:latin typeface="Cambria" pitchFamily="18" charset="0"/>
              </a:rPr>
              <a:t>	Popište vznik „východního bloku“ a co bylo podstatou tzv. 	jugoslávské roztržky. </a:t>
            </a:r>
          </a:p>
          <a:p>
            <a:r>
              <a:rPr lang="cs-CZ" sz="2400" b="1" dirty="0" smtClean="0">
                <a:latin typeface="Cambria" pitchFamily="18" charset="0"/>
              </a:rPr>
              <a:t>3.</a:t>
            </a:r>
            <a:r>
              <a:rPr lang="cs-CZ" sz="2400" dirty="0" smtClean="0">
                <a:latin typeface="Cambria" pitchFamily="18" charset="0"/>
              </a:rPr>
              <a:t>	Jaké postoje zaujaly vůči sovětské rozpínavosti západní 	mocnosti?</a:t>
            </a:r>
          </a:p>
          <a:p>
            <a:r>
              <a:rPr lang="cs-CZ" sz="2400" b="1" dirty="0" smtClean="0">
                <a:latin typeface="Cambria" pitchFamily="18" charset="0"/>
              </a:rPr>
              <a:t>4.</a:t>
            </a:r>
            <a:r>
              <a:rPr lang="cs-CZ" sz="2400" dirty="0" smtClean="0">
                <a:latin typeface="Cambria" pitchFamily="18" charset="0"/>
              </a:rPr>
              <a:t>	V čem spočíval význam Marshallova plánu?</a:t>
            </a:r>
          </a:p>
          <a:p>
            <a:r>
              <a:rPr lang="cs-CZ" sz="2400" b="1" dirty="0" smtClean="0">
                <a:latin typeface="Cambria" pitchFamily="18" charset="0"/>
              </a:rPr>
              <a:t>5.</a:t>
            </a:r>
            <a:r>
              <a:rPr lang="cs-CZ" sz="2400" dirty="0" smtClean="0">
                <a:latin typeface="Cambria" pitchFamily="18" charset="0"/>
              </a:rPr>
              <a:t>	Popište poválečný vývoj v Německu  a vznik nových 	německých států.</a:t>
            </a:r>
          </a:p>
          <a:p>
            <a:r>
              <a:rPr lang="cs-CZ" sz="2400" b="1" dirty="0" smtClean="0">
                <a:latin typeface="Cambria" pitchFamily="18" charset="0"/>
              </a:rPr>
              <a:t>6.</a:t>
            </a:r>
            <a:r>
              <a:rPr lang="cs-CZ" sz="2400" dirty="0" smtClean="0">
                <a:latin typeface="Cambria" pitchFamily="18" charset="0"/>
              </a:rPr>
              <a:t>	Popište vznik nových vojenských uskupení v Evropě.</a:t>
            </a:r>
          </a:p>
          <a:p>
            <a:endParaRPr lang="cs-CZ" sz="2400" dirty="0" smtClean="0">
              <a:latin typeface="Cambria" pitchFamily="18" charset="0"/>
            </a:endParaRPr>
          </a:p>
          <a:p>
            <a:endParaRPr lang="cs-CZ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66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3" y="332656"/>
            <a:ext cx="87849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mbria" pitchFamily="18" charset="0"/>
                <a:cs typeface="Calibri" pitchFamily="34" charset="0"/>
              </a:rPr>
              <a:t>Použité obrázky:</a:t>
            </a:r>
            <a:endParaRPr lang="cs-CZ" sz="2000" dirty="0">
              <a:latin typeface="Cambria" pitchFamily="18" charset="0"/>
            </a:endParaRP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Soubor:DNV</a:t>
            </a:r>
            <a:r>
              <a:rPr lang="cs-CZ" sz="1200" dirty="0">
                <a:latin typeface="Cambria" pitchFamily="18" charset="0"/>
              </a:rPr>
              <a:t> opona.jpg.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13.3.2011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Soubor:DNV_opona.jpg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Soubor:Eastn-bloc4.svg.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3.3.2011 [cit. 2011-04-13]. Dostupné z WWW: &lt;http://cs.wikipedia.org/wiki/Soubor:Eastn-bloc4.svg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Soubor:Marsal</a:t>
            </a:r>
            <a:r>
              <a:rPr lang="cs-CZ" sz="1200" dirty="0">
                <a:latin typeface="Cambria" pitchFamily="18" charset="0"/>
              </a:rPr>
              <a:t> Tito.jpg.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21.3.2011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Soubor:Marsal_Tito.jpg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File:Churchill-in-quebec-1944-23-0201a.gif.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15.1.2011 [cit. 2011-04-13]. Dostupné z WWW: &lt;http://commons.wikimedia.org/wiki/File:Churchill-in-quebec-1944-23-0201a.gif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Soubor:Harry-truman.jpg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22.3.2011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Soubor:Harry-truman.jpg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File:Europe </a:t>
            </a:r>
            <a:r>
              <a:rPr lang="cs-CZ" sz="1200" dirty="0" err="1">
                <a:latin typeface="Cambria" pitchFamily="18" charset="0"/>
              </a:rPr>
              <a:t>Plan</a:t>
            </a:r>
            <a:r>
              <a:rPr lang="cs-CZ" sz="1200" dirty="0">
                <a:latin typeface="Cambria" pitchFamily="18" charset="0"/>
              </a:rPr>
              <a:t> Marshall. Poster 1947.JPG.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14.2.2011 [cit. 2011-04-13]. Dostupné z WWW: &lt;http://commons.wikimedia.org/wiki/File:Europe_Plan_Marshall._Poster_1947.JPG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File:Marshall </a:t>
            </a:r>
            <a:r>
              <a:rPr lang="cs-CZ" sz="1200" dirty="0" err="1">
                <a:latin typeface="Cambria" pitchFamily="18" charset="0"/>
              </a:rPr>
              <a:t>Plan.svg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14.3.2011 [cit. 2011-04-13]. Dostupné z WWW: &lt;http://commons.wikimedia.org/wiki/</a:t>
            </a:r>
            <a:r>
              <a:rPr lang="cs-CZ" sz="1200" dirty="0" err="1">
                <a:latin typeface="Cambria" pitchFamily="18" charset="0"/>
              </a:rPr>
              <a:t>File:Marshall_Plan.svg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File:DPAG-1997-Marshallplan.jpg.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14.3.2011 [cit. 2011-04-13]. Dostupné z WWW: &lt;http://commons.wikimedia.org/wiki/File:DPAG-1997-Marshallplan.jpg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File:Marshallplanhilfe.gif.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14.3.2011 [cit. 2011-04-13]. Dostupné z WWW: &lt;http://commons.wikimedia.org/wiki/</a:t>
            </a:r>
            <a:r>
              <a:rPr lang="cs-CZ" sz="1200" dirty="0" err="1">
                <a:latin typeface="Cambria" pitchFamily="18" charset="0"/>
              </a:rPr>
              <a:t>File:Marshallplanhilfe.gif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34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611188" y="6165850"/>
            <a:ext cx="7572375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1400" i="1" dirty="0">
                <a:latin typeface="Calibri" pitchFamily="34" charset="0"/>
                <a:cs typeface="Arial" charset="0"/>
              </a:rPr>
              <a:t>Dostupné z Metodického portálu www.rvp.cz, ISSN: 1802-4785, financovaného z ESF a státního rozpočtu ČR. Provozováno Výzkumným ústavem pedagogickým v Praze.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9505" y="50786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ambria" pitchFamily="18" charset="0"/>
              </a:rPr>
              <a:t>File:General George C. Marshall, </a:t>
            </a:r>
            <a:r>
              <a:rPr lang="cs-CZ" sz="1200" dirty="0" err="1">
                <a:latin typeface="Cambria" pitchFamily="18" charset="0"/>
              </a:rPr>
              <a:t>official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military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photo</a:t>
            </a:r>
            <a:r>
              <a:rPr lang="cs-CZ" sz="1200" dirty="0">
                <a:latin typeface="Cambria" pitchFamily="18" charset="0"/>
              </a:rPr>
              <a:t>, 1946.JPEG.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15.1.2011 [cit. 2011-04-13]. Dostupné z WWW: &lt;http://commons.wikimedia.org/wiki/File:General_George_C._Marshall,_official_military_photo,_1946.JPEG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Soubor:Occupied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Berlin.svg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4.12.2010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Soubor:Occupied_Berlin.svg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Blokada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Berlina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10.11.2010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Blokada_Berlina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Soubor:BerlinerBlockadeLuftwege.png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2.3.2011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Soubor:BerlinerBlockadeLuftwege.png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Soubor:Bundesarchiv</a:t>
            </a:r>
            <a:r>
              <a:rPr lang="cs-CZ" sz="1200" dirty="0">
                <a:latin typeface="Cambria" pitchFamily="18" charset="0"/>
              </a:rPr>
              <a:t> B 145 Bild-F078072-0004, Konrad Adenauer.jpg.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4.4.2011 [cit. 2011-04-13]. Dostupné z WWW: &lt;http://cs.wikipedia.org/wiki/Soubor:Bundesarchiv_B_145_Bild-F078072-0004,_Konrad_Adenauer.jpg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 err="1">
                <a:latin typeface="Cambria" pitchFamily="18" charset="0"/>
              </a:rPr>
              <a:t>Soubor:NATO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flag.svg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7.4.2011 [cit. 2011-04-13]. Dostupné z WWW: &lt;http://cs.wikipedia.org/wiki/</a:t>
            </a:r>
            <a:r>
              <a:rPr lang="cs-CZ" sz="1200" dirty="0" err="1">
                <a:latin typeface="Cambria" pitchFamily="18" charset="0"/>
              </a:rPr>
              <a:t>Soubor:NATO_flag.svg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File:Warsaw-stamp.jpg.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3.4.2011 [cit. 2011-04-14]. Dostupné z WWW: &lt;http://commons.wikimedia.org/wiki/</a:t>
            </a:r>
            <a:r>
              <a:rPr lang="cs-CZ" sz="1200" dirty="0" err="1">
                <a:latin typeface="Cambria" pitchFamily="18" charset="0"/>
              </a:rPr>
              <a:t>File:Warsaw-stamp.jpg</a:t>
            </a:r>
            <a:r>
              <a:rPr lang="cs-CZ" sz="1200" dirty="0" smtClean="0">
                <a:latin typeface="Cambria" pitchFamily="18" charset="0"/>
              </a:rPr>
              <a:t>&gt;.</a:t>
            </a:r>
          </a:p>
          <a:p>
            <a:endParaRPr lang="cs-CZ" sz="1200" dirty="0">
              <a:latin typeface="Cambria" pitchFamily="18" charset="0"/>
            </a:endParaRPr>
          </a:p>
          <a:p>
            <a:r>
              <a:rPr lang="cs-CZ" sz="1200" dirty="0">
                <a:latin typeface="Cambria" pitchFamily="18" charset="0"/>
              </a:rPr>
              <a:t>File:NATO </a:t>
            </a:r>
            <a:r>
              <a:rPr lang="cs-CZ" sz="1200" dirty="0" err="1">
                <a:latin typeface="Cambria" pitchFamily="18" charset="0"/>
              </a:rPr>
              <a:t>vs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Warsaw</a:t>
            </a:r>
            <a:r>
              <a:rPr lang="cs-CZ" sz="1200" dirty="0">
                <a:latin typeface="Cambria" pitchFamily="18" charset="0"/>
              </a:rPr>
              <a:t> (1949-1990).</a:t>
            </a:r>
            <a:r>
              <a:rPr lang="cs-CZ" sz="1200" dirty="0" err="1">
                <a:latin typeface="Cambria" pitchFamily="18" charset="0"/>
              </a:rPr>
              <a:t>png</a:t>
            </a:r>
            <a:r>
              <a:rPr lang="cs-CZ" sz="1200" dirty="0">
                <a:latin typeface="Cambria" pitchFamily="18" charset="0"/>
              </a:rPr>
              <a:t>. In </a:t>
            </a:r>
            <a:r>
              <a:rPr lang="cs-CZ" sz="1200" i="1" dirty="0" err="1">
                <a:latin typeface="Cambria" pitchFamily="18" charset="0"/>
              </a:rPr>
              <a:t>Wikipedia</a:t>
            </a:r>
            <a:r>
              <a:rPr lang="cs-CZ" sz="1200" i="1" dirty="0">
                <a:latin typeface="Cambria" pitchFamily="18" charset="0"/>
              </a:rPr>
              <a:t> : </a:t>
            </a:r>
            <a:r>
              <a:rPr lang="cs-CZ" sz="1200" i="1" dirty="0" err="1">
                <a:latin typeface="Cambria" pitchFamily="18" charset="0"/>
              </a:rPr>
              <a:t>the</a:t>
            </a:r>
            <a:r>
              <a:rPr lang="cs-CZ" sz="1200" i="1" dirty="0">
                <a:latin typeface="Cambria" pitchFamily="18" charset="0"/>
              </a:rPr>
              <a:t> free </a:t>
            </a:r>
            <a:r>
              <a:rPr lang="cs-CZ" sz="1200" i="1" dirty="0" err="1">
                <a:latin typeface="Cambria" pitchFamily="18" charset="0"/>
              </a:rPr>
              <a:t>encyclopedia</a:t>
            </a:r>
            <a:r>
              <a:rPr lang="cs-CZ" sz="1200" dirty="0">
                <a:latin typeface="Cambria" pitchFamily="18" charset="0"/>
              </a:rPr>
              <a:t> [online]. St. </a:t>
            </a:r>
            <a:r>
              <a:rPr lang="cs-CZ" sz="1200" dirty="0" err="1">
                <a:latin typeface="Cambria" pitchFamily="18" charset="0"/>
              </a:rPr>
              <a:t>Petersburg</a:t>
            </a:r>
            <a:r>
              <a:rPr lang="cs-CZ" sz="1200" dirty="0">
                <a:latin typeface="Cambria" pitchFamily="18" charset="0"/>
              </a:rPr>
              <a:t> (Florida) : </a:t>
            </a:r>
            <a:r>
              <a:rPr lang="cs-CZ" sz="1200" dirty="0" err="1">
                <a:latin typeface="Cambria" pitchFamily="18" charset="0"/>
              </a:rPr>
              <a:t>Wikipedia</a:t>
            </a:r>
            <a:r>
              <a:rPr lang="cs-CZ" sz="1200" dirty="0">
                <a:latin typeface="Cambria" pitchFamily="18" charset="0"/>
              </a:rPr>
              <a:t> </a:t>
            </a:r>
            <a:r>
              <a:rPr lang="cs-CZ" sz="1200" dirty="0" err="1">
                <a:latin typeface="Cambria" pitchFamily="18" charset="0"/>
              </a:rPr>
              <a:t>Foundation</a:t>
            </a:r>
            <a:r>
              <a:rPr lang="cs-CZ" sz="1200" dirty="0">
                <a:latin typeface="Cambria" pitchFamily="18" charset="0"/>
              </a:rPr>
              <a:t>, , last </a:t>
            </a:r>
            <a:r>
              <a:rPr lang="cs-CZ" sz="1200" dirty="0" err="1">
                <a:latin typeface="Cambria" pitchFamily="18" charset="0"/>
              </a:rPr>
              <a:t>modified</a:t>
            </a:r>
            <a:r>
              <a:rPr lang="cs-CZ" sz="1200" dirty="0">
                <a:latin typeface="Cambria" pitchFamily="18" charset="0"/>
              </a:rPr>
              <a:t> on 3.4.2011 [cit. 2011-04-14]. Dostupné z WWW: &lt;http://commons.wikimedia.org/wiki/</a:t>
            </a:r>
            <a:r>
              <a:rPr lang="cs-CZ" sz="1200" dirty="0" err="1">
                <a:latin typeface="Cambria" pitchFamily="18" charset="0"/>
              </a:rPr>
              <a:t>File:NATO_vs_Warsaw</a:t>
            </a:r>
            <a:r>
              <a:rPr lang="cs-CZ" sz="1200" dirty="0">
                <a:latin typeface="Cambria" pitchFamily="18" charset="0"/>
              </a:rPr>
              <a:t>_(1949-1990).</a:t>
            </a:r>
            <a:r>
              <a:rPr lang="cs-CZ" sz="1200" dirty="0" err="1">
                <a:latin typeface="Cambria" pitchFamily="18" charset="0"/>
              </a:rPr>
              <a:t>png</a:t>
            </a:r>
            <a:r>
              <a:rPr lang="cs-CZ" sz="1200" dirty="0">
                <a:latin typeface="Cambria" pitchFamily="18" charset="0"/>
              </a:rPr>
              <a:t>&gt;.</a:t>
            </a:r>
          </a:p>
          <a:p>
            <a:endParaRPr lang="cs-CZ" dirty="0" smtClean="0"/>
          </a:p>
          <a:p>
            <a:r>
              <a:rPr lang="cs-CZ" dirty="0" smtClean="0">
                <a:latin typeface="Cambria" pitchFamily="18" charset="0"/>
              </a:rPr>
              <a:t>Text: Mgr. František Šturma</a:t>
            </a:r>
            <a:endParaRPr lang="cs-CZ" dirty="0">
              <a:latin typeface="Cambria" pitchFamily="18" charset="0"/>
            </a:endParaRPr>
          </a:p>
          <a:p>
            <a:endParaRPr lang="cs-CZ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4298" y="5146407"/>
            <a:ext cx="5718175" cy="9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524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792088"/>
          </a:xfrm>
        </p:spPr>
        <p:txBody>
          <a:bodyPr/>
          <a:lstStyle/>
          <a:p>
            <a:pPr algn="l"/>
            <a:r>
              <a:rPr lang="cs-CZ" sz="3500" dirty="0" smtClean="0">
                <a:latin typeface="Cambria" pitchFamily="18" charset="0"/>
              </a:rPr>
              <a:t>Rozpory po 2. světové válce</a:t>
            </a:r>
            <a:endParaRPr lang="cs-CZ" sz="35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492896"/>
            <a:ext cx="4489636" cy="4248472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latin typeface="Cambria" pitchFamily="18" charset="0"/>
              </a:rPr>
              <a:t>SSSR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válkou hospodářsky oslaben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totalitní diktatura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státní vlastnictví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centrální řízení </a:t>
            </a:r>
            <a:r>
              <a:rPr lang="cs-CZ" sz="2400" dirty="0" smtClean="0">
                <a:latin typeface="Cambria" pitchFamily="18" charset="0"/>
              </a:rPr>
              <a:t>ekonomiky</a:t>
            </a:r>
            <a:endParaRPr lang="cs-CZ" sz="2400" dirty="0" smtClean="0">
              <a:latin typeface="Cambria" pitchFamily="18" charset="0"/>
            </a:endParaRPr>
          </a:p>
          <a:p>
            <a:pPr lvl="1"/>
            <a:r>
              <a:rPr lang="cs-CZ" sz="2400" dirty="0" smtClean="0">
                <a:latin typeface="Cambria" pitchFamily="18" charset="0"/>
              </a:rPr>
              <a:t>potlačení občanských práv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sovětizace států střední a východní </a:t>
            </a:r>
            <a:r>
              <a:rPr lang="cs-CZ" sz="2400" dirty="0">
                <a:latin typeface="Cambria" pitchFamily="18" charset="0"/>
              </a:rPr>
              <a:t>E</a:t>
            </a:r>
            <a:r>
              <a:rPr lang="cs-CZ" sz="2400" dirty="0" smtClean="0">
                <a:latin typeface="Cambria" pitchFamily="18" charset="0"/>
              </a:rPr>
              <a:t>vropy</a:t>
            </a:r>
          </a:p>
          <a:p>
            <a:pPr lvl="1"/>
            <a:endParaRPr lang="cs-CZ" dirty="0">
              <a:latin typeface="Cambria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82864" y="2564904"/>
            <a:ext cx="4381624" cy="3902609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latin typeface="Cambria" pitchFamily="18" charset="0"/>
              </a:rPr>
              <a:t>USA</a:t>
            </a:r>
            <a:endParaRPr lang="cs-CZ" sz="2000" b="1" i="1" dirty="0" smtClean="0">
              <a:latin typeface="Cambria" pitchFamily="18" charset="0"/>
            </a:endParaRPr>
          </a:p>
          <a:p>
            <a:pPr lvl="1"/>
            <a:r>
              <a:rPr lang="cs-CZ" sz="2400" dirty="0" smtClean="0">
                <a:latin typeface="Cambria" pitchFamily="18" charset="0"/>
              </a:rPr>
              <a:t>válkou ekonom. </a:t>
            </a:r>
            <a:r>
              <a:rPr lang="cs-CZ" sz="2400" dirty="0" smtClean="0">
                <a:latin typeface="Cambria" pitchFamily="18" charset="0"/>
              </a:rPr>
              <a:t>Posíleny</a:t>
            </a:r>
            <a:endParaRPr lang="cs-CZ" sz="2400" dirty="0" smtClean="0">
              <a:latin typeface="Cambria" pitchFamily="18" charset="0"/>
            </a:endParaRPr>
          </a:p>
          <a:p>
            <a:pPr lvl="1"/>
            <a:r>
              <a:rPr lang="cs-CZ" sz="2400" dirty="0" smtClean="0">
                <a:latin typeface="Cambria" pitchFamily="18" charset="0"/>
              </a:rPr>
              <a:t>demokracie</a:t>
            </a:r>
            <a:endParaRPr lang="cs-CZ" sz="2400" dirty="0" smtClean="0">
              <a:latin typeface="Cambria" pitchFamily="18" charset="0"/>
            </a:endParaRPr>
          </a:p>
          <a:p>
            <a:pPr lvl="1"/>
            <a:r>
              <a:rPr lang="cs-CZ" sz="2400" dirty="0" smtClean="0">
                <a:latin typeface="Cambria" pitchFamily="18" charset="0"/>
              </a:rPr>
              <a:t>soukromé vlastnictví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tržní ekonomika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osobní svobody člověka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úsilí o jednotný svět a právo na sebeurčení národů</a:t>
            </a:r>
          </a:p>
          <a:p>
            <a:pPr lvl="1"/>
            <a:endParaRPr lang="cs-CZ" sz="2400" dirty="0">
              <a:latin typeface="Cambria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79512" y="980728"/>
            <a:ext cx="878497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latin typeface="Cambria" pitchFamily="18" charset="0"/>
              </a:rPr>
              <a:t>zásadní odpovědnost supervelmocí (USA, SSSR) za vývoj světa</a:t>
            </a:r>
          </a:p>
          <a:p>
            <a:r>
              <a:rPr lang="cs-CZ" sz="2400" dirty="0" smtClean="0">
                <a:latin typeface="Cambria" pitchFamily="18" charset="0"/>
              </a:rPr>
              <a:t>růst </a:t>
            </a:r>
            <a:r>
              <a:rPr lang="cs-CZ" sz="2400" dirty="0" smtClean="0">
                <a:latin typeface="Cambria" pitchFamily="18" charset="0"/>
                <a:ea typeface="Cambria Math" pitchFamily="18" charset="0"/>
              </a:rPr>
              <a:t>mezinárodního</a:t>
            </a:r>
            <a:r>
              <a:rPr lang="cs-CZ" sz="2400" dirty="0" smtClean="0">
                <a:latin typeface="Cambria" pitchFamily="18" charset="0"/>
              </a:rPr>
              <a:t> napětí, riziko nového světového konfliktu</a:t>
            </a:r>
          </a:p>
          <a:p>
            <a:r>
              <a:rPr lang="cs-CZ" sz="2400" dirty="0" smtClean="0">
                <a:latin typeface="Cambria" pitchFamily="18" charset="0"/>
              </a:rPr>
              <a:t>soupeření např. v ovládnutí vesmíru, v horečném zbrojení</a:t>
            </a:r>
          </a:p>
          <a:p>
            <a:endParaRPr lang="cs-CZ" sz="2400" dirty="0" smtClean="0">
              <a:latin typeface="Cambria" pitchFamily="18" charset="0"/>
            </a:endParaRPr>
          </a:p>
          <a:p>
            <a:endParaRPr lang="cs-CZ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43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4" y="332656"/>
            <a:ext cx="8784976" cy="648072"/>
          </a:xfrm>
        </p:spPr>
        <p:txBody>
          <a:bodyPr/>
          <a:lstStyle/>
          <a:p>
            <a:r>
              <a:rPr lang="cs-CZ" sz="3600" dirty="0" smtClean="0">
                <a:latin typeface="Cambria" pitchFamily="18" charset="0"/>
              </a:rPr>
              <a:t>Vytvoření tzv. „východního bloku“</a:t>
            </a:r>
            <a:endParaRPr lang="cs-CZ" sz="36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4464496" cy="54971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mbria" pitchFamily="18" charset="0"/>
              </a:rPr>
              <a:t>růst sovětského vlivu na území osvobozeném Rudou armádou</a:t>
            </a:r>
          </a:p>
          <a:p>
            <a:r>
              <a:rPr lang="cs-CZ" sz="2400" dirty="0" smtClean="0">
                <a:latin typeface="Cambria" pitchFamily="18" charset="0"/>
              </a:rPr>
              <a:t>vznik  lidově demokratických režimů se zásadním vlivem komunistických stran</a:t>
            </a:r>
          </a:p>
          <a:p>
            <a:r>
              <a:rPr lang="cs-CZ" sz="2400" dirty="0" smtClean="0">
                <a:latin typeface="Cambria" pitchFamily="18" charset="0"/>
              </a:rPr>
              <a:t>sovětské zásahy do záležitostí jednotlivých států</a:t>
            </a:r>
          </a:p>
          <a:p>
            <a:r>
              <a:rPr lang="cs-CZ" sz="2400" dirty="0" smtClean="0">
                <a:latin typeface="Cambria" pitchFamily="18" charset="0"/>
              </a:rPr>
              <a:t>přítomnost sovětské armády (Maďarsko, Polsko, Rumunsko)</a:t>
            </a:r>
          </a:p>
          <a:p>
            <a:r>
              <a:rPr lang="cs-CZ" sz="2400" i="1" dirty="0" smtClean="0">
                <a:latin typeface="Cambria" pitchFamily="18" charset="0"/>
              </a:rPr>
              <a:t>Rada vzájemné hospodářské pomoci (RVHP) – </a:t>
            </a:r>
            <a:r>
              <a:rPr lang="cs-CZ" sz="2400" dirty="0" smtClean="0">
                <a:latin typeface="Cambria" pitchFamily="18" charset="0"/>
              </a:rPr>
              <a:t>leden 1949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ústřední hospodářské plánování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196752"/>
            <a:ext cx="385648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1449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792088"/>
          </a:xfrm>
        </p:spPr>
        <p:txBody>
          <a:bodyPr/>
          <a:lstStyle/>
          <a:p>
            <a:r>
              <a:rPr lang="cs-CZ" sz="3600" dirty="0" smtClean="0">
                <a:latin typeface="Cambria" pitchFamily="18" charset="0"/>
              </a:rPr>
              <a:t>Postoje západních </a:t>
            </a:r>
            <a:r>
              <a:rPr lang="cs-CZ" sz="3600" dirty="0" smtClean="0">
                <a:latin typeface="Cambria" pitchFamily="18" charset="0"/>
              </a:rPr>
              <a:t>mocností, str. 97</a:t>
            </a:r>
            <a:endParaRPr lang="cs-CZ" sz="36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4680520" cy="2520280"/>
          </a:xfrm>
        </p:spPr>
        <p:txBody>
          <a:bodyPr>
            <a:normAutofit/>
          </a:bodyPr>
          <a:lstStyle/>
          <a:p>
            <a:r>
              <a:rPr lang="cs-CZ" sz="2400" b="1" i="1" dirty="0" smtClean="0">
                <a:latin typeface="Cambria" pitchFamily="18" charset="0"/>
              </a:rPr>
              <a:t>projev W. Churchilla ve </a:t>
            </a:r>
            <a:r>
              <a:rPr lang="cs-CZ" sz="2400" b="1" i="1" dirty="0" err="1" smtClean="0">
                <a:latin typeface="Cambria" pitchFamily="18" charset="0"/>
              </a:rPr>
              <a:t>Fultonu</a:t>
            </a:r>
            <a:r>
              <a:rPr lang="cs-CZ" sz="2400" b="1" i="1" dirty="0" smtClean="0">
                <a:latin typeface="Cambria" pitchFamily="18" charset="0"/>
              </a:rPr>
              <a:t> </a:t>
            </a:r>
            <a:r>
              <a:rPr lang="cs-CZ" sz="2400" i="1" dirty="0" smtClean="0">
                <a:latin typeface="Cambria" pitchFamily="18" charset="0"/>
              </a:rPr>
              <a:t>(březen 1946)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varování před sovětskou rozpínavostí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poprvé použit pojem „železná opona“</a:t>
            </a:r>
            <a:endParaRPr lang="cs-CZ" sz="2400" dirty="0">
              <a:latin typeface="Cambria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23928" y="3789040"/>
            <a:ext cx="504056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i="1" dirty="0" smtClean="0">
                <a:latin typeface="Cambria" pitchFamily="18" charset="0"/>
              </a:rPr>
              <a:t>Trumanova doktrína</a:t>
            </a:r>
            <a:r>
              <a:rPr lang="cs-CZ" sz="2400" i="1" dirty="0" smtClean="0">
                <a:latin typeface="Cambria" pitchFamily="18" charset="0"/>
              </a:rPr>
              <a:t>              (březen 1947)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politika „zadržování komunismu“</a:t>
            </a:r>
          </a:p>
          <a:p>
            <a:r>
              <a:rPr lang="cs-CZ" sz="2400" dirty="0" smtClean="0">
                <a:latin typeface="Cambria" pitchFamily="18" charset="0"/>
              </a:rPr>
              <a:t>americké základny ve Středomoří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reakce na růst komunistického vlivu v Řecku a Turecku</a:t>
            </a:r>
            <a:endParaRPr lang="cs-CZ" sz="2400" dirty="0">
              <a:latin typeface="Cambria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01008"/>
            <a:ext cx="331236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1" y="764704"/>
            <a:ext cx="331236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aoblený obdélník 8"/>
          <p:cNvSpPr/>
          <p:nvPr/>
        </p:nvSpPr>
        <p:spPr>
          <a:xfrm>
            <a:off x="6876255" y="3104964"/>
            <a:ext cx="1800199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Cambria" pitchFamily="18" charset="0"/>
              </a:rPr>
              <a:t>W. Churchill</a:t>
            </a:r>
            <a:endParaRPr lang="cs-CZ" sz="2200" dirty="0">
              <a:latin typeface="Cambria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123729" y="6093296"/>
            <a:ext cx="1800199" cy="3960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latin typeface="Cambria" pitchFamily="18" charset="0"/>
              </a:rPr>
              <a:t>H. Truman</a:t>
            </a:r>
            <a:endParaRPr lang="cs-CZ" sz="2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30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12511" cy="792088"/>
          </a:xfrm>
        </p:spPr>
        <p:txBody>
          <a:bodyPr/>
          <a:lstStyle/>
          <a:p>
            <a:pPr algn="l"/>
            <a:r>
              <a:rPr lang="cs-CZ" sz="3600" dirty="0" smtClean="0">
                <a:latin typeface="Cambria" pitchFamily="18" charset="0"/>
              </a:rPr>
              <a:t>Marshallův plán</a:t>
            </a:r>
            <a:endParaRPr lang="cs-CZ" sz="36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932069"/>
            <a:ext cx="5112568" cy="1632835"/>
          </a:xfrm>
        </p:spPr>
        <p:txBody>
          <a:bodyPr>
            <a:normAutofit/>
          </a:bodyPr>
          <a:lstStyle/>
          <a:p>
            <a:r>
              <a:rPr lang="cs-CZ" sz="2400" i="1" dirty="0" smtClean="0">
                <a:latin typeface="Cambria" pitchFamily="18" charset="0"/>
              </a:rPr>
              <a:t>vyhlášen 5. června 1947</a:t>
            </a:r>
          </a:p>
          <a:p>
            <a:r>
              <a:rPr lang="cs-CZ" sz="2400" dirty="0" smtClean="0">
                <a:latin typeface="Cambria" pitchFamily="18" charset="0"/>
              </a:rPr>
              <a:t>program americké pomoci </a:t>
            </a:r>
            <a:r>
              <a:rPr lang="cs-CZ" sz="2400" dirty="0" smtClean="0">
                <a:latin typeface="Cambria" pitchFamily="18" charset="0"/>
              </a:rPr>
              <a:t> </a:t>
            </a:r>
            <a:endParaRPr lang="cs-CZ" sz="2400" dirty="0" smtClean="0">
              <a:latin typeface="Cambria" pitchFamily="18" charset="0"/>
            </a:endParaRPr>
          </a:p>
          <a:p>
            <a:pPr>
              <a:buNone/>
            </a:pPr>
            <a:endParaRPr lang="cs-CZ" dirty="0" smtClean="0">
              <a:latin typeface="Cambr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4" y="2996953"/>
            <a:ext cx="369481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8278"/>
            <a:ext cx="3569816" cy="420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851920" y="4797153"/>
            <a:ext cx="511256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Cambria" pitchFamily="18" charset="0"/>
              </a:rPr>
              <a:t>3 miliardy dolarů pro Evropu</a:t>
            </a:r>
          </a:p>
          <a:p>
            <a:pPr lvl="1"/>
            <a:r>
              <a:rPr lang="cs-CZ" sz="2400" dirty="0">
                <a:latin typeface="Cambria" pitchFamily="18" charset="0"/>
              </a:rPr>
              <a:t>zvl. na obnovu </a:t>
            </a:r>
            <a:r>
              <a:rPr lang="cs-CZ" sz="2400" dirty="0" smtClean="0">
                <a:latin typeface="Cambria" pitchFamily="18" charset="0"/>
              </a:rPr>
              <a:t>Německa (např. průmyslové Porůří)</a:t>
            </a:r>
            <a:endParaRPr lang="cs-CZ" sz="2400" dirty="0">
              <a:latin typeface="Cambria" pitchFamily="18" charset="0"/>
            </a:endParaRPr>
          </a:p>
          <a:p>
            <a:r>
              <a:rPr lang="cs-CZ" sz="2400" dirty="0" smtClean="0">
                <a:latin typeface="Cambria" pitchFamily="18" charset="0"/>
              </a:rPr>
              <a:t>odmítnut státy „východního bloku“</a:t>
            </a:r>
          </a:p>
          <a:p>
            <a:endParaRPr lang="cs-CZ" dirty="0" smtClean="0">
              <a:latin typeface="Cambria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607" y="2822455"/>
            <a:ext cx="31750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aoblený obdélník 7"/>
          <p:cNvSpPr/>
          <p:nvPr/>
        </p:nvSpPr>
        <p:spPr>
          <a:xfrm>
            <a:off x="7293012" y="3825044"/>
            <a:ext cx="1699671" cy="5400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latin typeface="Cambria" pitchFamily="18" charset="0"/>
              </a:rPr>
              <a:t>G. Marshall</a:t>
            </a:r>
            <a:endParaRPr lang="cs-CZ" sz="2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5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512511" cy="1143000"/>
          </a:xfrm>
        </p:spPr>
        <p:txBody>
          <a:bodyPr/>
          <a:lstStyle/>
          <a:p>
            <a:pPr algn="l"/>
            <a:r>
              <a:rPr lang="cs-CZ" sz="3600" i="1" dirty="0" smtClean="0">
                <a:latin typeface="Cambria" pitchFamily="18" charset="0"/>
              </a:rPr>
              <a:t>Využití pomoci Marshallova plánu</a:t>
            </a:r>
            <a:endParaRPr lang="cs-CZ" sz="3600" i="1" dirty="0">
              <a:latin typeface="Cambria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76"/>
            <a:ext cx="5184576" cy="53004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980728"/>
            <a:ext cx="4530305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7269990" y="4941168"/>
            <a:ext cx="151216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latin typeface="Cambria" pitchFamily="18" charset="0"/>
              </a:rPr>
              <a:t>obnova Berlína</a:t>
            </a:r>
            <a:endParaRPr lang="cs-CZ" sz="2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9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52928" cy="720080"/>
          </a:xfrm>
        </p:spPr>
        <p:txBody>
          <a:bodyPr/>
          <a:lstStyle/>
          <a:p>
            <a:pPr algn="l"/>
            <a:r>
              <a:rPr lang="cs-CZ" sz="3600" dirty="0" smtClean="0">
                <a:latin typeface="Cambria" pitchFamily="18" charset="0"/>
              </a:rPr>
              <a:t>Vývoj v Německu</a:t>
            </a:r>
            <a:endParaRPr lang="cs-CZ" sz="3600" dirty="0">
              <a:latin typeface="Cambria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635" y="-29209"/>
            <a:ext cx="4536504" cy="4034273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79512" y="3717032"/>
            <a:ext cx="8784976" cy="31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i="1" dirty="0" smtClean="0">
                <a:latin typeface="Cambria" pitchFamily="18" charset="0"/>
              </a:rPr>
              <a:t>západní zóny </a:t>
            </a:r>
            <a:r>
              <a:rPr lang="cs-CZ" sz="2400" dirty="0" smtClean="0">
                <a:latin typeface="Cambria" pitchFamily="18" charset="0"/>
              </a:rPr>
              <a:t>- úsilí o návrat k demokracii </a:t>
            </a:r>
          </a:p>
          <a:p>
            <a:pPr lvl="1"/>
            <a:r>
              <a:rPr lang="cs-CZ" sz="2400" b="1" i="1" dirty="0" smtClean="0">
                <a:latin typeface="Cambria" pitchFamily="18" charset="0"/>
              </a:rPr>
              <a:t>dohoda o Spolkové republice Německa </a:t>
            </a:r>
            <a:r>
              <a:rPr lang="cs-CZ" sz="2400" dirty="0" smtClean="0">
                <a:latin typeface="Cambria" pitchFamily="18" charset="0"/>
              </a:rPr>
              <a:t>(3. 7. 1948)</a:t>
            </a:r>
          </a:p>
          <a:p>
            <a:pPr lvl="2"/>
            <a:r>
              <a:rPr lang="cs-CZ" sz="2400" dirty="0" smtClean="0">
                <a:latin typeface="Cambria" pitchFamily="18" charset="0"/>
              </a:rPr>
              <a:t>upuštěno od reparací, pomoc Marshallova plánu, měnová odluka od východní zóny</a:t>
            </a:r>
          </a:p>
          <a:p>
            <a:pPr lvl="1"/>
            <a:r>
              <a:rPr lang="cs-CZ" sz="2400" b="1" i="1" dirty="0" smtClean="0">
                <a:latin typeface="Cambria" pitchFamily="18" charset="0"/>
              </a:rPr>
              <a:t>odpověď SSSR</a:t>
            </a:r>
            <a:r>
              <a:rPr lang="cs-CZ" sz="2400" b="1" dirty="0" smtClean="0">
                <a:latin typeface="Cambria" pitchFamily="18" charset="0"/>
              </a:rPr>
              <a:t> </a:t>
            </a:r>
            <a:r>
              <a:rPr lang="cs-CZ" sz="2400" dirty="0" smtClean="0">
                <a:latin typeface="Cambria" pitchFamily="18" charset="0"/>
              </a:rPr>
              <a:t>– blokáda přístupových cest do Západního Berlína (</a:t>
            </a:r>
            <a:r>
              <a:rPr lang="cs-CZ" sz="2400" i="1" dirty="0" smtClean="0">
                <a:latin typeface="Cambria" pitchFamily="18" charset="0"/>
              </a:rPr>
              <a:t>1. berlínská krize</a:t>
            </a:r>
            <a:r>
              <a:rPr lang="cs-CZ" sz="2400" dirty="0" smtClean="0">
                <a:latin typeface="Cambria" pitchFamily="18" charset="0"/>
              </a:rPr>
              <a:t>,  až do května 1949)</a:t>
            </a:r>
          </a:p>
          <a:p>
            <a:pPr lvl="2"/>
            <a:r>
              <a:rPr lang="cs-CZ" sz="2400" dirty="0" smtClean="0">
                <a:latin typeface="Cambria" pitchFamily="18" charset="0"/>
              </a:rPr>
              <a:t>zásobování Západního Berlína americkými a </a:t>
            </a:r>
            <a:r>
              <a:rPr lang="cs-CZ" sz="2400" dirty="0" err="1" smtClean="0">
                <a:latin typeface="Cambria" pitchFamily="18" charset="0"/>
              </a:rPr>
              <a:t>brit</a:t>
            </a:r>
            <a:r>
              <a:rPr lang="cs-CZ" sz="2400" dirty="0" smtClean="0">
                <a:latin typeface="Cambria" pitchFamily="18" charset="0"/>
              </a:rPr>
              <a:t>. letadly</a:t>
            </a:r>
            <a:endParaRPr lang="cs-CZ" sz="2400" dirty="0">
              <a:latin typeface="Cambria" pitchFamily="18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3"/>
          </p:nvPr>
        </p:nvSpPr>
        <p:spPr>
          <a:xfrm>
            <a:off x="175274" y="836712"/>
            <a:ext cx="4896544" cy="2736304"/>
          </a:xfrm>
        </p:spPr>
        <p:txBody>
          <a:bodyPr>
            <a:noAutofit/>
          </a:bodyPr>
          <a:lstStyle/>
          <a:p>
            <a:r>
              <a:rPr lang="cs-CZ" sz="2400" b="1" i="1" dirty="0" smtClean="0">
                <a:latin typeface="Cambria" pitchFamily="18" charset="0"/>
              </a:rPr>
              <a:t>sovětská zóna 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součást „východního bloku“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vznik „Jednotné socialistické strany německé“ (SED)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pozemková reforma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znárodňování průmyslu</a:t>
            </a:r>
            <a:endParaRPr lang="cs-CZ" sz="2400" dirty="0">
              <a:latin typeface="Cambria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452320" y="548680"/>
            <a:ext cx="151216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latin typeface="Cambria" pitchFamily="18" charset="0"/>
              </a:rPr>
              <a:t>rozdělení Berlína</a:t>
            </a:r>
            <a:endParaRPr lang="cs-CZ" sz="2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42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720080"/>
          </a:xfrm>
        </p:spPr>
        <p:txBody>
          <a:bodyPr/>
          <a:lstStyle/>
          <a:p>
            <a:pPr algn="l"/>
            <a:r>
              <a:rPr lang="cs-CZ" sz="3600" i="1" dirty="0" smtClean="0">
                <a:latin typeface="Cambria" pitchFamily="18" charset="0"/>
              </a:rPr>
              <a:t>Letecký most do Západního Berlína</a:t>
            </a:r>
            <a:endParaRPr lang="cs-CZ" sz="3600" i="1" dirty="0">
              <a:latin typeface="Cambr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54" y="1124744"/>
            <a:ext cx="3999206" cy="25202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874289"/>
            <a:ext cx="4371975" cy="28765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018" y="881336"/>
            <a:ext cx="489654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37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92088"/>
          </a:xfrm>
        </p:spPr>
        <p:txBody>
          <a:bodyPr/>
          <a:lstStyle/>
          <a:p>
            <a:pPr algn="l"/>
            <a:r>
              <a:rPr lang="cs-CZ" sz="3800" dirty="0" smtClean="0">
                <a:latin typeface="Cambria" pitchFamily="18" charset="0"/>
              </a:rPr>
              <a:t>Vznik</a:t>
            </a:r>
            <a:r>
              <a:rPr lang="cs-CZ" sz="3800" dirty="0" smtClean="0"/>
              <a:t> </a:t>
            </a:r>
            <a:r>
              <a:rPr lang="cs-CZ" sz="3800" dirty="0" smtClean="0">
                <a:latin typeface="Cambria" pitchFamily="18" charset="0"/>
              </a:rPr>
              <a:t>nových německých států</a:t>
            </a:r>
            <a:endParaRPr lang="cs-CZ" sz="3800" dirty="0"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968552" cy="5616624"/>
          </a:xfrm>
        </p:spPr>
        <p:txBody>
          <a:bodyPr>
            <a:noAutofit/>
          </a:bodyPr>
          <a:lstStyle/>
          <a:p>
            <a:r>
              <a:rPr lang="cs-CZ" sz="2400" b="1" i="1" dirty="0" smtClean="0">
                <a:latin typeface="Cambria" pitchFamily="18" charset="0"/>
              </a:rPr>
              <a:t>Spolková republika Německo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vyhlášena v září 1949 po sjednocení západních zón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hlavní město Bonn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cesta k demokracii a prosperitě</a:t>
            </a:r>
          </a:p>
          <a:p>
            <a:r>
              <a:rPr lang="cs-CZ" sz="2400" b="1" i="1" dirty="0" smtClean="0">
                <a:latin typeface="Cambria" pitchFamily="18" charset="0"/>
              </a:rPr>
              <a:t>Německá demokratická republika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vyhlášena v říjnu 1949 ze sovětské okupační zóny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součást sovětského východního bloku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faktické naplnění předpovědi o „železné oponě“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428208" y="5133911"/>
            <a:ext cx="367240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i="1" dirty="0" smtClean="0">
                <a:latin typeface="Cambria" pitchFamily="18" charset="0"/>
              </a:rPr>
              <a:t>Berlín</a:t>
            </a:r>
          </a:p>
          <a:p>
            <a:pPr lvl="1"/>
            <a:r>
              <a:rPr lang="cs-CZ" sz="2400" dirty="0" smtClean="0">
                <a:latin typeface="Cambria" pitchFamily="18" charset="0"/>
              </a:rPr>
              <a:t>rozdělení města na západní a východní část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08719"/>
            <a:ext cx="3888432" cy="422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aoblený obdélník 5"/>
          <p:cNvSpPr/>
          <p:nvPr/>
        </p:nvSpPr>
        <p:spPr>
          <a:xfrm>
            <a:off x="4482311" y="4131433"/>
            <a:ext cx="2808312" cy="7058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latin typeface="Cambria" pitchFamily="18" charset="0"/>
              </a:rPr>
              <a:t>K. Adenauer </a:t>
            </a:r>
          </a:p>
          <a:p>
            <a:pPr algn="ctr"/>
            <a:r>
              <a:rPr lang="cs-CZ" sz="2200" dirty="0" smtClean="0">
                <a:latin typeface="Cambria" pitchFamily="18" charset="0"/>
              </a:rPr>
              <a:t>(první kancléř SRN)</a:t>
            </a:r>
            <a:endParaRPr lang="cs-CZ" sz="2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20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Luxusní motiv</Template>
  <TotalTime>630</TotalTime>
  <Words>541</Words>
  <Application>Microsoft Office PowerPoint</Application>
  <PresentationFormat>Předvádění na obrazovce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Cesta ke studené válce v Evropě</vt:lpstr>
      <vt:lpstr>Rozpory po 2. světové válce</vt:lpstr>
      <vt:lpstr>Vytvoření tzv. „východního bloku“</vt:lpstr>
      <vt:lpstr>Postoje západních mocností, str. 97</vt:lpstr>
      <vt:lpstr>Marshallův plán</vt:lpstr>
      <vt:lpstr>Využití pomoci Marshallova plánu</vt:lpstr>
      <vt:lpstr>Vývoj v Německu</vt:lpstr>
      <vt:lpstr>Letecký most do Západního Berlína</vt:lpstr>
      <vt:lpstr>Vznik nových německých států</vt:lpstr>
      <vt:lpstr>Vojenská seskupení</vt:lpstr>
      <vt:lpstr>Státy NATO a Varšavské smlouvy</vt:lpstr>
      <vt:lpstr>Otázky a úkoly 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ke studené válce (1945 – 1955)</dc:title>
  <dc:creator>František</dc:creator>
  <cp:lastModifiedBy>Mathyas</cp:lastModifiedBy>
  <cp:revision>56</cp:revision>
  <dcterms:created xsi:type="dcterms:W3CDTF">2011-04-13T15:04:50Z</dcterms:created>
  <dcterms:modified xsi:type="dcterms:W3CDTF">2017-05-01T11:30:32Z</dcterms:modified>
</cp:coreProperties>
</file>