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1" r:id="rId5"/>
    <p:sldId id="258" r:id="rId6"/>
    <p:sldId id="267" r:id="rId7"/>
    <p:sldId id="259" r:id="rId8"/>
    <p:sldId id="260" r:id="rId9"/>
    <p:sldId id="268" r:id="rId10"/>
    <p:sldId id="262" r:id="rId11"/>
    <p:sldId id="263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297" r:id="rId41"/>
    <p:sldId id="299" r:id="rId42"/>
    <p:sldId id="300" r:id="rId43"/>
    <p:sldId id="301" r:id="rId44"/>
    <p:sldId id="302" r:id="rId45"/>
    <p:sldId id="264" r:id="rId46"/>
    <p:sldId id="269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0572-8320-48AC-B0C0-C55E858B223D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0F1-56ED-4AE6-AB0B-8BBFE382AD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0572-8320-48AC-B0C0-C55E858B223D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0F1-56ED-4AE6-AB0B-8BBFE382AD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0572-8320-48AC-B0C0-C55E858B223D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0F1-56ED-4AE6-AB0B-8BBFE382AD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0572-8320-48AC-B0C0-C55E858B223D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0F1-56ED-4AE6-AB0B-8BBFE382AD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0572-8320-48AC-B0C0-C55E858B223D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0F1-56ED-4AE6-AB0B-8BBFE382AD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0572-8320-48AC-B0C0-C55E858B223D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0F1-56ED-4AE6-AB0B-8BBFE382AD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0572-8320-48AC-B0C0-C55E858B223D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0F1-56ED-4AE6-AB0B-8BBFE382AD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0572-8320-48AC-B0C0-C55E858B223D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0F1-56ED-4AE6-AB0B-8BBFE382AD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0572-8320-48AC-B0C0-C55E858B223D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0F1-56ED-4AE6-AB0B-8BBFE382AD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0572-8320-48AC-B0C0-C55E858B223D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0F1-56ED-4AE6-AB0B-8BBFE382AD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0572-8320-48AC-B0C0-C55E858B223D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BA20F1-56ED-4AE6-AB0B-8BBFE382AD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930572-8320-48AC-B0C0-C55E858B223D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BA20F1-56ED-4AE6-AB0B-8BBFE382ADA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res?imgurl=https://img.topky.sk/dc/5/6447.jpg/Anton-Pavlovic-Cechov&amp;imgrefurl=https://karierainfo.zoznam.sk/d/5/6447/Anton-Pavlovic-Cechov?order=0&amp;page=6&amp;docid=JTfAGabWX00dtM&amp;tbnid=mOFOfKod_JeBFM:&amp;vet=10ahUKEwjbrMKO3NrlAhUKD2MBHTHmDB0QMwhKKAUwBQ..i&amp;w=600&amp;h=450&amp;bih=859&amp;biw=1200&amp;q=anton%20pavlovi%C4%8D%20%C4%8Dechov&amp;ved=0ahUKEwjbrMKO3NrlAhUKD2MBHTHmDB0QMwhKKAUwBQ&amp;iact=mrc&amp;uact=8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hyperlink" Target="https://www.google.com/url?sa=i&amp;rct=j&amp;q=&amp;esrc=s&amp;source=images&amp;cd=&amp;ved=2ahUKEwiI8fa_3NrlAhXMLVAKHfkPBtIQjRx6BAgBEAQ&amp;url=https://www.onthisday.com/people/mark-twain&amp;psig=AOvVaw05cOq__Y0HnweLI-6LE30j&amp;ust=1573306206802178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i.cz/testy/novovek/dejepis-8-rocnik-narodni-divadlo/" TargetMode="External"/><Relationship Id="rId2" Type="http://schemas.openxmlformats.org/officeDocument/2006/relationships/hyperlink" Target="https://www.ceskatelevize.cz/porady/11103404611-narodni-divadlo-jak-je-neznate/9459-kviz-jak-znate-narodni-divadl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sdubenec.cz/data/eupenize/lit13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www.google.com/imgres?imgurl=https://www.cbdb.cz/authors/338.jpg&amp;imgrefurl=https://www.cbdb.cz/autor-338-alois-mrstik&amp;docid=YqzJaL0U_LLrYM&amp;tbnid=Kc1zlen3EougJM:&amp;vet=10ahUKEwjm-4Pt3drlAhWp8uAKHdEsB_AQMwhDKAUwBQ..i&amp;w=140&amp;h=200&amp;bih=859&amp;biw=1200&amp;q=mr%C5%A1t%C3%ADk&amp;ved=0ahUKEwjm-4Pt3drlAhWp8uAKHdEsB_AQMwhDKAUwBQ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hyperlink" Target="https://www.youtube.com/watch?v=lCyKIXLdihQ" TargetMode="External"/><Relationship Id="rId4" Type="http://schemas.openxmlformats.org/officeDocument/2006/relationships/hyperlink" Target="https://www.youtube.com/watch?v=Vq7_aGObHpI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9600" dirty="0" smtClean="0"/>
              <a:t>Realismus</a:t>
            </a: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7854696" cy="17526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Český jazyk a literatura</a:t>
            </a:r>
          </a:p>
          <a:p>
            <a:r>
              <a:rPr lang="cs-CZ" sz="3200" dirty="0" smtClean="0"/>
              <a:t>9. třída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Naturalismus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</a:t>
            </a:r>
            <a:r>
              <a:rPr lang="cs-CZ" dirty="0" smtClean="0"/>
              <a:t>mělecký směr</a:t>
            </a:r>
          </a:p>
          <a:p>
            <a:r>
              <a:rPr lang="cs-CZ" dirty="0"/>
              <a:t>v</a:t>
            </a:r>
            <a:r>
              <a:rPr lang="cs-CZ" dirty="0" smtClean="0"/>
              <a:t>znikl v 70. letech 19. století z realismu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 jeho tvůrce je považován </a:t>
            </a:r>
            <a:r>
              <a:rPr lang="cs-CZ" dirty="0" err="1" smtClean="0">
                <a:solidFill>
                  <a:srgbClr val="FF0000"/>
                </a:solidFill>
              </a:rPr>
              <a:t>Émile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Zola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/>
              <a:t>j</a:t>
            </a:r>
            <a:r>
              <a:rPr lang="cs-CZ" dirty="0" smtClean="0"/>
              <a:t>eho pravidla (teorie naturalismu) zpracoval v díle </a:t>
            </a:r>
            <a:r>
              <a:rPr lang="cs-CZ" dirty="0" smtClean="0">
                <a:solidFill>
                  <a:srgbClr val="FF0000"/>
                </a:solidFill>
              </a:rPr>
              <a:t>Experimentální román</a:t>
            </a:r>
          </a:p>
        </p:txBody>
      </p:sp>
    </p:spTree>
    <p:extLst>
      <p:ext uri="{BB962C8B-B14F-4D97-AF65-F5344CB8AC3E}">
        <p14:creationId xmlns:p14="http://schemas.microsoft.com/office/powerpoint/2010/main" xmlns="" val="19966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Naturalismus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dnož realismu (je ještě silnější a reálnější)</a:t>
            </a:r>
          </a:p>
          <a:p>
            <a:pPr marL="0" indent="0">
              <a:buNone/>
            </a:pPr>
            <a:r>
              <a:rPr lang="cs-CZ" b="1" dirty="0" smtClean="0"/>
              <a:t>ZNAKY: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	</a:t>
            </a:r>
            <a:r>
              <a:rPr lang="cs-CZ" dirty="0" smtClean="0"/>
              <a:t>podrobná </a:t>
            </a:r>
            <a:r>
              <a:rPr lang="cs-CZ" dirty="0"/>
              <a:t>popisná metoda až do nechutných, fyziologických </a:t>
            </a:r>
            <a:r>
              <a:rPr lang="cs-CZ" dirty="0" smtClean="0"/>
              <a:t>detailů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 determinace </a:t>
            </a:r>
            <a:r>
              <a:rPr lang="cs-CZ" dirty="0"/>
              <a:t>(dědičnost, postavy dědí chování po </a:t>
            </a:r>
            <a:r>
              <a:rPr lang="cs-CZ" dirty="0" smtClean="0"/>
              <a:t>předcích)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 fatalismus </a:t>
            </a:r>
            <a:r>
              <a:rPr lang="cs-CZ" dirty="0"/>
              <a:t>(víra v </a:t>
            </a:r>
            <a:r>
              <a:rPr lang="cs-CZ" dirty="0" smtClean="0"/>
              <a:t>osud)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 vulgární </a:t>
            </a:r>
            <a:r>
              <a:rPr lang="cs-CZ" dirty="0"/>
              <a:t>jazyk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543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2962672" cy="924712"/>
          </a:xfrm>
        </p:spPr>
        <p:txBody>
          <a:bodyPr/>
          <a:lstStyle/>
          <a:p>
            <a:r>
              <a:rPr lang="cs-CZ" dirty="0" err="1" smtClean="0"/>
              <a:t>Émile</a:t>
            </a:r>
            <a:r>
              <a:rPr lang="cs-CZ" dirty="0" smtClean="0"/>
              <a:t> </a:t>
            </a:r>
            <a:r>
              <a:rPr lang="cs-CZ" dirty="0" err="1" smtClean="0"/>
              <a:t>Zola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60648"/>
            <a:ext cx="2880320" cy="3611651"/>
          </a:xfrm>
        </p:spPr>
      </p:pic>
      <p:sp>
        <p:nvSpPr>
          <p:cNvPr id="5" name="TextovéPole 4"/>
          <p:cNvSpPr txBox="1"/>
          <p:nvPr/>
        </p:nvSpPr>
        <p:spPr>
          <a:xfrm>
            <a:off x="395536" y="1412776"/>
            <a:ext cx="540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francouzský autor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zakladatel naturalismu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navázal na Balzakovu Lidskou komedii a pokusil se vytvořit cyklus o francouzské společnosti 2. pol. 19. stol. (hlavními hrdiny byli dělníci a lidé z okraje společnosti)</a:t>
            </a:r>
          </a:p>
          <a:p>
            <a:endParaRPr lang="cs-CZ" dirty="0"/>
          </a:p>
          <a:p>
            <a:r>
              <a:rPr lang="cs-CZ" dirty="0" smtClean="0"/>
              <a:t>DÍLO: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Zabiják</a:t>
            </a:r>
            <a:r>
              <a:rPr lang="cs-CZ" dirty="0" smtClean="0"/>
              <a:t> – román, HH </a:t>
            </a:r>
            <a:r>
              <a:rPr lang="cs-CZ" dirty="0" err="1" smtClean="0"/>
              <a:t>Gervaisa</a:t>
            </a:r>
            <a:r>
              <a:rPr lang="cs-CZ" dirty="0" smtClean="0"/>
              <a:t> a </a:t>
            </a:r>
            <a:r>
              <a:rPr lang="cs-CZ" dirty="0" err="1" smtClean="0"/>
              <a:t>Lentier</a:t>
            </a:r>
            <a:r>
              <a:rPr lang="cs-CZ" dirty="0" smtClean="0"/>
              <a:t> se přestěhují do Paříže, </a:t>
            </a:r>
            <a:r>
              <a:rPr lang="cs-CZ" dirty="0" err="1" smtClean="0"/>
              <a:t>Lentier</a:t>
            </a:r>
            <a:r>
              <a:rPr lang="cs-CZ" dirty="0" smtClean="0"/>
              <a:t> </a:t>
            </a:r>
            <a:r>
              <a:rPr lang="cs-CZ" dirty="0" err="1" smtClean="0"/>
              <a:t>Gervaisu</a:t>
            </a:r>
            <a:r>
              <a:rPr lang="cs-CZ" dirty="0" smtClean="0"/>
              <a:t> bije a ponižuje, postupně utratí všechny úspory a odstěhují se do chudé části města. </a:t>
            </a:r>
            <a:r>
              <a:rPr lang="cs-CZ" dirty="0" err="1" smtClean="0"/>
              <a:t>Lentier</a:t>
            </a:r>
            <a:r>
              <a:rPr lang="cs-CZ" dirty="0" smtClean="0"/>
              <a:t> odchází s milenkou a </a:t>
            </a:r>
            <a:r>
              <a:rPr lang="cs-CZ" dirty="0" err="1" smtClean="0"/>
              <a:t>Gervaisa</a:t>
            </a:r>
            <a:r>
              <a:rPr lang="cs-CZ" dirty="0" smtClean="0"/>
              <a:t> se vdá za klempíře </a:t>
            </a:r>
            <a:r>
              <a:rPr lang="cs-CZ" dirty="0" err="1" smtClean="0"/>
              <a:t>Coupeaua</a:t>
            </a:r>
            <a:r>
              <a:rPr lang="cs-CZ" dirty="0" smtClean="0"/>
              <a:t>. se kterým má dceru </a:t>
            </a:r>
            <a:r>
              <a:rPr lang="cs-CZ" dirty="0" err="1" smtClean="0"/>
              <a:t>Nanu</a:t>
            </a:r>
            <a:r>
              <a:rPr lang="cs-CZ" dirty="0" smtClean="0"/>
              <a:t>. </a:t>
            </a:r>
            <a:r>
              <a:rPr lang="cs-CZ" dirty="0" err="1" smtClean="0"/>
              <a:t>Coupeau</a:t>
            </a:r>
            <a:r>
              <a:rPr lang="cs-CZ" dirty="0" smtClean="0"/>
              <a:t> se zraní a nemůže pracovat, začne pít. </a:t>
            </a:r>
            <a:r>
              <a:rPr lang="cs-CZ" dirty="0" err="1" smtClean="0"/>
              <a:t>Gervaisa</a:t>
            </a:r>
            <a:r>
              <a:rPr lang="cs-CZ" dirty="0" smtClean="0"/>
              <a:t> si pořídí vlastní prádelnu a živí rodinu jako prostitutka. </a:t>
            </a:r>
            <a:r>
              <a:rPr lang="cs-CZ" dirty="0" err="1" smtClean="0"/>
              <a:t>Coupeau</a:t>
            </a:r>
            <a:r>
              <a:rPr lang="cs-CZ" dirty="0" smtClean="0"/>
              <a:t> a G. zemřou na následky alkoholismu. Zabijákem v románu je míněn alkohol.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Nana</a:t>
            </a:r>
            <a:r>
              <a:rPr lang="cs-CZ" dirty="0" smtClean="0"/>
              <a:t> – děj navazuje na Zabijáka, z </a:t>
            </a:r>
            <a:r>
              <a:rPr lang="cs-CZ" dirty="0" err="1" smtClean="0"/>
              <a:t>Nany</a:t>
            </a:r>
            <a:r>
              <a:rPr lang="cs-CZ" dirty="0" smtClean="0"/>
              <a:t> se stává společnice bohatých mužů.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9485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Émile</a:t>
            </a:r>
            <a:r>
              <a:rPr lang="cs-CZ" dirty="0" smtClean="0"/>
              <a:t> </a:t>
            </a:r>
            <a:r>
              <a:rPr lang="cs-CZ" dirty="0" err="1" smtClean="0"/>
              <a:t>Zola</a:t>
            </a:r>
            <a:r>
              <a:rPr lang="cs-CZ" dirty="0" smtClean="0"/>
              <a:t> - 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4186808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DÍLO:</a:t>
            </a:r>
          </a:p>
          <a:p>
            <a:r>
              <a:rPr lang="cs-CZ" dirty="0">
                <a:solidFill>
                  <a:srgbClr val="FF0000"/>
                </a:solidFill>
              </a:rPr>
              <a:t>Zabiják</a:t>
            </a:r>
            <a:r>
              <a:rPr lang="cs-CZ" dirty="0"/>
              <a:t> – román, HH </a:t>
            </a:r>
            <a:r>
              <a:rPr lang="cs-CZ" dirty="0" err="1"/>
              <a:t>Gervaisa</a:t>
            </a:r>
            <a:r>
              <a:rPr lang="cs-CZ" dirty="0"/>
              <a:t> a </a:t>
            </a:r>
            <a:r>
              <a:rPr lang="cs-CZ" dirty="0" err="1"/>
              <a:t>Lentier</a:t>
            </a:r>
            <a:r>
              <a:rPr lang="cs-CZ" dirty="0"/>
              <a:t> se přestěhují do Paříže, </a:t>
            </a:r>
            <a:r>
              <a:rPr lang="cs-CZ" dirty="0" err="1"/>
              <a:t>Lentier</a:t>
            </a:r>
            <a:r>
              <a:rPr lang="cs-CZ" dirty="0"/>
              <a:t> </a:t>
            </a:r>
            <a:r>
              <a:rPr lang="cs-CZ" dirty="0" err="1"/>
              <a:t>Gervaisu</a:t>
            </a:r>
            <a:r>
              <a:rPr lang="cs-CZ" dirty="0"/>
              <a:t> bije a ponižuje, postupně utratí všechny úspory a odstěhují se do chudé části města. </a:t>
            </a:r>
            <a:r>
              <a:rPr lang="cs-CZ" dirty="0" err="1"/>
              <a:t>Lentier</a:t>
            </a:r>
            <a:r>
              <a:rPr lang="cs-CZ" dirty="0"/>
              <a:t> odchází s milenkou a </a:t>
            </a:r>
            <a:r>
              <a:rPr lang="cs-CZ" dirty="0" err="1"/>
              <a:t>Gervaisa</a:t>
            </a:r>
            <a:r>
              <a:rPr lang="cs-CZ" dirty="0"/>
              <a:t> se vdá za klempíře </a:t>
            </a:r>
            <a:r>
              <a:rPr lang="cs-CZ" dirty="0" err="1"/>
              <a:t>Coupeaua</a:t>
            </a:r>
            <a:r>
              <a:rPr lang="cs-CZ" dirty="0"/>
              <a:t>. se kterým má dceru </a:t>
            </a:r>
            <a:r>
              <a:rPr lang="cs-CZ" dirty="0" err="1"/>
              <a:t>Nanu</a:t>
            </a:r>
            <a:r>
              <a:rPr lang="cs-CZ" dirty="0"/>
              <a:t>. </a:t>
            </a:r>
            <a:r>
              <a:rPr lang="cs-CZ" dirty="0" err="1"/>
              <a:t>Coupeau</a:t>
            </a:r>
            <a:r>
              <a:rPr lang="cs-CZ" dirty="0"/>
              <a:t> se zraní a nemůže pracovat, začne pít. </a:t>
            </a:r>
            <a:r>
              <a:rPr lang="cs-CZ" dirty="0" err="1"/>
              <a:t>Gervaisa</a:t>
            </a:r>
            <a:r>
              <a:rPr lang="cs-CZ" dirty="0"/>
              <a:t> si pořídí vlastní prádelnu a živí rodinu jako prostitutka. </a:t>
            </a:r>
            <a:r>
              <a:rPr lang="cs-CZ" dirty="0" err="1"/>
              <a:t>Coupeau</a:t>
            </a:r>
            <a:r>
              <a:rPr lang="cs-CZ" dirty="0"/>
              <a:t> a G. zemřou na následky alkoholismu. Zabijákem v románu je míněn alkohol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>
                <a:solidFill>
                  <a:srgbClr val="FF0000"/>
                </a:solidFill>
              </a:rPr>
              <a:t>Nana</a:t>
            </a:r>
            <a:r>
              <a:rPr lang="cs-CZ" dirty="0"/>
              <a:t> – děj navazuje na Zabijáka, z </a:t>
            </a:r>
            <a:r>
              <a:rPr lang="cs-CZ" dirty="0" err="1"/>
              <a:t>Nany</a:t>
            </a:r>
            <a:r>
              <a:rPr lang="cs-CZ" dirty="0"/>
              <a:t> se stává společnice bohatých mužů.</a:t>
            </a:r>
          </a:p>
          <a:p>
            <a:endParaRPr lang="cs-CZ" dirty="0"/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2160240" cy="3434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Výsledek obrázku pro zola 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572274"/>
            <a:ext cx="2123703" cy="3065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152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Guy</a:t>
            </a:r>
            <a:r>
              <a:rPr lang="cs-CZ" dirty="0" smtClean="0"/>
              <a:t> de </a:t>
            </a:r>
            <a:r>
              <a:rPr lang="cs-CZ" dirty="0" err="1" smtClean="0"/>
              <a:t>Maupassant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Dílo:</a:t>
            </a:r>
          </a:p>
          <a:p>
            <a:pPr>
              <a:buNone/>
            </a:pPr>
            <a:r>
              <a:rPr lang="cs-CZ" dirty="0" smtClean="0"/>
              <a:t> povídka Kulička – prostitutka Kulička ochrání cestující dostavníku před pruskými vojáky tím, že poskytne své služby pruskému důstojníkovi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román Miláček – hlavní hrdina, mladý novinář, si buduje kariéru tím, že se stává společníkem (gigolem) a využívá bohaté dámy</a:t>
            </a:r>
            <a:endParaRPr lang="cs-CZ" dirty="0"/>
          </a:p>
        </p:txBody>
      </p:sp>
      <p:pic>
        <p:nvPicPr>
          <p:cNvPr id="28674" name="Picture 2" descr="Výsledek obrázku pro maupass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624973" cy="3600400"/>
          </a:xfrm>
          <a:prstGeom prst="rect">
            <a:avLst/>
          </a:prstGeom>
          <a:noFill/>
        </p:spPr>
      </p:pic>
      <p:pic>
        <p:nvPicPr>
          <p:cNvPr id="28676" name="Picture 4" descr="Výsledek obrázku pro maupassant kulič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45024"/>
            <a:ext cx="1767485" cy="2990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/>
              <a:t>ANGLIE – Charles Dickens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4546848" cy="558924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Vyrůstal v bídě, už jako malý chlapec pracoval v továrně.</a:t>
            </a:r>
          </a:p>
          <a:p>
            <a:r>
              <a:rPr lang="cs-CZ" dirty="0" smtClean="0"/>
              <a:t>Od svých 21 let přispíval do časopisů svými povídkami, v nichž zachycoval prostředí nižších společenských vrstev. Jeho první kniha povídek </a:t>
            </a:r>
            <a:r>
              <a:rPr lang="cs-CZ" dirty="0" smtClean="0">
                <a:solidFill>
                  <a:srgbClr val="FF0000"/>
                </a:solidFill>
              </a:rPr>
              <a:t>Kronika </a:t>
            </a:r>
            <a:r>
              <a:rPr lang="cs-CZ" dirty="0" err="1" smtClean="0">
                <a:solidFill>
                  <a:srgbClr val="FF0000"/>
                </a:solidFill>
              </a:rPr>
              <a:t>Pickwickova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klubu ho proslavila a on se postupně stal nejpopulárnějším spisovatelem Anglie.</a:t>
            </a:r>
          </a:p>
          <a:p>
            <a:r>
              <a:rPr lang="cs-CZ" dirty="0" smtClean="0"/>
              <a:t>Hlavními hrdiny jeho děl bývají často chudí lidé, děti bez domova. = téma chudoby</a:t>
            </a:r>
            <a:endParaRPr lang="cs-CZ" dirty="0"/>
          </a:p>
        </p:txBody>
      </p:sp>
      <p:pic>
        <p:nvPicPr>
          <p:cNvPr id="29698" name="Picture 2" descr="Výsledek obrázku pro charles dick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384376" cy="5076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4536504" cy="1152128"/>
          </a:xfrm>
        </p:spPr>
        <p:txBody>
          <a:bodyPr/>
          <a:lstStyle/>
          <a:p>
            <a:r>
              <a:rPr lang="cs-CZ" dirty="0" smtClean="0"/>
              <a:t>Charles Dickens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4402832" cy="532859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DÍLO:</a:t>
            </a:r>
          </a:p>
          <a:p>
            <a:pPr>
              <a:buNone/>
            </a:pPr>
            <a:r>
              <a:rPr lang="cs-CZ" dirty="0" smtClean="0"/>
              <a:t>Román </a:t>
            </a:r>
            <a:r>
              <a:rPr lang="cs-CZ" dirty="0" err="1" smtClean="0">
                <a:solidFill>
                  <a:srgbClr val="FF0000"/>
                </a:solidFill>
              </a:rPr>
              <a:t>Oliwer</a:t>
            </a:r>
            <a:r>
              <a:rPr lang="cs-CZ" dirty="0" smtClean="0">
                <a:solidFill>
                  <a:srgbClr val="FF0000"/>
                </a:solidFill>
              </a:rPr>
              <a:t> Twist </a:t>
            </a:r>
            <a:r>
              <a:rPr lang="cs-CZ" dirty="0" smtClean="0"/>
              <a:t>– Oliver vyrostl v sirotčinci a omylem se dostal do party zlodějů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Román </a:t>
            </a:r>
            <a:r>
              <a:rPr lang="cs-CZ" dirty="0" smtClean="0">
                <a:solidFill>
                  <a:srgbClr val="FF0000"/>
                </a:solidFill>
              </a:rPr>
              <a:t>David </a:t>
            </a:r>
            <a:r>
              <a:rPr lang="cs-CZ" dirty="0" err="1" smtClean="0">
                <a:solidFill>
                  <a:srgbClr val="FF0000"/>
                </a:solidFill>
              </a:rPr>
              <a:t>Copperfield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David má autobiografické (stejné s autorem) rysy, pochází z chudých poměrů a proslaví se jako spisovatel. Jméno hrdiny tohoto románu si vybral jako pseudonym světoznámý kouzelník David </a:t>
            </a:r>
            <a:r>
              <a:rPr lang="cs-CZ" dirty="0" err="1" smtClean="0"/>
              <a:t>Copperfield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22" name="Picture 2" descr="Výsledek obrázku pro oliver tw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5"/>
            <a:ext cx="2232248" cy="3554535"/>
          </a:xfrm>
          <a:prstGeom prst="rect">
            <a:avLst/>
          </a:prstGeom>
          <a:noFill/>
        </p:spPr>
      </p:pic>
      <p:sp>
        <p:nvSpPr>
          <p:cNvPr id="30724" name="AutoShape 4" descr="Výsledek obrázku pro david copperfie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26" name="AutoShape 6" descr="Výsledek obrázku pro david copperfie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28" name="AutoShape 8" descr="Výsledek obrázku pro david copperfie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30" name="Picture 10" descr="Výsledek obrázku pro david copper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789040"/>
            <a:ext cx="2134993" cy="2736304"/>
          </a:xfrm>
          <a:prstGeom prst="rect">
            <a:avLst/>
          </a:prstGeom>
          <a:noFill/>
        </p:spPr>
      </p:pic>
      <p:sp>
        <p:nvSpPr>
          <p:cNvPr id="9" name="Šipka doprava 8"/>
          <p:cNvSpPr/>
          <p:nvPr/>
        </p:nvSpPr>
        <p:spPr>
          <a:xfrm>
            <a:off x="4355976" y="6165304"/>
            <a:ext cx="20162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/>
              <a:t>RUSKO – Lev Nikolajevič Tolstoj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4546848" cy="5589240"/>
          </a:xfrm>
        </p:spPr>
        <p:txBody>
          <a:bodyPr>
            <a:normAutofit/>
          </a:bodyPr>
          <a:lstStyle/>
          <a:p>
            <a:r>
              <a:rPr lang="cs-CZ" dirty="0" smtClean="0"/>
              <a:t>Pocházel ze šlechtické rodiny, studoval práva a nějakou dobu pracoval jako voják z povolání.</a:t>
            </a:r>
          </a:p>
          <a:p>
            <a:r>
              <a:rPr lang="cs-CZ" dirty="0" smtClean="0"/>
              <a:t>Uvědomoval si význam vzdělání a prosazoval ho i pro ty nejchudší, pro chudé rolníky otevřel vlastní školu.</a:t>
            </a:r>
          </a:p>
          <a:p>
            <a:r>
              <a:rPr lang="cs-CZ" dirty="0" smtClean="0"/>
              <a:t>Je považován za zakladatele ruského historického románu.</a:t>
            </a:r>
            <a:endParaRPr lang="cs-CZ" dirty="0"/>
          </a:p>
        </p:txBody>
      </p:sp>
      <p:pic>
        <p:nvPicPr>
          <p:cNvPr id="31746" name="Picture 2" descr="Výsledek obrázku pro tolst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39" y="1268760"/>
            <a:ext cx="360351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3106688" cy="1140736"/>
          </a:xfrm>
        </p:spPr>
        <p:txBody>
          <a:bodyPr/>
          <a:lstStyle/>
          <a:p>
            <a:r>
              <a:rPr lang="cs-CZ" dirty="0" smtClean="0"/>
              <a:t>Tolstoj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4006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DÍLO:</a:t>
            </a:r>
          </a:p>
          <a:p>
            <a:pPr>
              <a:buNone/>
            </a:pPr>
            <a:r>
              <a:rPr lang="cs-CZ" dirty="0" smtClean="0"/>
              <a:t>Historický román </a:t>
            </a:r>
            <a:r>
              <a:rPr lang="cs-CZ" dirty="0" smtClean="0">
                <a:solidFill>
                  <a:srgbClr val="FF0000"/>
                </a:solidFill>
              </a:rPr>
              <a:t>Vojna a mír </a:t>
            </a:r>
            <a:r>
              <a:rPr lang="cs-CZ" dirty="0" smtClean="0"/>
              <a:t>(4 díly)</a:t>
            </a:r>
          </a:p>
          <a:p>
            <a:pPr>
              <a:buFontTx/>
              <a:buChar char="-"/>
            </a:pPr>
            <a:r>
              <a:rPr lang="cs-CZ" dirty="0" smtClean="0"/>
              <a:t>Osou příběhu jsou osudy rodiny šlechtice Andreje </a:t>
            </a:r>
            <a:r>
              <a:rPr lang="cs-CZ" dirty="0" err="1" smtClean="0"/>
              <a:t>Bolkonského</a:t>
            </a:r>
            <a:r>
              <a:rPr lang="cs-CZ" dirty="0" smtClean="0"/>
              <a:t> během napoleonských válek. Důležitou postavou je i </a:t>
            </a:r>
            <a:r>
              <a:rPr lang="cs-CZ" dirty="0" err="1" smtClean="0"/>
              <a:t>Pierre</a:t>
            </a:r>
            <a:r>
              <a:rPr lang="cs-CZ" dirty="0" smtClean="0"/>
              <a:t> </a:t>
            </a:r>
            <a:r>
              <a:rPr lang="cs-CZ" dirty="0" err="1" smtClean="0"/>
              <a:t>Bezuchov</a:t>
            </a:r>
            <a:r>
              <a:rPr lang="cs-CZ" dirty="0" smtClean="0"/>
              <a:t>, který prochází válkou jako pozorovatel. Spojnici mezi Andrejem a </a:t>
            </a:r>
            <a:r>
              <a:rPr lang="cs-CZ" dirty="0" err="1" smtClean="0"/>
              <a:t>Pierrem</a:t>
            </a:r>
            <a:r>
              <a:rPr lang="cs-CZ" dirty="0" smtClean="0"/>
              <a:t> tvoří Nataša, láska obou mužů. </a:t>
            </a:r>
          </a:p>
          <a:p>
            <a:pPr>
              <a:buFontTx/>
              <a:buChar char="-"/>
            </a:pPr>
            <a:r>
              <a:rPr lang="cs-CZ" dirty="0" smtClean="0"/>
              <a:t>Tolstoj </a:t>
            </a:r>
            <a:r>
              <a:rPr lang="cs-CZ" dirty="0" err="1" smtClean="0"/>
              <a:t>odsouzuje</a:t>
            </a:r>
            <a:r>
              <a:rPr lang="cs-CZ" dirty="0" smtClean="0"/>
              <a:t> války, poprvé nejsou vyzdvihováni jejich hrdinové a vůdcové.</a:t>
            </a:r>
            <a:endParaRPr lang="cs-CZ" dirty="0"/>
          </a:p>
        </p:txBody>
      </p:sp>
      <p:pic>
        <p:nvPicPr>
          <p:cNvPr id="32770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52486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3538736" cy="1140736"/>
          </a:xfrm>
        </p:spPr>
        <p:txBody>
          <a:bodyPr/>
          <a:lstStyle/>
          <a:p>
            <a:r>
              <a:rPr lang="cs-CZ" dirty="0" smtClean="0"/>
              <a:t>Tolstoj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4474840" cy="54726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DÍLO: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Psychologický román </a:t>
            </a:r>
            <a:r>
              <a:rPr lang="cs-CZ" dirty="0" smtClean="0">
                <a:solidFill>
                  <a:srgbClr val="FF0000"/>
                </a:solidFill>
              </a:rPr>
              <a:t>Anna </a:t>
            </a:r>
            <a:r>
              <a:rPr lang="cs-CZ" dirty="0" err="1" smtClean="0">
                <a:solidFill>
                  <a:srgbClr val="FF0000"/>
                </a:solidFill>
              </a:rPr>
              <a:t>Karenina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smtClean="0"/>
              <a:t>- Anna je vdaná za staršího, dobře situovaného muže, s nímž má syna. Zamiluje se však do mladého důstojníka </a:t>
            </a:r>
            <a:r>
              <a:rPr lang="cs-CZ" dirty="0" err="1" smtClean="0"/>
              <a:t>Vronského</a:t>
            </a:r>
            <a:r>
              <a:rPr lang="cs-CZ" dirty="0" smtClean="0"/>
              <a:t> a opustí manžela, tím ztrácí i syna. Její rozhodnuté si vyslouží odsouzení společnosti. Žije osamělá a odtržená od přátel, nakonec ji opouští i </a:t>
            </a:r>
            <a:r>
              <a:rPr lang="cs-CZ" dirty="0" err="1" smtClean="0"/>
              <a:t>Vronský</a:t>
            </a:r>
            <a:r>
              <a:rPr lang="cs-CZ" dirty="0" smtClean="0"/>
              <a:t>, což Anna neunese a spáchá sebevraždu.</a:t>
            </a:r>
            <a:endParaRPr lang="cs-CZ" dirty="0"/>
          </a:p>
        </p:txBody>
      </p:sp>
      <p:pic>
        <p:nvPicPr>
          <p:cNvPr id="33794" name="Picture 2" descr="Výsledek obrázku pro anna karenina kniha"/>
          <p:cNvPicPr>
            <a:picLocks noChangeAspect="1" noChangeArrowheads="1"/>
          </p:cNvPicPr>
          <p:nvPr/>
        </p:nvPicPr>
        <p:blipFill>
          <a:blip r:embed="rId2" cstate="print"/>
          <a:srcRect l="20790" t="9450" r="22511" b="9281"/>
          <a:stretch>
            <a:fillRect/>
          </a:stretch>
        </p:blipFill>
        <p:spPr bwMode="auto">
          <a:xfrm>
            <a:off x="5148064" y="1052736"/>
            <a:ext cx="371762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97552" cy="810344"/>
          </a:xfrm>
        </p:spPr>
        <p:txBody>
          <a:bodyPr/>
          <a:lstStyle/>
          <a:p>
            <a:pPr algn="ctr"/>
            <a:r>
              <a:rPr lang="cs-CZ" dirty="0" smtClean="0"/>
              <a:t>O kom se něco dozvíme?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45690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536" y="3284984"/>
            <a:ext cx="814647" cy="461665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Honoré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de Balzac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124744"/>
            <a:ext cx="162018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619672" y="3429000"/>
            <a:ext cx="909223" cy="276999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Émile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Zola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3"/>
            <a:ext cx="1512168" cy="203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563888" y="3356992"/>
            <a:ext cx="1217000" cy="461665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Guy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Maupassant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4" descr="Související obráze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1656184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5508104" y="3284984"/>
            <a:ext cx="705642" cy="461665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Charles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Dickens</a:t>
            </a:r>
          </a:p>
        </p:txBody>
      </p:sp>
      <p:pic>
        <p:nvPicPr>
          <p:cNvPr id="12" name="Obrázek 5" descr="C:\Users\zemanova\AppData\Local\Microsoft\Windows\INetCache\Content.MSO\3F50CB05.tmp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172819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/>
          <p:cNvSpPr txBox="1"/>
          <p:nvPr/>
        </p:nvSpPr>
        <p:spPr>
          <a:xfrm>
            <a:off x="539552" y="5877272"/>
            <a:ext cx="742511" cy="646331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Anton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Pavlovič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Čechov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1656184" cy="235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7308304" y="3501008"/>
            <a:ext cx="930063" cy="646331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Lev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Nikolajevič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Tolstoj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1512168" cy="188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339752" y="5949280"/>
            <a:ext cx="1034257" cy="646331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Fjodor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Michajlovič</a:t>
            </a:r>
          </a:p>
          <a:p>
            <a:pPr algn="ctr"/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Dostojevskij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868144" y="6165304"/>
            <a:ext cx="1188146" cy="461665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Hans Christian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Andersen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067944" y="6165304"/>
            <a:ext cx="1085554" cy="276999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Henryk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Ibsen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380312" y="6309320"/>
            <a:ext cx="1004057" cy="276999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Twain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Obrázek 6" descr="C:\Users\zemanova\AppData\Local\Microsoft\Windows\INetCache\Content.MSO\B17D385B.tmp">
            <a:hlinkClick r:id="rId10" tgtFrame="_blank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65618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Anderse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24128" y="4293096"/>
            <a:ext cx="1382913" cy="1656184"/>
          </a:xfrm>
          <a:prstGeom prst="rect">
            <a:avLst/>
          </a:prstGeom>
        </p:spPr>
      </p:pic>
      <p:pic>
        <p:nvPicPr>
          <p:cNvPr id="24" name="Obrázek 23" descr="Henryk Ibse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1920" y="4149080"/>
            <a:ext cx="17145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RUSKO – </a:t>
            </a:r>
            <a:br>
              <a:rPr lang="cs-CZ" dirty="0" smtClean="0"/>
            </a:br>
            <a:r>
              <a:rPr lang="cs-CZ" dirty="0" err="1" smtClean="0"/>
              <a:t>Fjodor</a:t>
            </a:r>
            <a:r>
              <a:rPr lang="cs-CZ" dirty="0" smtClean="0"/>
              <a:t> </a:t>
            </a:r>
            <a:r>
              <a:rPr lang="cs-CZ" dirty="0" err="1" smtClean="0"/>
              <a:t>Michailovič</a:t>
            </a:r>
            <a:r>
              <a:rPr lang="cs-CZ" dirty="0" smtClean="0"/>
              <a:t> </a:t>
            </a:r>
            <a:r>
              <a:rPr lang="cs-CZ" dirty="0" err="1" smtClean="0"/>
              <a:t>Dostojevskij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1340768"/>
            <a:ext cx="4114800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Kritizoval cara Mikuláše I., za což byl odsouzen k trestu smrti, ten mu byl zmírněn na trest nucených prací na Sibiři. </a:t>
            </a:r>
          </a:p>
          <a:p>
            <a:r>
              <a:rPr lang="cs-CZ" dirty="0" smtClean="0"/>
              <a:t>Zkušenost z vězení ovlivnila výběr hlavních hrdinů jeho děl, v nichž zobrazoval zločince, revolucionáře, prostitutky a lidi s duševními poruchami či epileptiky (osobní zkušenost).</a:t>
            </a:r>
          </a:p>
          <a:p>
            <a:r>
              <a:rPr lang="cs-CZ" dirty="0" smtClean="0"/>
              <a:t>Je považován za zakladatele ruského psychologického románu.</a:t>
            </a:r>
            <a:endParaRPr lang="cs-CZ" dirty="0"/>
          </a:p>
        </p:txBody>
      </p:sp>
      <p:pic>
        <p:nvPicPr>
          <p:cNvPr id="34818" name="Picture 2" descr="Výsledek obrázku pro dostojevsk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24965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Dostojevskij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5184576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DÍLO:</a:t>
            </a:r>
          </a:p>
          <a:p>
            <a:r>
              <a:rPr lang="cs-CZ" dirty="0" smtClean="0"/>
              <a:t>román </a:t>
            </a:r>
            <a:r>
              <a:rPr lang="cs-CZ" dirty="0" smtClean="0">
                <a:solidFill>
                  <a:srgbClr val="FF0000"/>
                </a:solidFill>
              </a:rPr>
              <a:t>Zločin a trest </a:t>
            </a:r>
            <a:r>
              <a:rPr lang="cs-CZ" dirty="0" smtClean="0"/>
              <a:t>– student </a:t>
            </a:r>
            <a:r>
              <a:rPr lang="cs-CZ" dirty="0" err="1" smtClean="0"/>
              <a:t>Raskolnikov</a:t>
            </a:r>
            <a:r>
              <a:rPr lang="cs-CZ" dirty="0" smtClean="0"/>
              <a:t> okrade a zabije lichvářku i její </a:t>
            </a:r>
            <a:r>
              <a:rPr lang="cs-CZ" dirty="0" err="1" smtClean="0"/>
              <a:t>sesru</a:t>
            </a:r>
            <a:r>
              <a:rPr lang="cs-CZ" dirty="0" smtClean="0"/>
              <a:t>. Spáchal dokonalý zločin, není odhalen. Poté se však seznámí s prostitutkou Soňou, která se ho snaží přesvědčit, aby se přiznal. Záhy je zadržen nevinný </a:t>
            </a:r>
            <a:r>
              <a:rPr lang="cs-CZ" dirty="0" err="1" smtClean="0"/>
              <a:t>Mikolka</a:t>
            </a:r>
            <a:r>
              <a:rPr lang="cs-CZ" dirty="0" smtClean="0"/>
              <a:t> a </a:t>
            </a:r>
            <a:r>
              <a:rPr lang="cs-CZ" dirty="0" err="1" smtClean="0"/>
              <a:t>Raskolnikov</a:t>
            </a:r>
            <a:r>
              <a:rPr lang="cs-CZ" dirty="0" smtClean="0"/>
              <a:t> se po vnitřním boji nakonec přiznává a je odsouzen k nuceným </a:t>
            </a:r>
            <a:r>
              <a:rPr lang="cs-CZ" dirty="0" err="1" smtClean="0"/>
              <a:t>pracem</a:t>
            </a:r>
            <a:r>
              <a:rPr lang="cs-CZ" dirty="0" smtClean="0"/>
              <a:t> na Sibiři.</a:t>
            </a:r>
          </a:p>
        </p:txBody>
      </p:sp>
      <p:pic>
        <p:nvPicPr>
          <p:cNvPr id="35842" name="Picture 2" descr="Výsledek obrázku pro zločin a t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39"/>
            <a:ext cx="3384376" cy="4508293"/>
          </a:xfrm>
          <a:prstGeom prst="rect">
            <a:avLst/>
          </a:prstGeom>
          <a:noFill/>
        </p:spPr>
      </p:pic>
      <p:pic>
        <p:nvPicPr>
          <p:cNvPr id="35844" name="Picture 4" descr="Výsledek obrázku pro zločin a t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869160"/>
            <a:ext cx="3480321" cy="1781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Dostojevskij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5184576" cy="21602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DÍLO:</a:t>
            </a:r>
          </a:p>
          <a:p>
            <a:r>
              <a:rPr lang="cs-CZ" dirty="0" smtClean="0"/>
              <a:t>román </a:t>
            </a:r>
            <a:r>
              <a:rPr lang="cs-CZ" dirty="0" smtClean="0">
                <a:solidFill>
                  <a:srgbClr val="FF0000"/>
                </a:solidFill>
              </a:rPr>
              <a:t>Idiot </a:t>
            </a:r>
            <a:r>
              <a:rPr lang="cs-CZ" dirty="0" smtClean="0"/>
              <a:t>– kníže </a:t>
            </a:r>
            <a:r>
              <a:rPr lang="cs-CZ" dirty="0" err="1" smtClean="0"/>
              <a:t>Myškin</a:t>
            </a:r>
            <a:r>
              <a:rPr lang="cs-CZ" dirty="0" smtClean="0"/>
              <a:t> trpí epilepsií a ostatní ho vnímají jako idiota, svým chováním je ale přesvědčí o opaku.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36866" name="Picture 2" descr="Výsledek obrázku pro dostojevskij idi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8640"/>
            <a:ext cx="2296387" cy="3302772"/>
          </a:xfrm>
          <a:prstGeom prst="rect">
            <a:avLst/>
          </a:prstGeom>
          <a:noFill/>
        </p:spPr>
      </p:pic>
      <p:pic>
        <p:nvPicPr>
          <p:cNvPr id="36868" name="Picture 4" descr="Výsledek obrázku pro dostojevskij bratři karamaz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01985"/>
            <a:ext cx="1950285" cy="298894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059832" y="4725144"/>
            <a:ext cx="5328592" cy="16619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román </a:t>
            </a:r>
            <a:r>
              <a:rPr lang="cs-CZ" sz="2800" dirty="0" smtClean="0">
                <a:solidFill>
                  <a:srgbClr val="FF0000"/>
                </a:solidFill>
              </a:rPr>
              <a:t>Bratři Karamazovi </a:t>
            </a:r>
            <a:r>
              <a:rPr lang="cs-CZ" sz="2800" dirty="0" smtClean="0"/>
              <a:t>– složité vztahy mezi otcem </a:t>
            </a:r>
            <a:r>
              <a:rPr lang="cs-CZ" sz="2800" dirty="0" err="1" smtClean="0"/>
              <a:t>Fjodorem</a:t>
            </a:r>
            <a:r>
              <a:rPr lang="cs-CZ" sz="2800" dirty="0" smtClean="0"/>
              <a:t> a jeho čtyřmi syny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Rusko – Anton Pavlovič Čechov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3898776" cy="43018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Psal tzv. náladové hry = lyrická díla, mnoho reflexivních pasáží, prokreslená psychologie postav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DÍLO: 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Strýček Váňa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Tři sestry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Višňový sad</a:t>
            </a:r>
          </a:p>
        </p:txBody>
      </p:sp>
      <p:pic>
        <p:nvPicPr>
          <p:cNvPr id="37890" name="Picture 2" descr="Výsledek obrázku pro čech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384376" cy="4792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680520" cy="11247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NORSKO – </a:t>
            </a:r>
            <a:br>
              <a:rPr lang="cs-CZ" dirty="0" smtClean="0"/>
            </a:br>
            <a:r>
              <a:rPr lang="cs-CZ" dirty="0" err="1" smtClean="0"/>
              <a:t>Henryk</a:t>
            </a:r>
            <a:r>
              <a:rPr lang="cs-CZ" dirty="0" smtClean="0"/>
              <a:t> Ibsen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46176"/>
            <a:ext cx="4042792" cy="4911824"/>
          </a:xfrm>
        </p:spPr>
        <p:txBody>
          <a:bodyPr/>
          <a:lstStyle/>
          <a:p>
            <a:r>
              <a:rPr lang="cs-CZ" dirty="0" smtClean="0"/>
              <a:t>kritizuje společnost</a:t>
            </a:r>
          </a:p>
          <a:p>
            <a:r>
              <a:rPr lang="cs-CZ" dirty="0" smtClean="0"/>
              <a:t>psal psychologické hry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DÍLO: 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Divoká kachna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Peer </a:t>
            </a:r>
            <a:r>
              <a:rPr lang="cs-CZ" dirty="0" err="1" smtClean="0">
                <a:solidFill>
                  <a:srgbClr val="FF0000"/>
                </a:solidFill>
              </a:rPr>
              <a:t>Gynt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Nora </a:t>
            </a:r>
            <a:r>
              <a:rPr lang="cs-CZ" dirty="0" smtClean="0"/>
              <a:t>(Domov pro panenky a další názvy) – tematika emancipace žen</a:t>
            </a:r>
            <a:endParaRPr lang="cs-CZ" dirty="0"/>
          </a:p>
        </p:txBody>
      </p:sp>
      <p:pic>
        <p:nvPicPr>
          <p:cNvPr id="38914" name="Picture 2" descr="Výsledek obrázku pro ib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2975248" cy="2975248"/>
          </a:xfrm>
          <a:prstGeom prst="rect">
            <a:avLst/>
          </a:prstGeom>
          <a:noFill/>
        </p:spPr>
      </p:pic>
      <p:pic>
        <p:nvPicPr>
          <p:cNvPr id="38916" name="Picture 4" descr="Výsledek obrázku pro ibsen nora kni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85988"/>
            <a:ext cx="2520280" cy="3116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DÁNSKO – Hans Christian Andersen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472608"/>
          </a:xfrm>
        </p:spPr>
        <p:txBody>
          <a:bodyPr>
            <a:normAutofit/>
          </a:bodyPr>
          <a:lstStyle/>
          <a:p>
            <a:r>
              <a:rPr lang="cs-CZ" dirty="0" smtClean="0"/>
              <a:t>Pocházel z chudých poměrů, už jako malý musel pracovat. Pokoušel se uchytit jako loutkoherec a zpěvák, ale bez úspěchu. Sám toužil být uznávaným básníkem či dramatikem, nepovažoval se za pohádkáře.</a:t>
            </a:r>
          </a:p>
          <a:p>
            <a:r>
              <a:rPr lang="cs-CZ" dirty="0" smtClean="0"/>
              <a:t>Podobně jako u pohádek bratří </a:t>
            </a:r>
            <a:r>
              <a:rPr lang="cs-CZ" dirty="0" err="1" smtClean="0"/>
              <a:t>Grimmů</a:t>
            </a:r>
            <a:r>
              <a:rPr lang="cs-CZ" dirty="0" smtClean="0"/>
              <a:t> měla většina Andersenových pohádek tragický konec.</a:t>
            </a:r>
          </a:p>
        </p:txBody>
      </p:sp>
      <p:pic>
        <p:nvPicPr>
          <p:cNvPr id="40962" name="Picture 2" descr="Výsledek obrázku pro ander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1412776"/>
            <a:ext cx="4043969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3816424" cy="1196752"/>
          </a:xfrm>
        </p:spPr>
        <p:txBody>
          <a:bodyPr/>
          <a:lstStyle/>
          <a:p>
            <a:r>
              <a:rPr lang="cs-CZ" dirty="0" smtClean="0"/>
              <a:t>Andersen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3538736" cy="49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DÍLO: 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Cínový vojáček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Císařovy nové šaty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Křesadlo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 Malá mořská víla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 Ošklivé káčátko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 Sněhová královna,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O princezně na hrášku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aj.</a:t>
            </a:r>
          </a:p>
          <a:p>
            <a:endParaRPr lang="cs-CZ" dirty="0"/>
          </a:p>
        </p:txBody>
      </p:sp>
      <p:pic>
        <p:nvPicPr>
          <p:cNvPr id="39938" name="Picture 2" descr="Výsledek obrázku pro cínový vojáč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16024"/>
            <a:ext cx="2276871" cy="2276872"/>
          </a:xfrm>
          <a:prstGeom prst="rect">
            <a:avLst/>
          </a:prstGeom>
          <a:noFill/>
        </p:spPr>
      </p:pic>
      <p:pic>
        <p:nvPicPr>
          <p:cNvPr id="39940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736304" cy="2778758"/>
          </a:xfrm>
          <a:prstGeom prst="rect">
            <a:avLst/>
          </a:prstGeom>
          <a:noFill/>
        </p:spPr>
      </p:pic>
      <p:pic>
        <p:nvPicPr>
          <p:cNvPr id="39942" name="Picture 6" descr="Výsledek obrázku pro malá mořská ví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80928"/>
            <a:ext cx="2112235" cy="1584176"/>
          </a:xfrm>
          <a:prstGeom prst="rect">
            <a:avLst/>
          </a:prstGeom>
          <a:noFill/>
        </p:spPr>
      </p:pic>
      <p:pic>
        <p:nvPicPr>
          <p:cNvPr id="39944" name="Picture 8" descr="Výsledek obrázku pro sněhová králov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9457" y="3212976"/>
            <a:ext cx="2183023" cy="2808312"/>
          </a:xfrm>
          <a:prstGeom prst="rect">
            <a:avLst/>
          </a:prstGeom>
          <a:noFill/>
        </p:spPr>
      </p:pic>
      <p:pic>
        <p:nvPicPr>
          <p:cNvPr id="39946" name="Picture 10" descr="Výsledek obrázku pro ošklivé káčátk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581128"/>
            <a:ext cx="266190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cs-CZ" dirty="0" smtClean="0"/>
              <a:t>USA – </a:t>
            </a:r>
            <a:r>
              <a:rPr lang="cs-CZ" dirty="0" err="1" smtClean="0"/>
              <a:t>Mark</a:t>
            </a:r>
            <a:r>
              <a:rPr lang="cs-CZ" dirty="0" smtClean="0"/>
              <a:t> </a:t>
            </a:r>
            <a:r>
              <a:rPr lang="cs-CZ" dirty="0" err="1" smtClean="0"/>
              <a:t>Twain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517856"/>
          </a:xfrm>
        </p:spPr>
        <p:txBody>
          <a:bodyPr/>
          <a:lstStyle/>
          <a:p>
            <a:r>
              <a:rPr lang="cs-CZ" dirty="0" smtClean="0"/>
              <a:t>Pracoval jako tiskař, novinář či kormidelník na řece </a:t>
            </a:r>
            <a:r>
              <a:rPr lang="cs-CZ" dirty="0" err="1" smtClean="0"/>
              <a:t>Mississipi</a:t>
            </a:r>
            <a:r>
              <a:rPr lang="cs-CZ" dirty="0" smtClean="0"/>
              <a:t>.</a:t>
            </a:r>
          </a:p>
          <a:p>
            <a:r>
              <a:rPr lang="cs-CZ" dirty="0" smtClean="0"/>
              <a:t>Patřil mezi úspěšné a oblíbené spisovatele, přesto neuměl hospodařit s penězi a zbankrotoval.</a:t>
            </a:r>
            <a:endParaRPr lang="cs-CZ" dirty="0"/>
          </a:p>
        </p:txBody>
      </p:sp>
      <p:pic>
        <p:nvPicPr>
          <p:cNvPr id="41986" name="Picture 2" descr="Výsledek obrázku pro mark tw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439248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Mark</a:t>
            </a:r>
            <a:r>
              <a:rPr lang="cs-CZ" dirty="0" smtClean="0"/>
              <a:t> </a:t>
            </a:r>
            <a:r>
              <a:rPr lang="cs-CZ" dirty="0" err="1" smtClean="0"/>
              <a:t>Twain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400600"/>
          </a:xfrm>
          <a:solidFill>
            <a:srgbClr val="CC99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DÍLO:</a:t>
            </a:r>
          </a:p>
          <a:p>
            <a:pPr>
              <a:buNone/>
            </a:pPr>
            <a:r>
              <a:rPr lang="cs-CZ" dirty="0" smtClean="0"/>
              <a:t>román </a:t>
            </a:r>
            <a:r>
              <a:rPr lang="cs-CZ" dirty="0" smtClean="0">
                <a:solidFill>
                  <a:srgbClr val="FF0000"/>
                </a:solidFill>
              </a:rPr>
              <a:t>Dobrodružství </a:t>
            </a:r>
            <a:r>
              <a:rPr lang="cs-CZ" dirty="0" err="1" smtClean="0">
                <a:solidFill>
                  <a:srgbClr val="FF0000"/>
                </a:solidFill>
              </a:rPr>
              <a:t>Huckleerryho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Finna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Huck</a:t>
            </a:r>
            <a:r>
              <a:rPr lang="cs-CZ" dirty="0" smtClean="0"/>
              <a:t> se svým přítelem, uprchlým černošským otrokem </a:t>
            </a:r>
            <a:r>
              <a:rPr lang="cs-CZ" dirty="0" err="1" smtClean="0"/>
              <a:t>Jimem</a:t>
            </a:r>
            <a:r>
              <a:rPr lang="cs-CZ" dirty="0" smtClean="0"/>
              <a:t>, putuje na voru po proudu řeky Mississippi. Příběh vyjadřuje nesouhlas s diskriminací černochů.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román </a:t>
            </a:r>
            <a:r>
              <a:rPr lang="cs-CZ" dirty="0" smtClean="0">
                <a:solidFill>
                  <a:srgbClr val="FF0000"/>
                </a:solidFill>
              </a:rPr>
              <a:t>Dobrodružství </a:t>
            </a:r>
            <a:r>
              <a:rPr lang="cs-CZ" dirty="0" err="1" smtClean="0">
                <a:solidFill>
                  <a:srgbClr val="FF0000"/>
                </a:solidFill>
              </a:rPr>
              <a:t>Toma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Sawyera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Tom žije u tetičky POLLY. Se svými kamarády, mj. i s </a:t>
            </a:r>
            <a:r>
              <a:rPr lang="cs-CZ" dirty="0" err="1" smtClean="0"/>
              <a:t>Huckleberry</a:t>
            </a:r>
            <a:r>
              <a:rPr lang="cs-CZ" dirty="0" smtClean="0"/>
              <a:t> </a:t>
            </a:r>
            <a:r>
              <a:rPr lang="cs-CZ" dirty="0" err="1" smtClean="0"/>
              <a:t>Finnem</a:t>
            </a:r>
            <a:r>
              <a:rPr lang="cs-CZ" dirty="0" smtClean="0"/>
              <a:t>, provádí různé lumpárny.</a:t>
            </a:r>
            <a:endParaRPr lang="cs-CZ" dirty="0"/>
          </a:p>
        </p:txBody>
      </p:sp>
      <p:pic>
        <p:nvPicPr>
          <p:cNvPr id="43010" name="Picture 2" descr="Výsledek obrázku pro dobrodružství toma sawy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4203011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Český romantismus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3970784" cy="5805264"/>
          </a:xfrm>
        </p:spPr>
        <p:txBody>
          <a:bodyPr>
            <a:normAutofit/>
          </a:bodyPr>
          <a:lstStyle/>
          <a:p>
            <a:pPr lvl="0"/>
            <a:r>
              <a:rPr lang="cs-CZ" u="sng" dirty="0" smtClean="0"/>
              <a:t>historická situace</a:t>
            </a:r>
            <a:r>
              <a:rPr lang="cs-CZ" dirty="0" smtClean="0"/>
              <a:t>: </a:t>
            </a:r>
          </a:p>
          <a:p>
            <a:pPr lvl="0"/>
            <a:r>
              <a:rPr lang="cs-CZ" dirty="0" smtClean="0"/>
              <a:t>po roce 1848 </a:t>
            </a:r>
            <a:r>
              <a:rPr lang="cs-CZ" dirty="0" err="1" smtClean="0"/>
              <a:t>Bachův</a:t>
            </a:r>
            <a:r>
              <a:rPr lang="cs-CZ" dirty="0" smtClean="0"/>
              <a:t> absolutismus </a:t>
            </a:r>
          </a:p>
          <a:p>
            <a:pPr lvl="0"/>
            <a:r>
              <a:rPr lang="cs-CZ" dirty="0" smtClean="0"/>
              <a:t>lidé byli vězněni, velká cenzura, emigrovali.  </a:t>
            </a:r>
          </a:p>
          <a:p>
            <a:pPr lvl="0"/>
            <a:r>
              <a:rPr lang="cs-CZ" dirty="0" smtClean="0"/>
              <a:t>po roce 1860 došlo k uvolnění situace, kulturní rozmach, byly zakládány spolky Sokol (zakladatel Miroslav </a:t>
            </a:r>
            <a:r>
              <a:rPr lang="cs-CZ" dirty="0" err="1" smtClean="0"/>
              <a:t>Tyrš</a:t>
            </a:r>
            <a:r>
              <a:rPr lang="cs-CZ" dirty="0" smtClean="0"/>
              <a:t>), divadla…</a:t>
            </a:r>
          </a:p>
          <a:p>
            <a:pPr lvl="0"/>
            <a:endParaRPr lang="cs-CZ" dirty="0" smtClean="0"/>
          </a:p>
          <a:p>
            <a:pPr lvl="0">
              <a:buNone/>
            </a:pPr>
            <a:endParaRPr lang="cs-CZ" dirty="0" smtClean="0"/>
          </a:p>
        </p:txBody>
      </p:sp>
      <p:pic>
        <p:nvPicPr>
          <p:cNvPr id="45058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01008"/>
            <a:ext cx="2337176" cy="3096344"/>
          </a:xfrm>
          <a:prstGeom prst="rect">
            <a:avLst/>
          </a:prstGeom>
          <a:noFill/>
        </p:spPr>
      </p:pic>
      <p:cxnSp>
        <p:nvCxnSpPr>
          <p:cNvPr id="6" name="Přímá spojovací šipka 5"/>
          <p:cNvCxnSpPr/>
          <p:nvPr/>
        </p:nvCxnSpPr>
        <p:spPr>
          <a:xfrm>
            <a:off x="4067944" y="5373216"/>
            <a:ext cx="20162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0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1419150" cy="1419150"/>
          </a:xfrm>
          <a:prstGeom prst="rect">
            <a:avLst/>
          </a:prstGeom>
          <a:noFill/>
        </p:spPr>
      </p:pic>
      <p:pic>
        <p:nvPicPr>
          <p:cNvPr id="45062" name="Picture 6" descr="Výsledek obrázku pro spolek Sok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08720"/>
            <a:ext cx="2857500" cy="2447926"/>
          </a:xfrm>
          <a:prstGeom prst="rect">
            <a:avLst/>
          </a:prstGeom>
          <a:noFill/>
        </p:spPr>
      </p:pic>
      <p:cxnSp>
        <p:nvCxnSpPr>
          <p:cNvPr id="9" name="Přímá spojovací šipka 8"/>
          <p:cNvCxnSpPr/>
          <p:nvPr/>
        </p:nvCxnSpPr>
        <p:spPr>
          <a:xfrm flipV="1">
            <a:off x="4283968" y="2420888"/>
            <a:ext cx="1224136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cs-CZ" dirty="0" smtClean="0"/>
              <a:t>Charakteristika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1556792"/>
            <a:ext cx="3888432" cy="44077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cs-CZ" sz="2800" u="sng" dirty="0" smtClean="0"/>
              <a:t>HLAVNÍ HRDINA</a:t>
            </a:r>
          </a:p>
          <a:p>
            <a:pPr lvl="0"/>
            <a:r>
              <a:rPr lang="cs-CZ" sz="2800" dirty="0" smtClean="0"/>
              <a:t>z každodenního života </a:t>
            </a:r>
          </a:p>
          <a:p>
            <a:pPr lvl="0"/>
            <a:r>
              <a:rPr lang="cs-CZ" sz="2800" dirty="0" smtClean="0"/>
              <a:t>vytváří se </a:t>
            </a:r>
            <a:r>
              <a:rPr lang="cs-CZ" sz="2800" dirty="0" smtClean="0">
                <a:solidFill>
                  <a:srgbClr val="FF0000"/>
                </a:solidFill>
              </a:rPr>
              <a:t>literární typy (typizace)</a:t>
            </a:r>
            <a:endParaRPr lang="cs-CZ" sz="2800" dirty="0" smtClean="0"/>
          </a:p>
          <a:p>
            <a:pPr lvl="0"/>
            <a:r>
              <a:rPr lang="cs-CZ" sz="2800" dirty="0" smtClean="0"/>
              <a:t>postavy jsou psychologicky propracované</a:t>
            </a:r>
          </a:p>
          <a:p>
            <a:pPr lvl="0"/>
            <a:r>
              <a:rPr lang="cs-CZ" sz="2800" dirty="0" smtClean="0"/>
              <a:t>častá </a:t>
            </a:r>
            <a:r>
              <a:rPr lang="cs-CZ" sz="2800" dirty="0" smtClean="0">
                <a:solidFill>
                  <a:srgbClr val="FF0000"/>
                </a:solidFill>
              </a:rPr>
              <a:t>autobiografie</a:t>
            </a:r>
            <a:r>
              <a:rPr lang="cs-CZ" sz="2800" dirty="0" smtClean="0"/>
              <a:t>, </a:t>
            </a:r>
          </a:p>
          <a:p>
            <a:pPr lvl="0"/>
            <a:r>
              <a:rPr lang="cs-CZ" sz="2800" dirty="0" smtClean="0"/>
              <a:t>kritika společnosti, zobrazení tehdejších poměrů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628800"/>
            <a:ext cx="432048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cs-CZ" sz="2400" dirty="0" smtClean="0"/>
              <a:t>= 2. polovina 19. století (Kdy byl romantismus?)</a:t>
            </a:r>
          </a:p>
          <a:p>
            <a:pPr lvl="0"/>
            <a:r>
              <a:rPr lang="cs-CZ" sz="2400" dirty="0" smtClean="0"/>
              <a:t>= z latinského „</a:t>
            </a:r>
            <a:r>
              <a:rPr lang="cs-CZ" sz="2400" dirty="0" err="1" smtClean="0"/>
              <a:t>realis</a:t>
            </a:r>
            <a:r>
              <a:rPr lang="cs-CZ" sz="2400" dirty="0" smtClean="0"/>
              <a:t>“ = skutečný, věrný, pravdivý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552" y="3645024"/>
            <a:ext cx="4176464" cy="30469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cs-CZ" sz="2400" u="sng" dirty="0" smtClean="0">
                <a:solidFill>
                  <a:srgbClr val="002060"/>
                </a:solidFill>
              </a:rPr>
              <a:t>ZNAKY</a:t>
            </a:r>
            <a:r>
              <a:rPr lang="cs-CZ" sz="2400" dirty="0" smtClean="0">
                <a:solidFill>
                  <a:srgbClr val="002060"/>
                </a:solidFill>
              </a:rPr>
              <a:t>: 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  zobrazení skutečnosti – přesně, objektivně, pravdivě, celistvě 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  zobrazení současnosti </a:t>
            </a:r>
          </a:p>
          <a:p>
            <a:pPr lvl="0"/>
            <a:endParaRPr lang="cs-CZ" sz="2400" dirty="0" smtClean="0">
              <a:solidFill>
                <a:srgbClr val="002060"/>
              </a:solidFill>
            </a:endParaRPr>
          </a:p>
          <a:p>
            <a:pPr lvl="0"/>
            <a:r>
              <a:rPr lang="cs-CZ" sz="2400" dirty="0" smtClean="0">
                <a:solidFill>
                  <a:srgbClr val="002060"/>
                </a:solidFill>
              </a:rPr>
              <a:t>(Jak to bylo v romantismu?)</a:t>
            </a:r>
          </a:p>
          <a:p>
            <a:endParaRPr lang="cs-CZ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/>
              <a:t>Národní divadlo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cs-CZ" dirty="0" smtClean="0"/>
              <a:t>1868 - postaveno Národní divadlo – umělci, kteří se podíleli na jeho stavbě: </a:t>
            </a:r>
          </a:p>
          <a:p>
            <a:pPr lvl="0"/>
            <a:r>
              <a:rPr lang="cs-CZ" dirty="0" smtClean="0"/>
              <a:t>architekti (Josef Zítek, Josef Šulc)</a:t>
            </a:r>
          </a:p>
          <a:p>
            <a:pPr lvl="0"/>
            <a:r>
              <a:rPr lang="cs-CZ" dirty="0" smtClean="0"/>
              <a:t>malíři (Mikoláš Aleš – cyklus Vlast ve foyer na </a:t>
            </a:r>
            <a:r>
              <a:rPr lang="cs-CZ" dirty="0" err="1" smtClean="0"/>
              <a:t>lunetech</a:t>
            </a:r>
            <a:r>
              <a:rPr lang="cs-CZ" dirty="0" smtClean="0"/>
              <a:t>; </a:t>
            </a:r>
          </a:p>
          <a:p>
            <a:pPr>
              <a:buNone/>
            </a:pPr>
            <a:r>
              <a:rPr lang="cs-CZ" dirty="0" smtClean="0"/>
              <a:t>			Václav Brožík – dynastie českých panovníků 				    v prezidentském salónku; </a:t>
            </a:r>
          </a:p>
          <a:p>
            <a:pPr>
              <a:buNone/>
            </a:pPr>
            <a:r>
              <a:rPr lang="cs-CZ" dirty="0" smtClean="0"/>
              <a:t>			František Ženíšek – strop Národního divadla, 					autor 1. opony; </a:t>
            </a:r>
          </a:p>
          <a:p>
            <a:pPr>
              <a:buNone/>
            </a:pPr>
            <a:r>
              <a:rPr lang="cs-CZ" dirty="0" smtClean="0"/>
              <a:t>			Vojtěch </a:t>
            </a:r>
            <a:r>
              <a:rPr lang="cs-CZ" dirty="0" err="1" smtClean="0"/>
              <a:t>Hynais</a:t>
            </a:r>
            <a:r>
              <a:rPr lang="cs-CZ" dirty="0" smtClean="0"/>
              <a:t> – autor 2. opony</a:t>
            </a:r>
          </a:p>
          <a:p>
            <a:pPr lvl="0"/>
            <a:r>
              <a:rPr lang="cs-CZ" dirty="0" smtClean="0"/>
              <a:t>sochaři - Josef Václav </a:t>
            </a:r>
            <a:r>
              <a:rPr lang="cs-CZ" dirty="0" err="1" smtClean="0"/>
              <a:t>Myslbek</a:t>
            </a:r>
            <a:r>
              <a:rPr lang="cs-CZ" dirty="0" smtClean="0"/>
              <a:t> – sochy na střeše – triga, trojspřeží</a:t>
            </a:r>
          </a:p>
          <a:p>
            <a:r>
              <a:rPr lang="cs-CZ" dirty="0" smtClean="0"/>
              <a:t>Divadlo vyhořelo, ale byla vykonána </a:t>
            </a:r>
            <a:r>
              <a:rPr lang="cs-CZ" u="sng" dirty="0" smtClean="0">
                <a:solidFill>
                  <a:srgbClr val="FF0000"/>
                </a:solidFill>
              </a:rPr>
              <a:t>sbírka Národ sobě</a:t>
            </a:r>
            <a:r>
              <a:rPr lang="cs-CZ" dirty="0" smtClean="0"/>
              <a:t>, kde se znovu získaly peníze na jeho stavbu. </a:t>
            </a:r>
          </a:p>
          <a:p>
            <a:r>
              <a:rPr lang="cs-CZ" dirty="0" smtClean="0"/>
              <a:t>Základní kámen byl položen </a:t>
            </a:r>
            <a:r>
              <a:rPr lang="cs-CZ" dirty="0" smtClean="0">
                <a:solidFill>
                  <a:srgbClr val="FF0000"/>
                </a:solidFill>
              </a:rPr>
              <a:t>1868 Františkem Palackým</a:t>
            </a:r>
            <a:r>
              <a:rPr lang="cs-CZ" dirty="0" smtClean="0"/>
              <a:t>, kameny dovezeny z různých míst země – Radhošť, Říp...)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112568" cy="1152128"/>
          </a:xfrm>
        </p:spPr>
        <p:txBody>
          <a:bodyPr/>
          <a:lstStyle/>
          <a:p>
            <a:r>
              <a:rPr lang="cs-CZ" dirty="0" smtClean="0"/>
              <a:t>Národní divadlo</a:t>
            </a:r>
            <a:endParaRPr lang="cs-CZ" dirty="0"/>
          </a:p>
        </p:txBody>
      </p:sp>
      <p:sp>
        <p:nvSpPr>
          <p:cNvPr id="4608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086" name="AutoShape 6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088" name="AutoShape 8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6090" name="Picture 10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496944" cy="4779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112568" cy="1152128"/>
          </a:xfrm>
        </p:spPr>
        <p:txBody>
          <a:bodyPr/>
          <a:lstStyle/>
          <a:p>
            <a:r>
              <a:rPr lang="cs-CZ" dirty="0" smtClean="0"/>
              <a:t>Národní divadlo</a:t>
            </a:r>
            <a:endParaRPr lang="cs-CZ" dirty="0"/>
          </a:p>
        </p:txBody>
      </p:sp>
      <p:sp>
        <p:nvSpPr>
          <p:cNvPr id="4608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086" name="AutoShape 6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088" name="AutoShape 8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95536" y="141277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Různé hry a kvízy k Národnímu divadlu:</a:t>
            </a: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https://www.ceskatelevize.cz/porady/11103404611-narodni-divadlo-jak-je-neznate/9459-kviz-jak-znate-narodni-divadlo/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https://testi.cz/testy/novovek/dejepis-8-rocnik-narodni-divadlo/</a:t>
            </a:r>
            <a:endParaRPr lang="cs-CZ" dirty="0" smtClean="0"/>
          </a:p>
          <a:p>
            <a:endParaRPr lang="cs-CZ" dirty="0" smtClean="0"/>
          </a:p>
          <a:p>
            <a:r>
              <a:rPr lang="cs-CZ" smtClean="0">
                <a:hlinkClick r:id="rId4"/>
              </a:rPr>
              <a:t>https://www.zsdubenec.cz/data/eupenize/lit13.pdf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>Další informace k Národnímu divadlu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352928" cy="223224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Divadlo vyhořelo ale byla vykonána sbírka nazvaná „Národ sobě“, kde se znovu získaly peníze na jeho stavbu. </a:t>
            </a:r>
          </a:p>
          <a:p>
            <a:r>
              <a:rPr lang="cs-CZ" dirty="0" smtClean="0"/>
              <a:t>Základní kámen byl položen 1868 Františkem Palackým, kameny dovezeny z různých míst země – Radhošť, Říp, Blaník, Vyšehrad, Hostýn...).</a:t>
            </a:r>
          </a:p>
        </p:txBody>
      </p:sp>
      <p:pic>
        <p:nvPicPr>
          <p:cNvPr id="4" name="Picture 2" descr="http://img.geocaching.com/cache/e5cb0fd3-1b95-45b6-9372-02c43a8ca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29000"/>
            <a:ext cx="4752528" cy="3168352"/>
          </a:xfrm>
          <a:prstGeom prst="rect">
            <a:avLst/>
          </a:prstGeom>
          <a:noFill/>
        </p:spPr>
      </p:pic>
      <p:pic>
        <p:nvPicPr>
          <p:cNvPr id="5" name="Picture 2" descr="http://storage.pozary.cz/2004/01/482839131907c/4c819e074ad92/1200x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005064"/>
            <a:ext cx="3872625" cy="2646294"/>
          </a:xfrm>
          <a:prstGeom prst="rect">
            <a:avLst/>
          </a:prstGeom>
          <a:noFill/>
        </p:spPr>
      </p:pic>
      <p:sp>
        <p:nvSpPr>
          <p:cNvPr id="8" name="Šipka dolů 7"/>
          <p:cNvSpPr/>
          <p:nvPr/>
        </p:nvSpPr>
        <p:spPr>
          <a:xfrm>
            <a:off x="179512" y="1700808"/>
            <a:ext cx="216024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364088" y="3068960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2736304" cy="1196752"/>
          </a:xfrm>
        </p:spPr>
        <p:txBody>
          <a:bodyPr/>
          <a:lstStyle/>
          <a:p>
            <a:r>
              <a:rPr lang="cs-CZ" dirty="0" smtClean="0"/>
              <a:t>Májovci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5112568" cy="381642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chtějí navázat na Karla Hynka Máchu</a:t>
            </a:r>
          </a:p>
          <a:p>
            <a:pPr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ZNAKY:</a:t>
            </a:r>
          </a:p>
          <a:p>
            <a:pPr lvl="0"/>
            <a:r>
              <a:rPr lang="cs-CZ" dirty="0" smtClean="0"/>
              <a:t>přispívali do almanachu Máj, který vyšel roku 1858</a:t>
            </a:r>
          </a:p>
          <a:p>
            <a:pPr lvl="0"/>
            <a:r>
              <a:rPr lang="cs-CZ" dirty="0" smtClean="0"/>
              <a:t>chtěli zobrazovat současnost a realitu</a:t>
            </a:r>
          </a:p>
          <a:p>
            <a:pPr lvl="0"/>
            <a:r>
              <a:rPr lang="cs-CZ" dirty="0" smtClean="0"/>
              <a:t>zobrazovali všechny stránky života, i ty záporné</a:t>
            </a:r>
          </a:p>
          <a:p>
            <a:pPr lvl="0"/>
            <a:r>
              <a:rPr lang="cs-CZ" dirty="0" smtClean="0"/>
              <a:t>měli rozhled po evropské literatuře, kterou chtějí dohnat</a:t>
            </a:r>
          </a:p>
        </p:txBody>
      </p:sp>
      <p:sp>
        <p:nvSpPr>
          <p:cNvPr id="1026" name="AutoShape 2" descr="Výsledek obrázku pro karel hynek má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Výsledek obrázku pro karel hynek má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 pro karel hynek má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2656"/>
            <a:ext cx="1849686" cy="2664296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5724128" y="1196752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 descr="Výsledek obrázku pro almanach má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56992"/>
            <a:ext cx="2304256" cy="3227249"/>
          </a:xfrm>
          <a:prstGeom prst="rect">
            <a:avLst/>
          </a:prstGeom>
          <a:noFill/>
        </p:spPr>
      </p:pic>
      <p:sp>
        <p:nvSpPr>
          <p:cNvPr id="9" name="Šipka doprava 8"/>
          <p:cNvSpPr/>
          <p:nvPr/>
        </p:nvSpPr>
        <p:spPr>
          <a:xfrm rot="2304488">
            <a:off x="5009705" y="3125112"/>
            <a:ext cx="14401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258000" cy="1152128"/>
          </a:xfrm>
        </p:spPr>
        <p:txBody>
          <a:bodyPr/>
          <a:lstStyle/>
          <a:p>
            <a:r>
              <a:rPr lang="cs-CZ" dirty="0" smtClean="0"/>
              <a:t>Májovci – kdo k nim patří?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589240"/>
            <a:ext cx="8820472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Jan Neruda       Vítězslav Hálek     Karolína Světlá      Jakub Arbes    </a:t>
            </a:r>
            <a:endParaRPr lang="cs-CZ" sz="2400" dirty="0"/>
          </a:p>
        </p:txBody>
      </p:sp>
      <p:pic>
        <p:nvPicPr>
          <p:cNvPr id="50178" name="Picture 2" descr="Výsledek obrázku pro jan neru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1800200" cy="2700301"/>
          </a:xfrm>
          <a:prstGeom prst="rect">
            <a:avLst/>
          </a:prstGeom>
          <a:noFill/>
        </p:spPr>
      </p:pic>
      <p:pic>
        <p:nvPicPr>
          <p:cNvPr id="50180" name="Picture 4" descr="Výsledek obrázku pro vítězslav hál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08920"/>
            <a:ext cx="2015504" cy="2592288"/>
          </a:xfrm>
          <a:prstGeom prst="rect">
            <a:avLst/>
          </a:prstGeom>
          <a:noFill/>
        </p:spPr>
      </p:pic>
      <p:pic>
        <p:nvPicPr>
          <p:cNvPr id="50182" name="Picture 6" descr="Výsledek obrázku pro karolína světl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564904"/>
            <a:ext cx="1872208" cy="2614816"/>
          </a:xfrm>
          <a:prstGeom prst="rect">
            <a:avLst/>
          </a:prstGeom>
          <a:noFill/>
        </p:spPr>
      </p:pic>
      <p:pic>
        <p:nvPicPr>
          <p:cNvPr id="50184" name="Picture 8" descr="Výsledek obrázku pro jakub arb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564904"/>
            <a:ext cx="1930649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3600400" cy="1052736"/>
          </a:xfrm>
        </p:spPr>
        <p:txBody>
          <a:bodyPr/>
          <a:lstStyle/>
          <a:p>
            <a:r>
              <a:rPr lang="cs-CZ" dirty="0" smtClean="0"/>
              <a:t>Jan Neruda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6491064" cy="187220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básník, prozaik, novinář, pesimista</a:t>
            </a:r>
          </a:p>
          <a:p>
            <a:r>
              <a:rPr lang="cs-CZ" dirty="0" smtClean="0"/>
              <a:t>kritizoval, sociální tematika, oceněn až po smrti, složitá poezie; </a:t>
            </a:r>
          </a:p>
          <a:p>
            <a:r>
              <a:rPr lang="cs-CZ" dirty="0" smtClean="0"/>
              <a:t>psal také fejetony (krátké vtipné zamyšlení na aktuální téma) pod pseudonymem Janko </a:t>
            </a:r>
            <a:r>
              <a:rPr lang="cs-CZ" dirty="0" err="1" smtClean="0"/>
              <a:t>Hovora</a:t>
            </a:r>
            <a:r>
              <a:rPr lang="cs-CZ" dirty="0" smtClean="0"/>
              <a:t>.</a:t>
            </a:r>
          </a:p>
        </p:txBody>
      </p:sp>
      <p:pic>
        <p:nvPicPr>
          <p:cNvPr id="51202" name="Picture 2" descr="Výsledek obrázku pro povídky malostransk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3744416" cy="374441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2924944"/>
            <a:ext cx="44644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Poezie – </a:t>
            </a:r>
            <a:r>
              <a:rPr lang="cs-CZ" sz="2400" i="1" dirty="0" smtClean="0"/>
              <a:t>Písně kosmické, Balady a romance, Hřbitovní kvítí</a:t>
            </a:r>
            <a:r>
              <a:rPr lang="cs-CZ" sz="2400" dirty="0" smtClean="0"/>
              <a:t>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3933056"/>
            <a:ext cx="4320480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Próza – </a:t>
            </a:r>
            <a:r>
              <a:rPr lang="cs-CZ" sz="2400" i="1" dirty="0" smtClean="0"/>
              <a:t>Povídky </a:t>
            </a:r>
            <a:r>
              <a:rPr lang="cs-CZ" sz="2400" i="1" dirty="0" err="1" smtClean="0"/>
              <a:t>malotranské</a:t>
            </a:r>
            <a:r>
              <a:rPr lang="cs-CZ" sz="2400" dirty="0" smtClean="0"/>
              <a:t> – o postavách, které poznal v dětství na Malé Straně (13 povídek - př. Doktor </a:t>
            </a:r>
            <a:r>
              <a:rPr lang="cs-CZ" sz="2400" dirty="0" err="1" smtClean="0"/>
              <a:t>Kazisvět</a:t>
            </a:r>
            <a:r>
              <a:rPr lang="cs-CZ" sz="2400" dirty="0" smtClean="0"/>
              <a:t>, Hastrman, Jak si pan Vorel nakouřil pěnovku, Přivedla žebráka na mizinu...)</a:t>
            </a:r>
          </a:p>
        </p:txBody>
      </p:sp>
      <p:pic>
        <p:nvPicPr>
          <p:cNvPr id="7" name="Picture 2" descr="Výsledek obrázku pro jan neru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680187" cy="252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cs-CZ" dirty="0" smtClean="0"/>
              <a:t>Vítězslav Hálek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4968552" cy="4176464"/>
          </a:xfrm>
        </p:spPr>
        <p:txBody>
          <a:bodyPr/>
          <a:lstStyle/>
          <a:p>
            <a:r>
              <a:rPr lang="cs-CZ" dirty="0" smtClean="0"/>
              <a:t>básník, prozaik, novinář</a:t>
            </a:r>
          </a:p>
          <a:p>
            <a:r>
              <a:rPr lang="cs-CZ" dirty="0" smtClean="0"/>
              <a:t>Optimista</a:t>
            </a:r>
          </a:p>
          <a:p>
            <a:r>
              <a:rPr lang="cs-CZ" dirty="0" smtClean="0"/>
              <a:t>uznáván už za života</a:t>
            </a:r>
          </a:p>
          <a:p>
            <a:r>
              <a:rPr lang="cs-CZ" dirty="0" smtClean="0"/>
              <a:t>pravidelné verše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poezie – </a:t>
            </a:r>
            <a:r>
              <a:rPr lang="cs-CZ" i="1" dirty="0" smtClean="0"/>
              <a:t>V přírodě</a:t>
            </a:r>
            <a:endParaRPr lang="cs-CZ" dirty="0" smtClean="0"/>
          </a:p>
          <a:p>
            <a:r>
              <a:rPr lang="cs-CZ" dirty="0" smtClean="0"/>
              <a:t>próza – </a:t>
            </a:r>
            <a:r>
              <a:rPr lang="cs-CZ" i="1" dirty="0" smtClean="0"/>
              <a:t>Na statku a v chaloupce</a:t>
            </a:r>
            <a:endParaRPr lang="cs-CZ" dirty="0"/>
          </a:p>
        </p:txBody>
      </p:sp>
      <p:pic>
        <p:nvPicPr>
          <p:cNvPr id="4" name="Picture 4" descr="Výsledek obrázku pro vítězslav hál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6"/>
            <a:ext cx="363910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cs-CZ" dirty="0" smtClean="0"/>
              <a:t>Jakub Arbes a Karolína Světlá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Jakub Arbes</a:t>
            </a:r>
            <a:r>
              <a:rPr lang="cs-CZ" dirty="0" smtClean="0"/>
              <a:t> – prozaik, novinář, psal romaneta(malý román s prvky záhady, která je vědecky vysvětlena v průběhu = počátky sci-fi) </a:t>
            </a:r>
          </a:p>
          <a:p>
            <a:r>
              <a:rPr lang="cs-CZ" i="1" dirty="0" smtClean="0"/>
              <a:t>př.: Svatý Xaverius, Newtonův mozek</a:t>
            </a:r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Karolína Světlá</a:t>
            </a:r>
            <a:r>
              <a:rPr lang="cs-CZ" dirty="0" smtClean="0"/>
              <a:t> – prozaička, přítelkyně Boženy Němcové, feministka, </a:t>
            </a:r>
            <a:r>
              <a:rPr lang="cs-CZ" dirty="0" err="1" smtClean="0"/>
              <a:t>vl</a:t>
            </a:r>
            <a:r>
              <a:rPr lang="cs-CZ" dirty="0" smtClean="0"/>
              <a:t>. </a:t>
            </a:r>
            <a:r>
              <a:rPr lang="cs-CZ" dirty="0" err="1" smtClean="0"/>
              <a:t>jm</a:t>
            </a:r>
            <a:r>
              <a:rPr lang="cs-CZ" dirty="0" smtClean="0"/>
              <a:t>. </a:t>
            </a:r>
            <a:r>
              <a:rPr lang="cs-CZ" dirty="0" err="1" smtClean="0"/>
              <a:t>Johanna</a:t>
            </a:r>
            <a:r>
              <a:rPr lang="cs-CZ" dirty="0" smtClean="0"/>
              <a:t> Rottová</a:t>
            </a:r>
          </a:p>
          <a:p>
            <a:r>
              <a:rPr lang="cs-CZ" dirty="0" smtClean="0"/>
              <a:t>píše o městském prostředí (</a:t>
            </a:r>
            <a:r>
              <a:rPr lang="cs-CZ" i="1" dirty="0" smtClean="0"/>
              <a:t>Černý Petříček</a:t>
            </a:r>
            <a:r>
              <a:rPr lang="cs-CZ" dirty="0" smtClean="0"/>
              <a:t>), o venkově z oblasti </a:t>
            </a:r>
            <a:r>
              <a:rPr lang="cs-CZ" dirty="0" err="1" smtClean="0"/>
              <a:t>Ještěda</a:t>
            </a:r>
            <a:r>
              <a:rPr lang="cs-CZ" dirty="0" smtClean="0"/>
              <a:t> (</a:t>
            </a:r>
            <a:r>
              <a:rPr lang="cs-CZ" i="1" dirty="0" smtClean="0"/>
              <a:t>Frantina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Ruchovci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4896544" cy="4824536"/>
          </a:xfrm>
        </p:spPr>
        <p:txBody>
          <a:bodyPr/>
          <a:lstStyle/>
          <a:p>
            <a:pPr lvl="0"/>
            <a:r>
              <a:rPr lang="cs-CZ" dirty="0" smtClean="0"/>
              <a:t>vydávali almanach Ruch (1868)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ZNAKY:</a:t>
            </a:r>
          </a:p>
          <a:p>
            <a:pPr lvl="0"/>
            <a:r>
              <a:rPr lang="cs-CZ" dirty="0" smtClean="0"/>
              <a:t>důraz na vlastenectví, tradice, slovanství</a:t>
            </a:r>
          </a:p>
          <a:p>
            <a:pPr lvl="0"/>
            <a:r>
              <a:rPr lang="cs-CZ" dirty="0" smtClean="0"/>
              <a:t>obdiv k folkloru, zájem o venkov</a:t>
            </a:r>
          </a:p>
          <a:p>
            <a:pPr lvl="0"/>
            <a:r>
              <a:rPr lang="cs-CZ" dirty="0" smtClean="0"/>
              <a:t>tzv. „škola národní“</a:t>
            </a:r>
          </a:p>
          <a:p>
            <a:pPr lvl="0">
              <a:buNone/>
            </a:pPr>
            <a:endParaRPr lang="cs-CZ" dirty="0" smtClean="0"/>
          </a:p>
        </p:txBody>
      </p:sp>
      <p:pic>
        <p:nvPicPr>
          <p:cNvPr id="52226" name="Picture 2" descr="Výsledek obrázku pro almanach ru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7"/>
            <a:ext cx="3240360" cy="4585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Šipka doprava 4"/>
          <p:cNvSpPr/>
          <p:nvPr/>
        </p:nvSpPr>
        <p:spPr>
          <a:xfrm rot="1908560">
            <a:off x="4293942" y="2030083"/>
            <a:ext cx="15841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/>
              <a:t>Charakteristika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429000"/>
            <a:ext cx="5256584" cy="316835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cs-CZ" sz="2400" dirty="0"/>
          </a:p>
          <a:p>
            <a:pPr lvl="0"/>
            <a:r>
              <a:rPr lang="cs-CZ" sz="2400" dirty="0">
                <a:solidFill>
                  <a:srgbClr val="002060"/>
                </a:solidFill>
              </a:rPr>
              <a:t>časté popisy prostředí a charakteristiky </a:t>
            </a:r>
            <a:r>
              <a:rPr lang="cs-CZ" sz="2400" dirty="0" smtClean="0">
                <a:solidFill>
                  <a:srgbClr val="002060"/>
                </a:solidFill>
              </a:rPr>
              <a:t>postav</a:t>
            </a:r>
          </a:p>
          <a:p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nové výrazové prostředky: </a:t>
            </a:r>
          </a:p>
          <a:p>
            <a:pPr>
              <a:buNone/>
            </a:pP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hovorová řeč</a:t>
            </a:r>
          </a:p>
          <a:p>
            <a:pPr>
              <a:buNone/>
            </a:pP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nářečí</a:t>
            </a:r>
          </a:p>
          <a:p>
            <a:pPr>
              <a:buNone/>
            </a:pP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archaismy</a:t>
            </a:r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988840"/>
            <a:ext cx="7776864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liter. druh = hlavně </a:t>
            </a:r>
            <a:r>
              <a:rPr lang="cs-CZ" sz="3200" dirty="0" smtClean="0">
                <a:solidFill>
                  <a:srgbClr val="002060"/>
                </a:solidFill>
              </a:rPr>
              <a:t>epika</a:t>
            </a:r>
          </a:p>
          <a:p>
            <a:r>
              <a:rPr lang="cs-CZ" sz="3200" dirty="0" smtClean="0"/>
              <a:t>lit. žánry = hlavně </a:t>
            </a:r>
            <a:r>
              <a:rPr lang="cs-CZ" sz="3200" dirty="0" smtClean="0">
                <a:solidFill>
                  <a:srgbClr val="002060"/>
                </a:solidFill>
              </a:rPr>
              <a:t>romány</a:t>
            </a:r>
            <a:r>
              <a:rPr lang="cs-CZ" sz="3200" dirty="0" smtClean="0"/>
              <a:t> a </a:t>
            </a:r>
            <a:r>
              <a:rPr lang="cs-CZ" sz="3200" dirty="0" smtClean="0">
                <a:solidFill>
                  <a:srgbClr val="002060"/>
                </a:solidFill>
              </a:rPr>
              <a:t>povídky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96136" y="4293096"/>
            <a:ext cx="316835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u="sng" dirty="0" smtClean="0">
                <a:solidFill>
                  <a:srgbClr val="002060"/>
                </a:solidFill>
              </a:rPr>
              <a:t>historické okolnosti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  <a:p>
            <a:endParaRPr lang="cs-CZ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  rok 1848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  pád Napoleona III.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  objevy, rozvoj a věd</a:t>
            </a:r>
          </a:p>
          <a:p>
            <a:endParaRPr lang="cs-CZ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824536" cy="1152128"/>
          </a:xfrm>
        </p:spPr>
        <p:txBody>
          <a:bodyPr/>
          <a:lstStyle/>
          <a:p>
            <a:r>
              <a:rPr lang="cs-CZ" dirty="0" smtClean="0"/>
              <a:t>Svatopluk Čech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4402832" cy="410445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psal satirické prózy tzv. broučkiády </a:t>
            </a:r>
          </a:p>
          <a:p>
            <a:pPr>
              <a:buNone/>
            </a:pPr>
            <a:endParaRPr lang="cs-CZ" dirty="0" smtClean="0"/>
          </a:p>
          <a:p>
            <a:r>
              <a:rPr lang="cs-CZ" i="1" dirty="0" smtClean="0"/>
              <a:t>Př.: Nový epochální výlet pana Broučka, tentokráte do XV. století</a:t>
            </a:r>
            <a:r>
              <a:rPr lang="cs-CZ" dirty="0" smtClean="0"/>
              <a:t> -  jedná se o výlety bezcharakterního a zbabělého pana Matěje Broučka do různých etap českých dějin – kritizuje měšťany, sci-fi.</a:t>
            </a:r>
            <a:endParaRPr lang="cs-CZ" dirty="0"/>
          </a:p>
        </p:txBody>
      </p:sp>
      <p:pic>
        <p:nvPicPr>
          <p:cNvPr id="53250" name="Picture 2" descr="Výsledek obrázku pro svatopluk č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7"/>
            <a:ext cx="2166015" cy="3240360"/>
          </a:xfrm>
          <a:prstGeom prst="rect">
            <a:avLst/>
          </a:prstGeom>
          <a:noFill/>
        </p:spPr>
      </p:pic>
      <p:pic>
        <p:nvPicPr>
          <p:cNvPr id="5325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89040"/>
            <a:ext cx="2376264" cy="2839704"/>
          </a:xfrm>
          <a:prstGeom prst="rect">
            <a:avLst/>
          </a:prstGeom>
          <a:noFill/>
        </p:spPr>
      </p:pic>
      <p:sp>
        <p:nvSpPr>
          <p:cNvPr id="6" name="Šipka doprava 5"/>
          <p:cNvSpPr/>
          <p:nvPr/>
        </p:nvSpPr>
        <p:spPr>
          <a:xfrm>
            <a:off x="4139952" y="2204864"/>
            <a:ext cx="165618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2266874">
            <a:off x="4523950" y="4059544"/>
            <a:ext cx="1884630" cy="179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/>
              <a:t>Lumírovci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983832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kolem časopisu Lumír (1872)</a:t>
            </a:r>
          </a:p>
          <a:p>
            <a:pPr lvl="0"/>
            <a:r>
              <a:rPr lang="cs-CZ" dirty="0" smtClean="0"/>
              <a:t>říkalo se jim </a:t>
            </a:r>
            <a:r>
              <a:rPr lang="cs-CZ" dirty="0" smtClean="0">
                <a:solidFill>
                  <a:srgbClr val="FF0000"/>
                </a:solidFill>
              </a:rPr>
              <a:t>kosmopolité</a:t>
            </a:r>
          </a:p>
          <a:p>
            <a:pPr lvl="0"/>
            <a:r>
              <a:rPr lang="cs-CZ" dirty="0" smtClean="0"/>
              <a:t>chtějí rozhled po světových literaturách</a:t>
            </a:r>
          </a:p>
          <a:p>
            <a:pPr lvl="0"/>
            <a:r>
              <a:rPr lang="cs-CZ" dirty="0" smtClean="0"/>
              <a:t>hlavně </a:t>
            </a:r>
            <a:r>
              <a:rPr lang="cs-CZ" dirty="0" smtClean="0">
                <a:solidFill>
                  <a:srgbClr val="FF0000"/>
                </a:solidFill>
              </a:rPr>
              <a:t>překládali </a:t>
            </a:r>
          </a:p>
          <a:p>
            <a:pPr lvl="0"/>
            <a:r>
              <a:rPr lang="cs-CZ" dirty="0" smtClean="0"/>
              <a:t>přiblížili literaturu novým uměleckým směrům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PATŘÍ ZDE:</a:t>
            </a:r>
          </a:p>
          <a:p>
            <a:r>
              <a:rPr lang="cs-CZ" dirty="0" smtClean="0"/>
              <a:t>Jaroslav </a:t>
            </a:r>
            <a:r>
              <a:rPr lang="cs-CZ" dirty="0" smtClean="0"/>
              <a:t>Vrchlický </a:t>
            </a:r>
            <a:endParaRPr lang="cs-CZ" i="1" dirty="0" smtClean="0"/>
          </a:p>
          <a:p>
            <a:r>
              <a:rPr lang="cs-CZ" dirty="0" smtClean="0"/>
              <a:t>Josef Václav Sládek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smtClean="0"/>
              <a:t>Jaroslav Vrchlický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2602632" cy="4608512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b</a:t>
            </a:r>
            <a:r>
              <a:rPr lang="cs-CZ" dirty="0" smtClean="0"/>
              <a:t>ásník</a:t>
            </a:r>
          </a:p>
          <a:p>
            <a:pPr>
              <a:buFontTx/>
              <a:buChar char="-"/>
            </a:pPr>
            <a:r>
              <a:rPr lang="cs-CZ" dirty="0" smtClean="0"/>
              <a:t>p</a:t>
            </a:r>
            <a:r>
              <a:rPr lang="cs-CZ" dirty="0" smtClean="0"/>
              <a:t>rozaik</a:t>
            </a:r>
          </a:p>
          <a:p>
            <a:pPr>
              <a:buFontTx/>
              <a:buChar char="-"/>
            </a:pPr>
            <a:r>
              <a:rPr lang="cs-CZ" dirty="0" smtClean="0"/>
              <a:t>překladatel</a:t>
            </a:r>
          </a:p>
          <a:p>
            <a:pPr>
              <a:buFontTx/>
              <a:buChar char="-"/>
            </a:pPr>
            <a:r>
              <a:rPr lang="cs-CZ" dirty="0" smtClean="0"/>
              <a:t>dramatik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Př.: </a:t>
            </a:r>
          </a:p>
          <a:p>
            <a:pPr>
              <a:buNone/>
            </a:pPr>
            <a:r>
              <a:rPr lang="cs-CZ" i="1" dirty="0" smtClean="0"/>
              <a:t>	</a:t>
            </a:r>
            <a:r>
              <a:rPr lang="cs-CZ" i="1" dirty="0" smtClean="0"/>
              <a:t>Noc na Karlštejně</a:t>
            </a:r>
            <a:endParaRPr lang="cs-CZ" i="1" dirty="0"/>
          </a:p>
        </p:txBody>
      </p:sp>
      <p:pic>
        <p:nvPicPr>
          <p:cNvPr id="1026" name="Picture 2" descr="Výsledek obrázku pro noc na karlštejn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04320"/>
            <a:ext cx="2664296" cy="1893811"/>
          </a:xfrm>
          <a:prstGeom prst="rect">
            <a:avLst/>
          </a:prstGeom>
          <a:noFill/>
        </p:spPr>
      </p:pic>
      <p:sp>
        <p:nvSpPr>
          <p:cNvPr id="1028" name="AutoShape 4" descr="Výsledek obrázku pro karlštej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Výsledek obrázku pro karlštej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karlštej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Výsledek obrázku pro karlštej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Výsledek obrázku pro karlštej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97152"/>
            <a:ext cx="2472274" cy="1854206"/>
          </a:xfrm>
          <a:prstGeom prst="rect">
            <a:avLst/>
          </a:prstGeom>
          <a:noFill/>
        </p:spPr>
      </p:pic>
      <p:pic>
        <p:nvPicPr>
          <p:cNvPr id="1038" name="Picture 14" descr="Výsledek obrázku pro jaroslav vrchlick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628800"/>
            <a:ext cx="511388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/>
              <a:t>Alois Jirásek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4330824" cy="48965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historická díla – </a:t>
            </a:r>
            <a:r>
              <a:rPr lang="cs-CZ" i="1" dirty="0" smtClean="0"/>
              <a:t>Psohlavci</a:t>
            </a:r>
            <a:r>
              <a:rPr lang="cs-CZ" dirty="0" smtClean="0"/>
              <a:t> (doba </a:t>
            </a:r>
            <a:r>
              <a:rPr lang="cs-CZ" dirty="0" smtClean="0"/>
              <a:t>pobělohorská, </a:t>
            </a:r>
            <a:r>
              <a:rPr lang="cs-CZ" dirty="0" smtClean="0"/>
              <a:t>oblast </a:t>
            </a:r>
            <a:r>
              <a:rPr lang="cs-CZ" dirty="0" smtClean="0"/>
              <a:t>Chodska)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r</a:t>
            </a:r>
            <a:r>
              <a:rPr lang="cs-CZ" dirty="0" smtClean="0"/>
              <a:t>ománové </a:t>
            </a:r>
            <a:r>
              <a:rPr lang="cs-CZ" dirty="0" smtClean="0"/>
              <a:t>kroniky – </a:t>
            </a:r>
            <a:r>
              <a:rPr lang="cs-CZ" i="1" dirty="0" smtClean="0"/>
              <a:t>Mezi proudy</a:t>
            </a:r>
            <a:r>
              <a:rPr lang="cs-CZ" dirty="0" smtClean="0"/>
              <a:t>, </a:t>
            </a:r>
            <a:r>
              <a:rPr lang="cs-CZ" i="1" dirty="0" smtClean="0"/>
              <a:t>Proti všem</a:t>
            </a:r>
            <a:r>
              <a:rPr lang="cs-CZ" dirty="0" smtClean="0"/>
              <a:t>, </a:t>
            </a:r>
            <a:r>
              <a:rPr lang="cs-CZ" i="1" dirty="0" smtClean="0"/>
              <a:t>Bratrstvo</a:t>
            </a:r>
            <a:r>
              <a:rPr lang="cs-CZ" dirty="0" smtClean="0"/>
              <a:t>; </a:t>
            </a:r>
            <a:r>
              <a:rPr lang="cs-CZ" dirty="0" smtClean="0"/>
              <a:t> (velmi rozsáhlé)</a:t>
            </a:r>
          </a:p>
          <a:p>
            <a:pPr>
              <a:buNone/>
            </a:pPr>
            <a:endParaRPr lang="cs-CZ" dirty="0" smtClean="0"/>
          </a:p>
          <a:p>
            <a:r>
              <a:rPr lang="cs-CZ" i="1" dirty="0" smtClean="0"/>
              <a:t>Temno</a:t>
            </a:r>
            <a:r>
              <a:rPr lang="cs-CZ" dirty="0" smtClean="0"/>
              <a:t> </a:t>
            </a:r>
            <a:r>
              <a:rPr lang="cs-CZ" dirty="0" smtClean="0"/>
              <a:t>– doba </a:t>
            </a:r>
            <a:r>
              <a:rPr lang="cs-CZ" dirty="0" smtClean="0"/>
              <a:t>pobělohorská</a:t>
            </a:r>
          </a:p>
          <a:p>
            <a:pPr>
              <a:buNone/>
            </a:pPr>
            <a:endParaRPr lang="cs-CZ" dirty="0" smtClean="0"/>
          </a:p>
          <a:p>
            <a:r>
              <a:rPr lang="cs-CZ" i="1" dirty="0" smtClean="0"/>
              <a:t>F</a:t>
            </a:r>
            <a:r>
              <a:rPr lang="cs-CZ" i="1" dirty="0" smtClean="0"/>
              <a:t>. L. Věk</a:t>
            </a:r>
            <a:r>
              <a:rPr lang="cs-CZ" dirty="0" smtClean="0"/>
              <a:t> – doba </a:t>
            </a:r>
            <a:r>
              <a:rPr lang="cs-CZ" dirty="0" smtClean="0"/>
              <a:t>ČNO – podle spisovatele Františka Vladislava </a:t>
            </a:r>
            <a:r>
              <a:rPr lang="cs-CZ" dirty="0" err="1" smtClean="0"/>
              <a:t>Heka</a:t>
            </a:r>
            <a:r>
              <a:rPr lang="cs-CZ" dirty="0" smtClean="0"/>
              <a:t> (= spojitost s Letohradem - pomník)</a:t>
            </a:r>
            <a:endParaRPr lang="cs-CZ" dirty="0"/>
          </a:p>
        </p:txBody>
      </p:sp>
      <p:pic>
        <p:nvPicPr>
          <p:cNvPr id="4" name="Obrázek 13" descr="Výsledek obrázku pro jirásek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187220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70" name="Picture 2" descr="Výsledek obrázku pro temno jirás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1680187" cy="2520280"/>
          </a:xfrm>
          <a:prstGeom prst="rect">
            <a:avLst/>
          </a:prstGeom>
          <a:noFill/>
        </p:spPr>
      </p:pic>
      <p:pic>
        <p:nvPicPr>
          <p:cNvPr id="58372" name="Picture 4" descr="Výsledek obrázku pro F. L. VĚ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005064"/>
            <a:ext cx="161261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/>
              <a:t>Vilém </a:t>
            </a:r>
            <a:r>
              <a:rPr lang="cs-CZ" dirty="0" err="1" smtClean="0"/>
              <a:t>Mrštík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3034680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Př.:</a:t>
            </a:r>
          </a:p>
          <a:p>
            <a:pPr>
              <a:buNone/>
            </a:pPr>
            <a:r>
              <a:rPr lang="cs-CZ" i="1" dirty="0" smtClean="0"/>
              <a:t>Maryša</a:t>
            </a:r>
            <a:r>
              <a:rPr lang="cs-CZ" dirty="0" smtClean="0"/>
              <a:t> – realistické drama, prostředí jižní </a:t>
            </a:r>
            <a:r>
              <a:rPr lang="cs-CZ" dirty="0" smtClean="0"/>
              <a:t>Moravy, mezilidské </a:t>
            </a:r>
            <a:r>
              <a:rPr lang="cs-CZ" dirty="0" smtClean="0"/>
              <a:t>vztahy na </a:t>
            </a:r>
            <a:r>
              <a:rPr lang="cs-CZ" dirty="0" smtClean="0"/>
              <a:t>vesnici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Maryša si bere staršího Vávru, ale nemiluje ho. Ke sňatku je donucená. Nakonec Vávru otráví jedem, ten umírá.</a:t>
            </a:r>
            <a:endParaRPr lang="cs-CZ" dirty="0"/>
          </a:p>
        </p:txBody>
      </p:sp>
      <p:pic>
        <p:nvPicPr>
          <p:cNvPr id="4" name="Obrázek 12" descr="C:\Users\zemanova\AppData\Local\Microsoft\Windows\INetCache\Content.MSO\32307CC6.tmp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08823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3995936" y="5085184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hlinkClick r:id="rId4"/>
              </a:rPr>
              <a:t>https://www.youtube.com/watch?v=Vq7_aGObHpI</a:t>
            </a:r>
            <a:r>
              <a:rPr lang="cs-CZ" dirty="0" smtClean="0"/>
              <a:t> </a:t>
            </a:r>
            <a:r>
              <a:rPr lang="cs-CZ" dirty="0" smtClean="0"/>
              <a:t> - klasická verze dramatu Maryša</a:t>
            </a:r>
          </a:p>
          <a:p>
            <a:endParaRPr lang="cs-CZ" dirty="0" smtClean="0"/>
          </a:p>
          <a:p>
            <a:r>
              <a:rPr lang="cs-CZ" u="sng" dirty="0" smtClean="0">
                <a:hlinkClick r:id="rId5"/>
              </a:rPr>
              <a:t>https://</a:t>
            </a:r>
            <a:r>
              <a:rPr lang="cs-CZ" u="sng" dirty="0" smtClean="0">
                <a:hlinkClick r:id="rId5"/>
              </a:rPr>
              <a:t>www.youtube.com/watch?v=lCyKIXLdihQ</a:t>
            </a:r>
            <a:r>
              <a:rPr lang="cs-CZ" dirty="0" smtClean="0"/>
              <a:t> </a:t>
            </a:r>
            <a:r>
              <a:rPr lang="cs-CZ" dirty="0" smtClean="0"/>
              <a:t>  - moderní verze</a:t>
            </a:r>
            <a:endParaRPr lang="cs-CZ" dirty="0"/>
          </a:p>
        </p:txBody>
      </p:sp>
      <p:pic>
        <p:nvPicPr>
          <p:cNvPr id="59394" name="Picture 2" descr="Výsledek obrázku pro maryša mrštíkové kniha"/>
          <p:cNvPicPr>
            <a:picLocks noChangeAspect="1" noChangeArrowheads="1"/>
          </p:cNvPicPr>
          <p:nvPr/>
        </p:nvPicPr>
        <p:blipFill>
          <a:blip r:embed="rId6" cstate="print"/>
          <a:srcRect l="23148"/>
          <a:stretch>
            <a:fillRect/>
          </a:stretch>
        </p:blipFill>
        <p:spPr bwMode="auto">
          <a:xfrm>
            <a:off x="3635896" y="2420888"/>
            <a:ext cx="2656295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79512" y="260648"/>
            <a:ext cx="3996952" cy="59406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47.5 Procvičení a příklady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6847506"/>
              </p:ext>
            </p:extLst>
          </p:nvPr>
        </p:nvGraphicFramePr>
        <p:xfrm>
          <a:off x="395536" y="2564904"/>
          <a:ext cx="6930094" cy="3450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9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8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176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realismus</a:t>
                      </a:r>
                      <a:endParaRPr lang="cs-CZ" sz="1200" b="1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romantismus</a:t>
                      </a:r>
                      <a:endParaRPr lang="cs-CZ" sz="1200" b="1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76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Patří sem i směr, který na hrdiny aplikuje teorii dědičnosti.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kern="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76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Snaha zachytit pravdivý obraz skutečnosti.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76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Obliba lyricko-epických skladeb. </a:t>
                      </a:r>
                      <a:endParaRPr lang="cs-CZ" sz="1200" kern="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76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Hrdina je osamělý, jeho minulost je záhadná.</a:t>
                      </a:r>
                      <a:endParaRPr lang="cs-CZ" sz="1200" kern="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60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Děj se odehrává v tajuplném až hrůzostrašném prostředí (</a:t>
                      </a:r>
                      <a:r>
                        <a:rPr lang="cs-CZ" sz="12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temné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lesy</a:t>
                      </a: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hrady, …)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kern="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765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2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Hrdina je odrazem společnosti, ve které žije.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76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Literární hrdina se vyvíjí, autor není účasten děje.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76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Hrdina touží po lásce, ale ví, že skutečnou lásku nenajde.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kern="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76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Rozvíjí se v 2. pol. 19. století.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43608" y="1052736"/>
            <a:ext cx="2520280" cy="52322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B05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Rozliš, co platí pro realismus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 co pro romantismus.</a:t>
            </a:r>
            <a:endParaRPr kumimoji="0" lang="cs-CZ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Zuzka\AppData\Local\Microsoft\Windows\Temporary Internet Files\Content.IE5\842XVH7Q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935616" cy="11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228184" y="260648"/>
            <a:ext cx="2664296" cy="181588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FF66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 hangingPunct="0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Ve kterých dílech vystupují následující postavy?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Gervaisa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Alžběta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Roussetová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Raskolnikov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hangingPunct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Anna</a:t>
            </a:r>
          </a:p>
          <a:p>
            <a:pPr hangingPunct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student</a:t>
            </a:r>
          </a:p>
          <a:p>
            <a:pPr hangingPunct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Tom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732240" y="4869160"/>
            <a:ext cx="2204450" cy="175432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B050"/>
            </a:solidFill>
          </a:ln>
          <a:effectLst>
            <a:outerShdw blurRad="50800" dist="50800" dir="5400000" algn="ctr" rotWithShape="0">
              <a:srgbClr val="00B050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Uveď autory následujících děl.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Ztracené iluze</a:t>
            </a:r>
          </a:p>
          <a:p>
            <a:pPr algn="ctr"/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Nana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Otec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Goriot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Bratři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Karamazovi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Vojna a mír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Nora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Dobrodružství Toma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Sawyera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Višňový sad</a:t>
            </a:r>
          </a:p>
        </p:txBody>
      </p:sp>
      <p:pic>
        <p:nvPicPr>
          <p:cNvPr id="12" name="Picture 6" descr="C:\Users\Zuzka\AppData\Local\Microsoft\Windows\Temporary Internet Files\Content.IE5\FJFVS7BJ\MC9002864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260648"/>
            <a:ext cx="1008112" cy="143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3528" y="332656"/>
            <a:ext cx="4284984" cy="59406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47.6 Něco navíc pro šikovné</a:t>
            </a:r>
            <a:endParaRPr kumimoji="0" lang="cs-CZ" sz="2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194255" cy="14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79512" y="1149967"/>
            <a:ext cx="7488832" cy="2862322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B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cs-CZ" b="1" kern="50" smtClean="0">
                <a:latin typeface="Times New Roman"/>
                <a:ea typeface="Times New Roman"/>
              </a:rPr>
              <a:t>O kterém autorovi je řeč? Doplň chybějící informace…</a:t>
            </a:r>
          </a:p>
          <a:p>
            <a:pPr algn="just" hangingPunct="0">
              <a:spcAft>
                <a:spcPts val="0"/>
              </a:spcAft>
            </a:pPr>
            <a:endParaRPr lang="cs-CZ" kern="50" smtClean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cs-CZ" kern="50" smtClean="0">
                <a:latin typeface="Times New Roman"/>
                <a:ea typeface="Times New Roman"/>
              </a:rPr>
              <a:t>…………………….. je autorem několika rozsáhlejších próz, napsal i román, ale těžištěm jeho díla zůstávají povídky. Napsal jich několik desítek a zaměřuje se v nich jak na vztahy mezi lidmi (sobeckost, nedostatek zodpovědnosti, obětování cizích životů ve svůj vlastní prospěch…), tak i na různé stavy lidské mysli, zejména na pokraji šílenství. Napsal také román zabývající se lidským pokrytectvím, jehož hlavní hrdinkou je prostitutka, která se ale chová mravněji než spořádaní občané. </a:t>
            </a:r>
          </a:p>
          <a:p>
            <a:pPr algn="just" hangingPunct="0">
              <a:spcAft>
                <a:spcPts val="0"/>
              </a:spcAft>
            </a:pPr>
            <a:r>
              <a:rPr lang="cs-CZ" b="1" kern="50" smtClean="0">
                <a:latin typeface="Times New Roman"/>
                <a:ea typeface="Times New Roman"/>
              </a:rPr>
              <a:t>Napiš název tohoto díla:</a:t>
            </a:r>
            <a:endParaRPr lang="cs-CZ" b="1" kern="5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0690" y="1554726"/>
            <a:ext cx="1997054" cy="338554"/>
          </a:xfrm>
          <a:prstGeom prst="rect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Guy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Maupassant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15816" y="3573016"/>
            <a:ext cx="1008112" cy="338554"/>
          </a:xfrm>
          <a:prstGeom prst="rect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Kulička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907704" y="4293096"/>
            <a:ext cx="6983792" cy="2308324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B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Tento autor se ve svém životě inspiroval filozofií Petra Chelčického. Byl zastáncem nenásilí, stal se jistým vzorem i pro T. G. Masaryka. Jeho romány jsou velmi obsáhlé, jsou detailní sondou do života společnosti, zobrazují jak šlechtu, tak chudinu, jeden z nich čerpá ze skutečných historických událostí, konkrétně z napoleonského tažení, skutečnou postavou je zde např. gen.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Kutuzov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Mezi další postavy patří např. Nataša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Rostovová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Pierre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Bezuchov aj. Dílo se jmenuje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Vojna a mír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Tento autor zemřel zcela opuštěn na železniční zastávce a jmenuje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se ……………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80312" y="6309320"/>
            <a:ext cx="1103957" cy="276999"/>
          </a:xfrm>
          <a:prstGeom prst="rect">
            <a:avLst/>
          </a:prstGeom>
          <a:gradFill flip="none" rotWithShape="1">
            <a:gsLst>
              <a:gs pos="0">
                <a:srgbClr val="813763">
                  <a:tint val="66000"/>
                  <a:satMod val="160000"/>
                </a:srgbClr>
              </a:gs>
              <a:gs pos="50000">
                <a:srgbClr val="813763">
                  <a:tint val="44500"/>
                  <a:satMod val="160000"/>
                </a:srgbClr>
              </a:gs>
              <a:gs pos="100000">
                <a:srgbClr val="81376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Lev N. Tolstoj</a:t>
            </a:r>
          </a:p>
        </p:txBody>
      </p:sp>
      <p:pic>
        <p:nvPicPr>
          <p:cNvPr id="13" name="Picture 3" descr="C:\Users\Zuzka\AppData\Local\Microsoft\Windows\Temporary Internet Files\Content.IE5\842XVH7Q\MM900283823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558789" cy="9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Zuzka\AppData\Local\Microsoft\Windows\Temporary Internet Files\Content.IE5\842XVH7Q\MM900236376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5301208"/>
            <a:ext cx="2389473" cy="13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Zuzka\AppData\Local\Microsoft\Windows\Temporary Internet Files\Content.IE5\E9RU5M6G\MP9004388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0029" y="1772816"/>
            <a:ext cx="1303971" cy="9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FRANCIE – </a:t>
            </a:r>
            <a:r>
              <a:rPr lang="cs-CZ" dirty="0" err="1" smtClean="0"/>
              <a:t>Honoré</a:t>
            </a:r>
            <a:r>
              <a:rPr lang="cs-CZ" dirty="0" smtClean="0"/>
              <a:t> de Balzac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(1799-1850)</a:t>
            </a:r>
            <a:endParaRPr lang="cs-CZ" dirty="0" smtClean="0"/>
          </a:p>
          <a:p>
            <a:r>
              <a:rPr lang="en-US" dirty="0" smtClean="0"/>
              <a:t>[</a:t>
            </a:r>
            <a:r>
              <a:rPr lang="cs-CZ" dirty="0" err="1" smtClean="0"/>
              <a:t>onoré</a:t>
            </a:r>
            <a:r>
              <a:rPr lang="cs-CZ" dirty="0" smtClean="0"/>
              <a:t> d </a:t>
            </a:r>
            <a:r>
              <a:rPr lang="cs-CZ" dirty="0" err="1" smtClean="0"/>
              <a:t>balzak</a:t>
            </a:r>
            <a:r>
              <a:rPr lang="en-US" dirty="0" smtClean="0"/>
              <a:t>]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 pocházel z bohaté rodiny</a:t>
            </a:r>
          </a:p>
          <a:p>
            <a:r>
              <a:rPr lang="cs-CZ" dirty="0" smtClean="0"/>
              <a:t>vystudoval práva</a:t>
            </a:r>
          </a:p>
          <a:p>
            <a:r>
              <a:rPr lang="cs-CZ" dirty="0" smtClean="0"/>
              <a:t>později se věnoval výhradně </a:t>
            </a:r>
          </a:p>
          <a:p>
            <a:pPr>
              <a:buNone/>
            </a:pPr>
            <a:r>
              <a:rPr lang="cs-CZ" dirty="0" smtClean="0"/>
              <a:t>	  literatuře</a:t>
            </a:r>
          </a:p>
          <a:p>
            <a:r>
              <a:rPr lang="cs-CZ" dirty="0" smtClean="0"/>
              <a:t>finanční problémy, psal pro obživu</a:t>
            </a:r>
          </a:p>
        </p:txBody>
      </p:sp>
      <p:pic>
        <p:nvPicPr>
          <p:cNvPr id="4" name="Obrázek 3" descr="honore-de-balz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060848"/>
            <a:ext cx="2831564" cy="4247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smtClean="0"/>
              <a:t>FRANCIE – </a:t>
            </a:r>
            <a:r>
              <a:rPr lang="cs-CZ" dirty="0" err="1" smtClean="0"/>
              <a:t>Honoré</a:t>
            </a:r>
            <a:r>
              <a:rPr lang="cs-CZ" dirty="0" smtClean="0"/>
              <a:t> de Balzac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4762872" cy="26642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3200" dirty="0" smtClean="0"/>
              <a:t>ZAJÍMAVOSTI: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Chtěl vytvořit 137 próz, ale svůj záměr nestihl dokončit, umírá dříve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36096" y="1700808"/>
            <a:ext cx="3384376" cy="48936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Román </a:t>
            </a:r>
            <a:r>
              <a:rPr lang="cs-CZ" sz="2400" u="sng" dirty="0" smtClean="0"/>
              <a:t>Otec </a:t>
            </a:r>
            <a:r>
              <a:rPr lang="cs-CZ" sz="2400" u="sng" dirty="0" err="1" smtClean="0"/>
              <a:t>Goriot</a:t>
            </a:r>
            <a:r>
              <a:rPr lang="cs-CZ" sz="2400" u="sng" dirty="0" smtClean="0"/>
              <a:t> </a:t>
            </a:r>
            <a:r>
              <a:rPr lang="cs-CZ" sz="2400" dirty="0" smtClean="0"/>
              <a:t>napsal velmi rychle (během 4 měsíců).</a:t>
            </a:r>
          </a:p>
          <a:p>
            <a:endParaRPr lang="cs-CZ" sz="2400" dirty="0" smtClean="0"/>
          </a:p>
          <a:p>
            <a:r>
              <a:rPr lang="cs-CZ" sz="2400" dirty="0" smtClean="0"/>
              <a:t>Balzac v té době dokončoval svá další díla, pracoval několik hodin denně téměř bez odpočinku a pil velké množství kávy, což se neblaze podepsalo na jeho zdraví.</a:t>
            </a:r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4653136"/>
            <a:ext cx="4608512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Těsně před smrtí se oženil se svou se svou láskou, dcerou rusko-polského šlechtice, </a:t>
            </a:r>
            <a:r>
              <a:rPr lang="cs-CZ" sz="2400" dirty="0" err="1" smtClean="0"/>
              <a:t>Ewelinou</a:t>
            </a:r>
            <a:r>
              <a:rPr lang="cs-CZ" sz="2400" dirty="0" smtClean="0"/>
              <a:t> </a:t>
            </a:r>
            <a:r>
              <a:rPr lang="cs-CZ" sz="2400" dirty="0" err="1" smtClean="0"/>
              <a:t>Hańskou</a:t>
            </a:r>
            <a:r>
              <a:rPr lang="cs-CZ" sz="2400" dirty="0" smtClean="0"/>
              <a:t>-</a:t>
            </a:r>
            <a:r>
              <a:rPr lang="cs-CZ" sz="2400" dirty="0" err="1" smtClean="0"/>
              <a:t>Rzewuskou</a:t>
            </a:r>
            <a:r>
              <a:rPr lang="cs-CZ" sz="2400" dirty="0" smtClean="0"/>
              <a:t>.</a:t>
            </a:r>
          </a:p>
          <a:p>
            <a:pPr algn="just"/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err="1" smtClean="0"/>
              <a:t>Honoré</a:t>
            </a:r>
            <a:r>
              <a:rPr lang="cs-CZ" dirty="0" smtClean="0"/>
              <a:t> de Balzac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autor cca 100 románů – společně tvoří </a:t>
            </a:r>
          </a:p>
          <a:p>
            <a:pPr>
              <a:buNone/>
            </a:pPr>
            <a:r>
              <a:rPr lang="cs-CZ" dirty="0" smtClean="0"/>
              <a:t>	cyklus  </a:t>
            </a:r>
            <a:r>
              <a:rPr lang="cs-CZ" dirty="0" smtClean="0">
                <a:solidFill>
                  <a:srgbClr val="FF0000"/>
                </a:solidFill>
              </a:rPr>
              <a:t>Lidská komedie</a:t>
            </a:r>
          </a:p>
          <a:p>
            <a:r>
              <a:rPr lang="cs-CZ" dirty="0" smtClean="0"/>
              <a:t>popisuje francouzskou společnost té doby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základem jsou tři romány: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dirty="0" smtClean="0">
                <a:solidFill>
                  <a:srgbClr val="FF0000"/>
                </a:solidFill>
              </a:rPr>
              <a:t>Otec </a:t>
            </a:r>
            <a:r>
              <a:rPr lang="cs-CZ" dirty="0" err="1" smtClean="0">
                <a:solidFill>
                  <a:srgbClr val="FF0000"/>
                </a:solidFill>
              </a:rPr>
              <a:t>Goriot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(starý otec je využíván svými dcerami)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dirty="0" smtClean="0">
                <a:solidFill>
                  <a:srgbClr val="FF0000"/>
                </a:solidFill>
              </a:rPr>
              <a:t>Ztracené iluze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dirty="0" smtClean="0">
                <a:solidFill>
                  <a:srgbClr val="FF0000"/>
                </a:solidFill>
              </a:rPr>
              <a:t>Lesk a bída kurtizán</a:t>
            </a:r>
          </a:p>
          <a:p>
            <a:endParaRPr lang="cs-CZ" dirty="0"/>
          </a:p>
        </p:txBody>
      </p:sp>
      <p:pic>
        <p:nvPicPr>
          <p:cNvPr id="4" name="Obrázek 3" descr="honore-de-balz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32656"/>
            <a:ext cx="180020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tec gori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88640"/>
            <a:ext cx="3551808" cy="1997892"/>
          </a:xfrm>
        </p:spPr>
      </p:pic>
      <p:pic>
        <p:nvPicPr>
          <p:cNvPr id="6" name="Obrázek 5" descr="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077072"/>
            <a:ext cx="2736304" cy="2437380"/>
          </a:xfrm>
          <a:prstGeom prst="rect">
            <a:avLst/>
          </a:prstGeom>
        </p:spPr>
      </p:pic>
      <p:pic>
        <p:nvPicPr>
          <p:cNvPr id="7" name="Obrázek 6" descr="o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2514503" cy="3356992"/>
          </a:xfrm>
          <a:prstGeom prst="rect">
            <a:avLst/>
          </a:prstGeom>
        </p:spPr>
      </p:pic>
      <p:pic>
        <p:nvPicPr>
          <p:cNvPr id="8" name="Obrázek 7" descr="o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88640"/>
            <a:ext cx="2376264" cy="3764643"/>
          </a:xfrm>
          <a:prstGeom prst="rect">
            <a:avLst/>
          </a:prstGeom>
        </p:spPr>
      </p:pic>
      <p:pic>
        <p:nvPicPr>
          <p:cNvPr id="9" name="Obrázek 8" descr="otec gorio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2016224" cy="3096742"/>
          </a:xfrm>
          <a:prstGeom prst="rect">
            <a:avLst/>
          </a:prstGeom>
        </p:spPr>
      </p:pic>
      <p:pic>
        <p:nvPicPr>
          <p:cNvPr id="10" name="Obrázek 9" descr="ot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2329776"/>
            <a:ext cx="3240360" cy="4265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Zopakuj si.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r>
              <a:rPr lang="cs-CZ" u="sng" dirty="0" smtClean="0"/>
              <a:t>1. Co je základem romantismu a co realismu? Vyber z nabídky.</a:t>
            </a: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Objektivnost / subjektivnost</a:t>
            </a: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Současnost / minulost</a:t>
            </a: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Trápení hlavního hrdiny / Kritika a popis společnosti</a:t>
            </a:r>
          </a:p>
          <a:p>
            <a:pPr algn="ctr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u="sng" dirty="0" smtClean="0"/>
              <a:t>2. Odpověz: </a:t>
            </a:r>
          </a:p>
          <a:p>
            <a:pPr>
              <a:buNone/>
            </a:pPr>
            <a:endParaRPr lang="cs-CZ" u="sng" dirty="0" smtClean="0"/>
          </a:p>
          <a:p>
            <a:pPr>
              <a:buNone/>
            </a:pPr>
            <a:r>
              <a:rPr lang="cs-CZ" dirty="0" smtClean="0"/>
              <a:t>Balzac byl celý život dobře finančně zajištěný. </a:t>
            </a:r>
            <a:r>
              <a:rPr lang="cs-CZ" dirty="0" smtClean="0">
                <a:solidFill>
                  <a:srgbClr val="00B050"/>
                </a:solidFill>
              </a:rPr>
              <a:t>Ano/ne</a:t>
            </a:r>
          </a:p>
          <a:p>
            <a:pPr>
              <a:buNone/>
            </a:pPr>
            <a:r>
              <a:rPr lang="cs-CZ" dirty="0" smtClean="0"/>
              <a:t>Napsal pouze 3 díla – Otec </a:t>
            </a:r>
            <a:r>
              <a:rPr lang="cs-CZ" dirty="0" err="1" smtClean="0"/>
              <a:t>Goriot</a:t>
            </a:r>
            <a:r>
              <a:rPr lang="cs-CZ" dirty="0" smtClean="0"/>
              <a:t>, Ztracené iluze a Lesk a bída kurtizán. Více už nestihl.                    </a:t>
            </a:r>
            <a:r>
              <a:rPr lang="cs-CZ" dirty="0" smtClean="0">
                <a:solidFill>
                  <a:srgbClr val="00B050"/>
                </a:solidFill>
              </a:rPr>
              <a:t>Ano/ne</a:t>
            </a:r>
            <a:endParaRPr 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2054</Words>
  <Application>Microsoft Office PowerPoint</Application>
  <PresentationFormat>Předvádění na obrazovce (4:3)</PresentationFormat>
  <Paragraphs>352</Paragraphs>
  <Slides>46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Tok</vt:lpstr>
      <vt:lpstr>Realismus</vt:lpstr>
      <vt:lpstr>O kom se něco dozvíme?</vt:lpstr>
      <vt:lpstr>Charakteristika období</vt:lpstr>
      <vt:lpstr>Charakteristika období</vt:lpstr>
      <vt:lpstr>FRANCIE – Honoré de Balzac</vt:lpstr>
      <vt:lpstr>FRANCIE – Honoré de Balzac</vt:lpstr>
      <vt:lpstr>Honoré de Balzac</vt:lpstr>
      <vt:lpstr>Snímek 8</vt:lpstr>
      <vt:lpstr>Zopakuj si.</vt:lpstr>
      <vt:lpstr>Naturalismus</vt:lpstr>
      <vt:lpstr>Naturalismus</vt:lpstr>
      <vt:lpstr>Émile Zola</vt:lpstr>
      <vt:lpstr>Émile Zola - dílo</vt:lpstr>
      <vt:lpstr>Guy de Maupassant</vt:lpstr>
      <vt:lpstr>ANGLIE – Charles Dickens</vt:lpstr>
      <vt:lpstr>Charles Dickens</vt:lpstr>
      <vt:lpstr>RUSKO – Lev Nikolajevič Tolstoj</vt:lpstr>
      <vt:lpstr>Tolstoj</vt:lpstr>
      <vt:lpstr>Tolstoj</vt:lpstr>
      <vt:lpstr>RUSKO –  Fjodor Michailovič Dostojevskij</vt:lpstr>
      <vt:lpstr>Dostojevskij</vt:lpstr>
      <vt:lpstr>Dostojevskij</vt:lpstr>
      <vt:lpstr>Rusko – Anton Pavlovič Čechov</vt:lpstr>
      <vt:lpstr>NORSKO –  Henryk Ibsen</vt:lpstr>
      <vt:lpstr>DÁNSKO – Hans Christian Andersen</vt:lpstr>
      <vt:lpstr>Andersen</vt:lpstr>
      <vt:lpstr>USA – Mark Twain</vt:lpstr>
      <vt:lpstr>Mark Twain</vt:lpstr>
      <vt:lpstr>Český romantismus</vt:lpstr>
      <vt:lpstr>Národní divadlo</vt:lpstr>
      <vt:lpstr>Národní divadlo</vt:lpstr>
      <vt:lpstr>Národní divadlo</vt:lpstr>
      <vt:lpstr>Další informace k Národnímu divadlu</vt:lpstr>
      <vt:lpstr>Májovci</vt:lpstr>
      <vt:lpstr>Májovci – kdo k nim patří?</vt:lpstr>
      <vt:lpstr>Jan Neruda</vt:lpstr>
      <vt:lpstr>Vítězslav Hálek</vt:lpstr>
      <vt:lpstr>Jakub Arbes a Karolína Světlá</vt:lpstr>
      <vt:lpstr>Ruchovci</vt:lpstr>
      <vt:lpstr>Svatopluk Čech</vt:lpstr>
      <vt:lpstr>Lumírovci</vt:lpstr>
      <vt:lpstr>Jaroslav Vrchlický</vt:lpstr>
      <vt:lpstr>Alois Jirásek</vt:lpstr>
      <vt:lpstr>Vilém Mrštík</vt:lpstr>
      <vt:lpstr>Snímek 45</vt:lpstr>
      <vt:lpstr>Snímek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Realismus</dc:title>
  <dc:creator>User</dc:creator>
  <cp:lastModifiedBy>User</cp:lastModifiedBy>
  <cp:revision>41</cp:revision>
  <dcterms:created xsi:type="dcterms:W3CDTF">2019-11-07T22:27:06Z</dcterms:created>
  <dcterms:modified xsi:type="dcterms:W3CDTF">2019-12-05T22:47:02Z</dcterms:modified>
</cp:coreProperties>
</file>