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92" r:id="rId2"/>
    <p:sldId id="293" r:id="rId3"/>
    <p:sldId id="256" r:id="rId4"/>
    <p:sldId id="277" r:id="rId5"/>
    <p:sldId id="280" r:id="rId6"/>
    <p:sldId id="283" r:id="rId7"/>
    <p:sldId id="284" r:id="rId8"/>
    <p:sldId id="285" r:id="rId9"/>
    <p:sldId id="281" r:id="rId10"/>
    <p:sldId id="289" r:id="rId11"/>
    <p:sldId id="290" r:id="rId12"/>
    <p:sldId id="279" r:id="rId13"/>
    <p:sldId id="282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4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70082-44EA-40D7-B743-2DEFFE05725F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B7C0E5-9BB0-472C-90E0-67B47D94B11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E6FC8-8162-4F7C-AB56-F34BFC6311D1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519C-DDCD-47A4-9CA3-60D44925A3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E6FC8-8162-4F7C-AB56-F34BFC6311D1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519C-DDCD-47A4-9CA3-60D44925A3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E6FC8-8162-4F7C-AB56-F34BFC6311D1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519C-DDCD-47A4-9CA3-60D44925A3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E6FC8-8162-4F7C-AB56-F34BFC6311D1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519C-DDCD-47A4-9CA3-60D44925A3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E6FC8-8162-4F7C-AB56-F34BFC6311D1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519C-DDCD-47A4-9CA3-60D44925A3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E6FC8-8162-4F7C-AB56-F34BFC6311D1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519C-DDCD-47A4-9CA3-60D44925A3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E6FC8-8162-4F7C-AB56-F34BFC6311D1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519C-DDCD-47A4-9CA3-60D44925A3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E6FC8-8162-4F7C-AB56-F34BFC6311D1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519C-DDCD-47A4-9CA3-60D44925A3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E6FC8-8162-4F7C-AB56-F34BFC6311D1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519C-DDCD-47A4-9CA3-60D44925A3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E6FC8-8162-4F7C-AB56-F34BFC6311D1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519C-DDCD-47A4-9CA3-60D44925A3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E6FC8-8162-4F7C-AB56-F34BFC6311D1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519C-DDCD-47A4-9CA3-60D44925A3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E6FC8-8162-4F7C-AB56-F34BFC6311D1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5519C-DDCD-47A4-9CA3-60D44925A35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commons.wikimedia.org/wiki/File:JanLux_soud_machaut.jpg" TargetMode="External"/><Relationship Id="rId13" Type="http://schemas.openxmlformats.org/officeDocument/2006/relationships/hyperlink" Target="http://commons.wikimedia.org/wiki/File:Pecet_Elisky1321.jpg" TargetMode="External"/><Relationship Id="rId3" Type="http://schemas.openxmlformats.org/officeDocument/2006/relationships/hyperlink" Target="http://cs.wikipedia.org/wiki/Soubor:JenikLucvGelnhausenu.jpg" TargetMode="External"/><Relationship Id="rId7" Type="http://schemas.openxmlformats.org/officeDocument/2006/relationships/hyperlink" Target="http://commons.wikimedia.org/wiki/File:Josef_Mathauser_-_Jan_Lucembursk%C3%BD_nech%C3%A1v%C3%A1_uv%C4%9Bznit_syna_V%C3%A1clava_a_odv%C3%A9zt_Eli%C5%A1ku_na_M%C4%9Bln%C3%ADk.jpg" TargetMode="External"/><Relationship Id="rId12" Type="http://schemas.openxmlformats.org/officeDocument/2006/relationships/hyperlink" Target="http://commons.wikimedia.org/wiki/File:Eliska.jpg" TargetMode="External"/><Relationship Id="rId2" Type="http://schemas.openxmlformats.org/officeDocument/2006/relationships/hyperlink" Target="http://commons.wikimedia.org/wiki/File:John_of_Luxemburg-Wedding.jpg?uselang=c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File:GrosJanLuc.jpg" TargetMode="External"/><Relationship Id="rId11" Type="http://schemas.openxmlformats.org/officeDocument/2006/relationships/hyperlink" Target="http://commons.wikimedia.org/wiki/File:Josef_Mathauser_-_Kr%C3%A1l_Jan_v_bitv%C4%9B_u_Kres%C4%8Daku.jpg" TargetMode="External"/><Relationship Id="rId5" Type="http://schemas.openxmlformats.org/officeDocument/2006/relationships/hyperlink" Target="http://commons.wikimedia.org/wiki/File:FlorenJanaLuc1325.jpg" TargetMode="External"/><Relationship Id="rId10" Type="http://schemas.openxmlformats.org/officeDocument/2006/relationships/hyperlink" Target="http://commons.wikimedia.org/wiki/File:Eliska_hlava.jpg" TargetMode="External"/><Relationship Id="rId4" Type="http://schemas.openxmlformats.org/officeDocument/2006/relationships/hyperlink" Target="http://cs.wikipedia.org/wiki/Soubor:John_I,_Count_of_Luxemburg.jpg" TargetMode="External"/><Relationship Id="rId9" Type="http://schemas.openxmlformats.org/officeDocument/2006/relationships/hyperlink" Target="http://commons.wikimedia.org/wiki/File:Honzik_vit.jp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ZbraslavII.jpg" TargetMode="External"/><Relationship Id="rId2" Type="http://schemas.openxmlformats.org/officeDocument/2006/relationships/hyperlink" Target="http://commons.wikimedia.org/wiki/File:ElaPremyslovna_vit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cs.wikipedia.org/wiki/Jan_Lucembursk%C3%BD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Opakování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Přemysl Otakar I.</a:t>
            </a:r>
          </a:p>
          <a:p>
            <a:endParaRPr lang="cs-CZ" dirty="0"/>
          </a:p>
          <a:p>
            <a:r>
              <a:rPr lang="cs-CZ" dirty="0"/>
              <a:t>Václav I.</a:t>
            </a:r>
          </a:p>
          <a:p>
            <a:endParaRPr lang="cs-CZ" dirty="0"/>
          </a:p>
          <a:p>
            <a:r>
              <a:rPr lang="cs-CZ" dirty="0"/>
              <a:t>Přemysl Otakar II.</a:t>
            </a:r>
          </a:p>
          <a:p>
            <a:endParaRPr lang="cs-CZ" dirty="0"/>
          </a:p>
          <a:p>
            <a:r>
              <a:rPr lang="cs-CZ" dirty="0"/>
              <a:t>Václav II.</a:t>
            </a:r>
          </a:p>
          <a:p>
            <a:endParaRPr lang="cs-CZ" dirty="0"/>
          </a:p>
          <a:p>
            <a:r>
              <a:rPr lang="cs-CZ" dirty="0"/>
              <a:t>Václav III.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067944" y="1412776"/>
            <a:ext cx="49685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>
                <a:solidFill>
                  <a:srgbClr val="FF0000"/>
                </a:solidFill>
              </a:rPr>
              <a:t>Slavná přemyslovská dynastie vymřela po meči. </a:t>
            </a:r>
          </a:p>
          <a:p>
            <a:r>
              <a:rPr lang="cs-CZ" sz="3600" dirty="0">
                <a:solidFill>
                  <a:srgbClr val="FF0000"/>
                </a:solidFill>
              </a:rPr>
              <a:t>Ke každému z panovníků na tabuli napište čin, který považujete za </a:t>
            </a:r>
          </a:p>
          <a:p>
            <a:r>
              <a:rPr lang="cs-CZ" sz="3600" dirty="0">
                <a:solidFill>
                  <a:srgbClr val="FF0000"/>
                </a:solidFill>
              </a:rPr>
              <a:t>nejvýznamnější v jeho životě.</a:t>
            </a:r>
          </a:p>
        </p:txBody>
      </p:sp>
    </p:spTree>
    <p:extLst>
      <p:ext uri="{BB962C8B-B14F-4D97-AF65-F5344CB8AC3E}">
        <p14:creationId xmlns:p14="http://schemas.microsoft.com/office/powerpoint/2010/main" val="106145344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	  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NÁHROBEK NA ZBRASLAVI</a:t>
            </a:r>
            <a:endParaRPr lang="cs-CZ" sz="2800" b="1" i="1" dirty="0"/>
          </a:p>
        </p:txBody>
      </p:sp>
      <p:pic>
        <p:nvPicPr>
          <p:cNvPr id="4" name="Zástupný symbol pro obrázek 4" descr="ZbraslavI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476672"/>
            <a:ext cx="5760640" cy="399638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Zástupný symbol pro obrázek 4" descr="398px-ElaPremyslovna_vi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1484784"/>
            <a:ext cx="3096000" cy="46595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OPAKOVÁNÍ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1) Jak se jmenovala manželka Jana Lucemburského?</a:t>
            </a:r>
          </a:p>
          <a:p>
            <a:pPr>
              <a:buNone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Eliška Přemyslovna</a:t>
            </a:r>
          </a:p>
          <a:p>
            <a:pPr>
              <a:buNone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2) Jak se nazývaly nové zlaté mince?</a:t>
            </a:r>
          </a:p>
          <a:p>
            <a:pPr>
              <a:buNone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		florény</a:t>
            </a:r>
          </a:p>
          <a:p>
            <a:pPr>
              <a:buNone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3) Podle čeho se nazývaly nové mince?</a:t>
            </a:r>
          </a:p>
          <a:p>
            <a:pPr>
              <a:buNone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		Podle specialistů na ražbu mincí, kteří pocházeli z Florencie.</a:t>
            </a:r>
          </a:p>
          <a:p>
            <a:pPr>
              <a:buNone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4) Jak se říkalo Janu Lucemburskému?</a:t>
            </a:r>
          </a:p>
          <a:p>
            <a:pPr>
              <a:buNone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Říkalo se mu král cizinec, protože často pobýval v cizině.</a:t>
            </a:r>
          </a:p>
          <a:p>
            <a:pPr>
              <a:buNone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5)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Co zvolal Jan Lucemburský při bitvě ?</a:t>
            </a:r>
          </a:p>
          <a:p>
            <a:pPr>
              <a:buNone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Toho bohdá nebude, aby český král z boje utíkal.</a:t>
            </a:r>
          </a:p>
          <a:p>
            <a:pPr>
              <a:buNone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6) Čím je zajímavé datum smrti Jana Lucemburského?</a:t>
            </a:r>
          </a:p>
          <a:p>
            <a:pPr>
              <a:buNone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Ve stejný den padl Přemysl Otakar II.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	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Použité zdroje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980728"/>
            <a:ext cx="8229600" cy="55446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2"/>
              </a:rPr>
              <a:t>UNKNOW. </a:t>
            </a:r>
            <a:r>
              <a:rPr lang="cs-CZ" sz="1200" dirty="0" err="1">
                <a:latin typeface="Times New Roman" pitchFamily="18" charset="0"/>
                <a:cs typeface="Times New Roman" pitchFamily="18" charset="0"/>
                <a:hlinkClick r:id="rId2"/>
              </a:rPr>
              <a:t>wikipedia</a:t>
            </a:r>
            <a:r>
              <a:rPr lang="cs-CZ" sz="1200" dirty="0">
                <a:latin typeface="Times New Roman" pitchFamily="18" charset="0"/>
                <a:cs typeface="Times New Roman" pitchFamily="18" charset="0"/>
                <a:hlinkClick r:id="rId2"/>
              </a:rPr>
              <a:t> [online]. [cit. 7.5.2012]. Dostupný na WWW: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2"/>
              </a:rPr>
              <a:t>&lt;http://commons.wikimedia.org/wiki/File:John_of_Luxemburg-Wedding.jpg?uselang=cs</a:t>
            </a:r>
            <a:endParaRPr lang="cs-CZ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3"/>
              </a:rPr>
              <a:t>JAN Z GELNHAUSENU. </a:t>
            </a:r>
            <a:r>
              <a:rPr lang="cs-CZ" sz="1200" dirty="0" err="1">
                <a:latin typeface="Times New Roman" pitchFamily="18" charset="0"/>
                <a:cs typeface="Times New Roman" pitchFamily="18" charset="0"/>
                <a:hlinkClick r:id="rId3"/>
              </a:rPr>
              <a:t>wikipedia</a:t>
            </a:r>
            <a:r>
              <a:rPr lang="cs-CZ" sz="1200" dirty="0">
                <a:latin typeface="Times New Roman" pitchFamily="18" charset="0"/>
                <a:cs typeface="Times New Roman" pitchFamily="18" charset="0"/>
                <a:hlinkClick r:id="rId3"/>
              </a:rPr>
              <a:t> [online]. [cit. 7.5.2012]. Dostupný na WWW: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3"/>
              </a:rPr>
              <a:t>&lt;http://cs.wikipedia.org/wiki/Soubor:JenikLucvGelnhausenu.jpg</a:t>
            </a:r>
            <a:endParaRPr lang="cs-CZ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4"/>
              </a:rPr>
              <a:t>POSSE, Otto. </a:t>
            </a:r>
            <a:r>
              <a:rPr lang="cs-CZ" sz="1200" dirty="0" err="1">
                <a:latin typeface="Times New Roman" pitchFamily="18" charset="0"/>
                <a:cs typeface="Times New Roman" pitchFamily="18" charset="0"/>
                <a:hlinkClick r:id="rId4"/>
              </a:rPr>
              <a:t>wikipedia</a:t>
            </a:r>
            <a:r>
              <a:rPr lang="cs-CZ" sz="1200" dirty="0">
                <a:latin typeface="Times New Roman" pitchFamily="18" charset="0"/>
                <a:cs typeface="Times New Roman" pitchFamily="18" charset="0"/>
                <a:hlinkClick r:id="rId4"/>
              </a:rPr>
              <a:t> [online]. [cit. 7.5.2012]. Dostupný na WWW: 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4"/>
              </a:rPr>
              <a:t>&lt;http://cs.wikipedia.org/wiki/Soubor:John_I,_Count_of_Luxemburg.jpg</a:t>
            </a:r>
            <a:endParaRPr lang="cs-CZ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5"/>
              </a:rPr>
              <a:t>ACOMA. </a:t>
            </a:r>
            <a:r>
              <a:rPr lang="cs-CZ" sz="1200" dirty="0" err="1">
                <a:latin typeface="Times New Roman" pitchFamily="18" charset="0"/>
                <a:cs typeface="Times New Roman" pitchFamily="18" charset="0"/>
                <a:hlinkClick r:id="rId5"/>
              </a:rPr>
              <a:t>wikipedia</a:t>
            </a:r>
            <a:r>
              <a:rPr lang="cs-CZ" sz="1200" dirty="0">
                <a:latin typeface="Times New Roman" pitchFamily="18" charset="0"/>
                <a:cs typeface="Times New Roman" pitchFamily="18" charset="0"/>
                <a:hlinkClick r:id="rId5"/>
              </a:rPr>
              <a:t> [online]. [cit. 7.5.2012]. Dostupný na WWW: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5"/>
              </a:rPr>
              <a:t>&lt;http://commons.wikimedia.org/wiki/File:FlorenJanaLuc1325.jpg</a:t>
            </a:r>
            <a:endParaRPr lang="cs-CZ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6"/>
              </a:rPr>
              <a:t>ACOMA. </a:t>
            </a:r>
            <a:r>
              <a:rPr lang="cs-CZ" sz="1200" dirty="0" err="1">
                <a:latin typeface="Times New Roman" pitchFamily="18" charset="0"/>
                <a:cs typeface="Times New Roman" pitchFamily="18" charset="0"/>
                <a:hlinkClick r:id="rId6"/>
              </a:rPr>
              <a:t>wikipedia</a:t>
            </a:r>
            <a:r>
              <a:rPr lang="cs-CZ" sz="1200" dirty="0">
                <a:latin typeface="Times New Roman" pitchFamily="18" charset="0"/>
                <a:cs typeface="Times New Roman" pitchFamily="18" charset="0"/>
                <a:hlinkClick r:id="rId6"/>
              </a:rPr>
              <a:t> [online]. [cit. 7.5.2012]. Dostupný na WWW: 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6"/>
              </a:rPr>
              <a:t> &lt;http://commons.wikimedia.org/wiki/File:GrosJanLuc.jpg</a:t>
            </a:r>
            <a:endParaRPr lang="cs-CZ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7"/>
              </a:rPr>
              <a:t>MATHAUSER, Josef. [online]. [cit. 7.5.2012]. Dostupný na WWW: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7"/>
              </a:rPr>
              <a:t>&lt;http://commons.wikimedia.org/wiki/File:Josef_Mathauser_-_Jan_Lucembursk%C3%BD_nech%C3%A1v%C3%A1_uv%C4%9Bznit_syna_V%C3%A1clava_a_odv%C3%A9zt_Eli%C5%A1ku_na_M%C4%9Bln%C3%ADk.jpg</a:t>
            </a:r>
            <a:endParaRPr lang="cs-CZ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8"/>
              </a:rPr>
              <a:t>ANONYMOUS. </a:t>
            </a:r>
            <a:r>
              <a:rPr lang="cs-CZ" sz="1200" dirty="0" err="1">
                <a:latin typeface="Times New Roman" pitchFamily="18" charset="0"/>
                <a:cs typeface="Times New Roman" pitchFamily="18" charset="0"/>
                <a:hlinkClick r:id="rId8"/>
              </a:rPr>
              <a:t>wikipedia</a:t>
            </a:r>
            <a:r>
              <a:rPr lang="cs-CZ" sz="1200" dirty="0">
                <a:latin typeface="Times New Roman" pitchFamily="18" charset="0"/>
                <a:cs typeface="Times New Roman" pitchFamily="18" charset="0"/>
                <a:hlinkClick r:id="rId8"/>
              </a:rPr>
              <a:t> [online]. [cit. 7.5.2012]. Dostupný na WWW: 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8"/>
              </a:rPr>
              <a:t>&lt;http://commons.wikimedia.org/wiki/File:JanLux_soud_machaut.jpg</a:t>
            </a:r>
            <a:endParaRPr lang="cs-CZ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9"/>
              </a:rPr>
              <a:t>ACOMA. </a:t>
            </a:r>
            <a:r>
              <a:rPr lang="cs-CZ" sz="1200" dirty="0" err="1">
                <a:latin typeface="Times New Roman" pitchFamily="18" charset="0"/>
                <a:cs typeface="Times New Roman" pitchFamily="18" charset="0"/>
                <a:hlinkClick r:id="rId9"/>
              </a:rPr>
              <a:t>wikipedia</a:t>
            </a:r>
            <a:r>
              <a:rPr lang="cs-CZ" sz="1200" dirty="0">
                <a:latin typeface="Times New Roman" pitchFamily="18" charset="0"/>
                <a:cs typeface="Times New Roman" pitchFamily="18" charset="0"/>
                <a:hlinkClick r:id="rId9"/>
              </a:rPr>
              <a:t> [online]. [cit. 7.5.2012]. Dostupný na WWW: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9"/>
              </a:rPr>
              <a:t>&lt;http://commons.wikimedia.org/wiki/File:Honzik_vit.jpg</a:t>
            </a:r>
            <a:endParaRPr lang="cs-CZ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10"/>
              </a:rPr>
              <a:t>MATHAUSER, Josef. </a:t>
            </a:r>
            <a:r>
              <a:rPr lang="cs-CZ" sz="1200" dirty="0" err="1">
                <a:latin typeface="Times New Roman" pitchFamily="18" charset="0"/>
                <a:cs typeface="Times New Roman" pitchFamily="18" charset="0"/>
                <a:hlinkClick r:id="rId10"/>
              </a:rPr>
              <a:t>wikipedia</a:t>
            </a:r>
            <a:r>
              <a:rPr lang="cs-CZ" sz="1200" dirty="0">
                <a:latin typeface="Times New Roman" pitchFamily="18" charset="0"/>
                <a:cs typeface="Times New Roman" pitchFamily="18" charset="0"/>
                <a:hlinkClick r:id="rId10"/>
              </a:rPr>
              <a:t> [online]. [cit. 7.5.2012]. Dostupný na WWW: 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11"/>
              </a:rPr>
              <a:t>&lt;http:/commons.wikimedia.org/wiki/File:Josef_Mathauser_-_Kr%C3%A1l_Jan_v_bitv%C4%9B_u_Kres%C4%8Daku.jpg</a:t>
            </a:r>
            <a:endParaRPr lang="cs-CZ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12"/>
              </a:rPr>
              <a:t>ANONYMOUS. </a:t>
            </a:r>
            <a:r>
              <a:rPr lang="cs-CZ" sz="1200" dirty="0" err="1">
                <a:latin typeface="Times New Roman" pitchFamily="18" charset="0"/>
                <a:cs typeface="Times New Roman" pitchFamily="18" charset="0"/>
                <a:hlinkClick r:id="rId12"/>
              </a:rPr>
              <a:t>wikipedia</a:t>
            </a:r>
            <a:r>
              <a:rPr lang="cs-CZ" sz="1200" dirty="0">
                <a:latin typeface="Times New Roman" pitchFamily="18" charset="0"/>
                <a:cs typeface="Times New Roman" pitchFamily="18" charset="0"/>
                <a:hlinkClick r:id="rId12"/>
              </a:rPr>
              <a:t> [online]. [cit. 7.5.2012]. Dostupný na WWW: 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12"/>
              </a:rPr>
              <a:t>&lt;http://commons.wikimedia.org/wiki/File:Eliska.jpg</a:t>
            </a:r>
            <a:endParaRPr lang="cs-CZ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13"/>
              </a:rPr>
              <a:t>ACOMA. </a:t>
            </a:r>
            <a:r>
              <a:rPr lang="cs-CZ" sz="1200" dirty="0" err="1">
                <a:latin typeface="Times New Roman" pitchFamily="18" charset="0"/>
                <a:cs typeface="Times New Roman" pitchFamily="18" charset="0"/>
                <a:hlinkClick r:id="rId13"/>
              </a:rPr>
              <a:t>wikipedia</a:t>
            </a:r>
            <a:r>
              <a:rPr lang="cs-CZ" sz="1200" dirty="0">
                <a:latin typeface="Times New Roman" pitchFamily="18" charset="0"/>
                <a:cs typeface="Times New Roman" pitchFamily="18" charset="0"/>
                <a:hlinkClick r:id="rId13"/>
              </a:rPr>
              <a:t> [online]. [cit. 7.5.2012]. Dostupný na WWW: 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13"/>
              </a:rPr>
              <a:t>&lt;http://commons.wikimedia.org/wiki/File:Pecet_Elisky1321.jpg</a:t>
            </a:r>
            <a:endParaRPr lang="cs-CZ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620688"/>
            <a:ext cx="8712968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2"/>
              </a:rPr>
              <a:t>ACOMA. </a:t>
            </a:r>
            <a:r>
              <a:rPr lang="cs-CZ" sz="1200" dirty="0" err="1">
                <a:latin typeface="Times New Roman" pitchFamily="18" charset="0"/>
                <a:cs typeface="Times New Roman" pitchFamily="18" charset="0"/>
                <a:hlinkClick r:id="rId2"/>
              </a:rPr>
              <a:t>wikipedia</a:t>
            </a:r>
            <a:r>
              <a:rPr lang="cs-CZ" sz="1200" dirty="0">
                <a:latin typeface="Times New Roman" pitchFamily="18" charset="0"/>
                <a:cs typeface="Times New Roman" pitchFamily="18" charset="0"/>
                <a:hlinkClick r:id="rId2"/>
              </a:rPr>
              <a:t> [online]. [cit. 7.5.2012].Dostupný na WWW: 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2"/>
              </a:rPr>
              <a:t>&lt;http://commons.wikimedia.org/wiki/File:ElaPremyslovna_vit.jpg</a:t>
            </a:r>
            <a:endParaRPr lang="cs-CZ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3"/>
              </a:rPr>
              <a:t>ACOMA. </a:t>
            </a:r>
            <a:r>
              <a:rPr lang="cs-CZ" sz="1200" dirty="0" err="1">
                <a:latin typeface="Times New Roman" pitchFamily="18" charset="0"/>
                <a:cs typeface="Times New Roman" pitchFamily="18" charset="0"/>
                <a:hlinkClick r:id="rId3"/>
              </a:rPr>
              <a:t>wikipedia</a:t>
            </a:r>
            <a:r>
              <a:rPr lang="cs-CZ" sz="1200" dirty="0">
                <a:latin typeface="Times New Roman" pitchFamily="18" charset="0"/>
                <a:cs typeface="Times New Roman" pitchFamily="18" charset="0"/>
                <a:hlinkClick r:id="rId3"/>
              </a:rPr>
              <a:t> [online]. [cit. 7.5.2012]. Dostupný na WWW: 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3"/>
              </a:rPr>
              <a:t>&lt;http://commons.wikimedia.org/wiki/File:ZbraslavII.jpg</a:t>
            </a:r>
            <a:endParaRPr lang="cs-CZ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SEMOTANOVÁ, Eva. </a:t>
            </a:r>
            <a:r>
              <a:rPr lang="cs-CZ" sz="1200" i="1" dirty="0">
                <a:latin typeface="Times New Roman" pitchFamily="18" charset="0"/>
                <a:cs typeface="Times New Roman" pitchFamily="18" charset="0"/>
              </a:rPr>
              <a:t>Atlas českých dějin.1.díl do roku 1618. </a:t>
            </a: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1.vyd. Praha: Kartografie Praha, 1998.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 ISBN 80701105017. s. 42 – 43.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ČORNEJ,  Pavel. </a:t>
            </a:r>
            <a:r>
              <a:rPr lang="cs-CZ" sz="1200" i="1" dirty="0">
                <a:latin typeface="Times New Roman" pitchFamily="18" charset="0"/>
                <a:cs typeface="Times New Roman" pitchFamily="18" charset="0"/>
              </a:rPr>
              <a:t>Panovníci českých zemí. </a:t>
            </a: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1.vyd. Praha: Fragment, 1992. 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ISBN 8090107052. s. 32.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AUGUSTA, Pavel; HONZÁK, František. </a:t>
            </a:r>
            <a:r>
              <a:rPr lang="cs-CZ" sz="1200" i="1" dirty="0">
                <a:latin typeface="Times New Roman" pitchFamily="18" charset="0"/>
                <a:cs typeface="Times New Roman" pitchFamily="18" charset="0"/>
              </a:rPr>
              <a:t>Naše vlast. </a:t>
            </a: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2.vyd. Praha: </a:t>
            </a:r>
            <a:r>
              <a:rPr lang="cs-CZ" sz="1200" dirty="0" err="1">
                <a:latin typeface="Times New Roman" pitchFamily="18" charset="0"/>
                <a:cs typeface="Times New Roman" pitchFamily="18" charset="0"/>
              </a:rPr>
              <a:t>Slovart</a:t>
            </a: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, 2003. 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ISBN 8072094408. s. 88.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MANDELOVÁ, Helena. </a:t>
            </a:r>
            <a:r>
              <a:rPr lang="cs-CZ" sz="1200" i="1" dirty="0">
                <a:latin typeface="Times New Roman" pitchFamily="18" charset="0"/>
                <a:cs typeface="Times New Roman" pitchFamily="18" charset="0"/>
              </a:rPr>
              <a:t>Dějiny českých zemí v obrazech-České země za vlády Lucemburků. </a:t>
            </a: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1.souborné </a:t>
            </a:r>
            <a:r>
              <a:rPr lang="cs-CZ" sz="1200" dirty="0" err="1">
                <a:latin typeface="Times New Roman" pitchFamily="18" charset="0"/>
                <a:cs typeface="Times New Roman" pitchFamily="18" charset="0"/>
              </a:rPr>
              <a:t>vyd</a:t>
            </a: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Praha: Albatros Praha, 2006. ISBN 8000017040. s. 212 – 223.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14816" y="1556792"/>
            <a:ext cx="2653675" cy="52322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2800" dirty="0"/>
              <a:t>Přemysl Otakar I.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395536" y="318948"/>
            <a:ext cx="82978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Přiřaďte k sobě datum, událost a osobu, aby jste utvořili správnou trojici.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714816" y="2276872"/>
            <a:ext cx="1543692" cy="52322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2800" dirty="0"/>
              <a:t>Václav III.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714816" y="4437112"/>
            <a:ext cx="1680460" cy="52322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2800" dirty="0"/>
              <a:t>Vratislav I.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714816" y="2996952"/>
            <a:ext cx="2743443" cy="52322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2800" dirty="0"/>
              <a:t>Přemysl Otakar II.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714816" y="3717032"/>
            <a:ext cx="1640642" cy="52322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2800" dirty="0"/>
              <a:t>Boleslav II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14816" y="5193673"/>
            <a:ext cx="1649682" cy="52322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2800" dirty="0"/>
              <a:t>Sv. Václav 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714816" y="5949280"/>
            <a:ext cx="1453924" cy="52322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2800" dirty="0"/>
              <a:t>Václav II.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3772592" y="1546394"/>
            <a:ext cx="91563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2800" dirty="0"/>
              <a:t>1306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3772592" y="2276872"/>
            <a:ext cx="91563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2800" dirty="0"/>
              <a:t>1300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3772592" y="2996952"/>
            <a:ext cx="732893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2800" dirty="0"/>
              <a:t>935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3772590" y="4437112"/>
            <a:ext cx="91563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2800" dirty="0"/>
              <a:t>1212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3772592" y="3684008"/>
            <a:ext cx="91563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800" dirty="0"/>
              <a:t>1085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3772592" y="5188358"/>
            <a:ext cx="91563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2800" dirty="0"/>
              <a:t>1278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3777981" y="5916256"/>
            <a:ext cx="732893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2800" dirty="0"/>
              <a:t>995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5292080" y="1546394"/>
            <a:ext cx="3568926" cy="5232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2800" dirty="0"/>
              <a:t>Ražba pražského groše</a:t>
            </a:r>
          </a:p>
        </p:txBody>
      </p:sp>
      <p:sp>
        <p:nvSpPr>
          <p:cNvPr id="20" name="TextovéPole 19"/>
          <p:cNvSpPr txBox="1"/>
          <p:nvPr/>
        </p:nvSpPr>
        <p:spPr>
          <a:xfrm>
            <a:off x="5292080" y="2272117"/>
            <a:ext cx="2037866" cy="5232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2800" dirty="0"/>
              <a:t>Bratrovražda</a:t>
            </a:r>
          </a:p>
        </p:txBody>
      </p:sp>
      <p:sp>
        <p:nvSpPr>
          <p:cNvPr id="21" name="TextovéPole 20"/>
          <p:cNvSpPr txBox="1"/>
          <p:nvPr/>
        </p:nvSpPr>
        <p:spPr>
          <a:xfrm>
            <a:off x="5340375" y="4439499"/>
            <a:ext cx="3314177" cy="5232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2800" dirty="0"/>
              <a:t>Vymření Přemyslovců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5340375" y="5193673"/>
            <a:ext cx="3533083" cy="5232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2800" dirty="0"/>
              <a:t>Vyvraždění Slavníkovců</a:t>
            </a:r>
          </a:p>
        </p:txBody>
      </p:sp>
      <p:sp>
        <p:nvSpPr>
          <p:cNvPr id="23" name="TextovéPole 22"/>
          <p:cNvSpPr txBox="1"/>
          <p:nvPr/>
        </p:nvSpPr>
        <p:spPr>
          <a:xfrm>
            <a:off x="5365360" y="5930391"/>
            <a:ext cx="2693943" cy="5232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2800" dirty="0"/>
              <a:t>Zlatá bula sicilská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5292080" y="3038487"/>
            <a:ext cx="3756478" cy="5232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2800" dirty="0"/>
              <a:t>Bitva na Moravském poli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5292080" y="3683980"/>
            <a:ext cx="1547988" cy="5232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2800" dirty="0"/>
              <a:t>První král</a:t>
            </a:r>
          </a:p>
        </p:txBody>
      </p:sp>
    </p:spTree>
    <p:extLst>
      <p:ext uri="{BB962C8B-B14F-4D97-AF65-F5344CB8AC3E}">
        <p14:creationId xmlns:p14="http://schemas.microsoft.com/office/powerpoint/2010/main" val="476369913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br>
              <a:rPr lang="cs-CZ" sz="10000" dirty="0"/>
            </a:br>
            <a:r>
              <a:rPr lang="cs-CZ" sz="9000" b="1" i="1" u="sng" dirty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JAN LUCEMBURSKÝ</a:t>
            </a:r>
            <a:br>
              <a:rPr lang="cs-CZ" sz="10000" dirty="0">
                <a:latin typeface="Times New Roman" pitchFamily="18" charset="0"/>
                <a:cs typeface="Times New Roman" pitchFamily="18" charset="0"/>
              </a:rPr>
            </a:br>
            <a:endParaRPr lang="cs-CZ" sz="10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	- v roce 1310 se 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  <a:hlinkClick r:id="rId2"/>
              </a:rPr>
              <a:t>Jan Lucemburský 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oženil s 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Eliškou</a:t>
            </a:r>
          </a:p>
          <a:p>
            <a:pPr>
              <a:buNone/>
            </a:pP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           Přemyslovnou 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a stal se 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českým králem</a:t>
            </a:r>
          </a:p>
        </p:txBody>
      </p:sp>
      <p:pic>
        <p:nvPicPr>
          <p:cNvPr id="4" name="Zástupný symbol pro obrázek 4" descr="John_of_Luxemburg-Wedding.jpg"/>
          <p:cNvPicPr>
            <a:picLocks noChangeAspect="1"/>
          </p:cNvPicPr>
          <p:nvPr/>
        </p:nvPicPr>
        <p:blipFill>
          <a:blip r:embed="rId3" cstate="print"/>
          <a:srcRect l="7841" r="7841"/>
          <a:stretch>
            <a:fillRect/>
          </a:stretch>
        </p:blipFill>
        <p:spPr>
          <a:xfrm>
            <a:off x="1619672" y="1772816"/>
            <a:ext cx="5486400" cy="41148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cs-CZ" sz="3000" dirty="0">
                <a:latin typeface="Times New Roman" pitchFamily="18" charset="0"/>
                <a:cs typeface="Times New Roman" pitchFamily="18" charset="0"/>
              </a:rPr>
              <a:t>vládl v letech 1310 - 1346</a:t>
            </a:r>
          </a:p>
          <a:p>
            <a:pPr>
              <a:buNone/>
            </a:pPr>
            <a:r>
              <a:rPr lang="cs-CZ" sz="3000" dirty="0">
                <a:latin typeface="Times New Roman" pitchFamily="18" charset="0"/>
                <a:cs typeface="Times New Roman" pitchFamily="18" charset="0"/>
              </a:rPr>
              <a:t>	- byl </a:t>
            </a:r>
            <a:r>
              <a:rPr lang="cs-CZ" sz="3000" b="1" dirty="0">
                <a:latin typeface="Times New Roman" pitchFamily="18" charset="0"/>
                <a:cs typeface="Times New Roman" pitchFamily="18" charset="0"/>
              </a:rPr>
              <a:t>rytíř</a:t>
            </a:r>
            <a:r>
              <a:rPr lang="cs-CZ" sz="3000" dirty="0">
                <a:latin typeface="Times New Roman" pitchFamily="18" charset="0"/>
                <a:cs typeface="Times New Roman" pitchFamily="18" charset="0"/>
              </a:rPr>
              <a:t>, často se </a:t>
            </a:r>
            <a:r>
              <a:rPr lang="cs-CZ" sz="3000" u="sng" dirty="0">
                <a:latin typeface="Times New Roman" pitchFamily="18" charset="0"/>
                <a:cs typeface="Times New Roman" pitchFamily="18" charset="0"/>
              </a:rPr>
              <a:t>účastnil turnajů a válečných tažení</a:t>
            </a:r>
          </a:p>
          <a:p>
            <a:pPr>
              <a:buNone/>
            </a:pPr>
            <a:r>
              <a:rPr lang="cs-CZ" sz="3000" dirty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cs-CZ" sz="3000" b="1" dirty="0">
                <a:latin typeface="Times New Roman" pitchFamily="18" charset="0"/>
                <a:cs typeface="Times New Roman" pitchFamily="18" charset="0"/>
              </a:rPr>
              <a:t>rozšířil území </a:t>
            </a:r>
            <a:r>
              <a:rPr lang="cs-CZ" sz="3000" dirty="0">
                <a:latin typeface="Times New Roman" pitchFamily="18" charset="0"/>
                <a:cs typeface="Times New Roman" pitchFamily="18" charset="0"/>
              </a:rPr>
              <a:t>Českého království,</a:t>
            </a:r>
          </a:p>
          <a:p>
            <a:pPr>
              <a:buNone/>
            </a:pPr>
            <a:r>
              <a:rPr lang="cs-CZ" sz="3000" dirty="0">
                <a:latin typeface="Times New Roman" pitchFamily="18" charset="0"/>
                <a:cs typeface="Times New Roman" pitchFamily="18" charset="0"/>
              </a:rPr>
              <a:t>  	  získal většinu Slezska a Horní Lužici</a:t>
            </a:r>
          </a:p>
          <a:p>
            <a:pPr>
              <a:buNone/>
            </a:pPr>
            <a:endParaRPr lang="cs-CZ" sz="3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3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3000" b="1" i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cs-CZ" sz="2600" b="1" i="1" dirty="0">
                <a:latin typeface="Times New Roman" pitchFamily="18" charset="0"/>
                <a:cs typeface="Times New Roman" pitchFamily="18" charset="0"/>
              </a:rPr>
              <a:t>PEČEŤ</a:t>
            </a:r>
          </a:p>
          <a:p>
            <a:pPr>
              <a:buNone/>
            </a:pPr>
            <a:endParaRPr lang="cs-CZ" sz="3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3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3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3000" dirty="0">
                <a:latin typeface="Times New Roman" pitchFamily="18" charset="0"/>
                <a:cs typeface="Times New Roman" pitchFamily="18" charset="0"/>
              </a:rPr>
              <a:t>	- snažil se </a:t>
            </a:r>
            <a:r>
              <a:rPr lang="cs-CZ" sz="3000" b="1" dirty="0">
                <a:latin typeface="Times New Roman" pitchFamily="18" charset="0"/>
                <a:cs typeface="Times New Roman" pitchFamily="18" charset="0"/>
              </a:rPr>
              <a:t>zvyšovat postavení</a:t>
            </a:r>
            <a:r>
              <a:rPr lang="cs-CZ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000" b="1" dirty="0">
                <a:latin typeface="Times New Roman" pitchFamily="18" charset="0"/>
                <a:cs typeface="Times New Roman" pitchFamily="18" charset="0"/>
              </a:rPr>
              <a:t>království</a:t>
            </a:r>
            <a:r>
              <a:rPr lang="cs-CZ" sz="3000" dirty="0">
                <a:latin typeface="Times New Roman" pitchFamily="18" charset="0"/>
                <a:cs typeface="Times New Roman" pitchFamily="18" charset="0"/>
              </a:rPr>
              <a:t>, byl dobrým  </a:t>
            </a:r>
          </a:p>
          <a:p>
            <a:pPr>
              <a:buNone/>
            </a:pPr>
            <a:r>
              <a:rPr lang="cs-CZ" sz="30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cs-CZ" sz="3000" u="sng" dirty="0">
                <a:latin typeface="Times New Roman" pitchFamily="18" charset="0"/>
                <a:cs typeface="Times New Roman" pitchFamily="18" charset="0"/>
              </a:rPr>
              <a:t>diplomatem</a:t>
            </a:r>
          </a:p>
        </p:txBody>
      </p:sp>
      <p:pic>
        <p:nvPicPr>
          <p:cNvPr id="4" name="Zástupný symbol pro obrázek 4" descr="400px-JenikLucvGelnhausen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1628800"/>
            <a:ext cx="2484000" cy="372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Zástupný symbol pro obrázek 4" descr="641px-John_I,_Count_of_Luxembur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5736" y="2708920"/>
            <a:ext cx="2556000" cy="23925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	- v roce 1325 dává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razit </a:t>
            </a:r>
            <a:r>
              <a:rPr lang="cs-CZ" sz="2800" b="1" u="sng" dirty="0">
                <a:latin typeface="Times New Roman" pitchFamily="18" charset="0"/>
                <a:cs typeface="Times New Roman" pitchFamily="18" charset="0"/>
              </a:rPr>
              <a:t>zlaté mince-florény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	- název dostaly podle specialistů z Florencie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	- byla to nejstarší ražba zlatých mincí ve střední Evropě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	- florény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se platilo po celé Evropě</a:t>
            </a: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800" i="1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PRAŽSKÝ GROŠ                           FLORÉN</a:t>
            </a:r>
            <a:endParaRPr lang="cs-CZ" sz="28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Zástupný symbol pro obrázek 6" descr="696px-FlorenJanaLuc132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9992" y="2636912"/>
            <a:ext cx="3549598" cy="30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Zástupný symbol pro obrázek 4" descr="GrosJanLu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2636912"/>
            <a:ext cx="3161440" cy="306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	- Jan Lucemburský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často pobýval v cizině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, říkalo se mu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„král cizinec“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	- zem spravovali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šlechtici,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moc krále se oslabovala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 měl spory s manželkou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, dal ji odvézt z Prahy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syn Václav (Karel IV.) 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byl odvezen na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vychování do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Francie</a:t>
            </a: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    ODJEZD ELIŠKY A</a:t>
            </a:r>
          </a:p>
          <a:p>
            <a:pPr>
              <a:buNone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                        VÁCLAVA</a:t>
            </a:r>
          </a:p>
        </p:txBody>
      </p:sp>
      <p:pic>
        <p:nvPicPr>
          <p:cNvPr id="4" name="Zástupný symbol pro obrázek 4" descr="JOSEF_~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3212976"/>
            <a:ext cx="4972305" cy="32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	- v r. 1337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oslepl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na pravé oko, později i na levé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	- v r. 1346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bojoval slepý v bitvě u Kresčaku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	- v bitvě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byl zabit 26.8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.  (ve stejný den  r.1278 padl 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	   Přemysl Otakar II.)</a:t>
            </a: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	- při útoku prý zvolal</a:t>
            </a:r>
          </a:p>
          <a:p>
            <a:pPr>
              <a:buNone/>
            </a:pP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	„</a:t>
            </a: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Toho bohdá nebude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	aby český král z boje</a:t>
            </a:r>
          </a:p>
          <a:p>
            <a:pPr>
              <a:buNone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	utíkal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!“</a:t>
            </a:r>
          </a:p>
        </p:txBody>
      </p:sp>
      <p:pic>
        <p:nvPicPr>
          <p:cNvPr id="5" name="Zástupný symbol pro obrázek 4" descr="JOSEF_~1.JPG"/>
          <p:cNvPicPr>
            <a:picLocks noChangeAspect="1"/>
          </p:cNvPicPr>
          <p:nvPr/>
        </p:nvPicPr>
        <p:blipFill>
          <a:blip r:embed="rId2" cstate="print"/>
          <a:srcRect l="7062" r="7062"/>
          <a:stretch>
            <a:fillRect/>
          </a:stretch>
        </p:blipFill>
        <p:spPr>
          <a:xfrm>
            <a:off x="3779912" y="2348880"/>
            <a:ext cx="5148000" cy="38610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Eliška Přemyslovna 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byla sestrou Václava III.</a:t>
            </a: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800" i="1" dirty="0">
                <a:latin typeface="Times New Roman" pitchFamily="18" charset="0"/>
                <a:cs typeface="Times New Roman" pitchFamily="18" charset="0"/>
              </a:rPr>
              <a:t>                                                      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PEČEŤ KRÁLOVNY</a:t>
            </a:r>
          </a:p>
          <a:p>
            <a:pPr>
              <a:buNone/>
            </a:pP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</a:p>
          <a:p>
            <a:pPr>
              <a:buNone/>
            </a:pP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ILUSTRACE ZE ZBRASLAVSKÉ KRONIKY </a:t>
            </a:r>
            <a:endParaRPr lang="cs-CZ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Zástupný symbol pro obrázek 4" descr="Pecet_Elisky132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9992" y="1340768"/>
            <a:ext cx="3283298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Zástupný symbol pro obrázek 6" descr="236px-Elisk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052736"/>
            <a:ext cx="2196000" cy="55737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1131</Words>
  <Application>Microsoft Office PowerPoint</Application>
  <PresentationFormat>Předvádění na obrazovce (4:3)</PresentationFormat>
  <Paragraphs>166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Motiv sady Office</vt:lpstr>
      <vt:lpstr>Opakování</vt:lpstr>
      <vt:lpstr>Prezentace aplikace PowerPoint</vt:lpstr>
      <vt:lpstr> JAN LUCEMBURSKÝ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OPAKOVÁNÍ</vt:lpstr>
      <vt:lpstr>Použité zdroje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LUCEMBURKOVÉ JAN LUCEMBURSKÝ KAREL IV. – STRUČNĚ VÁCLAV IV.</dc:title>
  <dc:creator>Marta</dc:creator>
  <cp:lastModifiedBy>Marketa Pechackova</cp:lastModifiedBy>
  <cp:revision>74</cp:revision>
  <dcterms:created xsi:type="dcterms:W3CDTF">2012-01-28T15:18:33Z</dcterms:created>
  <dcterms:modified xsi:type="dcterms:W3CDTF">2020-03-15T19:35:31Z</dcterms:modified>
</cp:coreProperties>
</file>