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4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4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6C8E6-36E0-4931-8061-92F0BD45927B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4F669-F9FE-4058-A093-BB24EB0FA64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DD2C-0EA6-4603-BDE7-37D2EB6962D6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A73DA-2B93-4DCD-A083-5724CC157E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DD2C-0EA6-4603-BDE7-37D2EB6962D6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A73DA-2B93-4DCD-A083-5724CC157E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DD2C-0EA6-4603-BDE7-37D2EB6962D6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A73DA-2B93-4DCD-A083-5724CC157E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DD2C-0EA6-4603-BDE7-37D2EB6962D6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A73DA-2B93-4DCD-A083-5724CC157E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DD2C-0EA6-4603-BDE7-37D2EB6962D6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A73DA-2B93-4DCD-A083-5724CC157E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DD2C-0EA6-4603-BDE7-37D2EB6962D6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A73DA-2B93-4DCD-A083-5724CC157E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DD2C-0EA6-4603-BDE7-37D2EB6962D6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A73DA-2B93-4DCD-A083-5724CC157E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DD2C-0EA6-4603-BDE7-37D2EB6962D6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A73DA-2B93-4DCD-A083-5724CC157E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DD2C-0EA6-4603-BDE7-37D2EB6962D6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A73DA-2B93-4DCD-A083-5724CC157E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DD2C-0EA6-4603-BDE7-37D2EB6962D6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A73DA-2B93-4DCD-A083-5724CC157E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7DD2C-0EA6-4603-BDE7-37D2EB6962D6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A73DA-2B93-4DCD-A083-5724CC157EA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7DD2C-0EA6-4603-BDE7-37D2EB6962D6}" type="datetimeFigureOut">
              <a:rPr lang="cs-CZ" smtClean="0"/>
              <a:pPr/>
              <a:t>15.03.2020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A73DA-2B93-4DCD-A083-5724CC157EA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cs.wikipedia.org/wiki/V%C3%A1clav_IV.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cs.wikipedia.org/wiki/Dekret_kutnohorsk%C3%B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cs.wikipedia.org/wiki/Soubor:Vaclav_IV.1415.jpg" TargetMode="External"/><Relationship Id="rId3" Type="http://schemas.openxmlformats.org/officeDocument/2006/relationships/hyperlink" Target="http://commons.wikimedia.org/wiki/File:Vasikzfrkronik.jpg" TargetMode="External"/><Relationship Id="rId7" Type="http://schemas.openxmlformats.org/officeDocument/2006/relationships/hyperlink" Target="http://cs.wikipedia.org/wiki/Soubor:Vaclav4_pecetPol.jpg" TargetMode="External"/><Relationship Id="rId2" Type="http://schemas.openxmlformats.org/officeDocument/2006/relationships/hyperlink" Target="http://commons.wikimedia.org/wiki/File:Stavba_d%C5%99ev%C4%9Bn%C3%A9ho_domu_a_%C4%8Derp%C3%A1n%C3%AD_vody_ze_studny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Dekret_kutnohorsk%C3%BD.jpg" TargetMode="External"/><Relationship Id="rId5" Type="http://schemas.openxmlformats.org/officeDocument/2006/relationships/hyperlink" Target="http://commons.wikimedia.org/wiki/File:Vaclav_IV.jpg" TargetMode="External"/><Relationship Id="rId4" Type="http://schemas.openxmlformats.org/officeDocument/2006/relationships/hyperlink" Target="http://commons.wikimedia.org/wiki/File:VaclavaZofie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cs-CZ" sz="1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1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VÁCLAV IV.</a:t>
            </a:r>
            <a:br>
              <a:rPr lang="cs-CZ" sz="1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cs-CZ" sz="12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•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  <a:hlinkClick r:id="rId2"/>
              </a:rPr>
              <a:t>Václav IV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. byl prvorozený syn Karla IV.,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už ve 2 letech byl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korunován českým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králem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• po smrti otce v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17 letech se ujal vlády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vládl v letech 1378 – 1419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  • 1.manželka-Johana Bavorská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  • 2.manželka-Žofie Bavorská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  • Václav IV. neměl děti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lang="cs-CZ" sz="2300" b="1" i="1" dirty="0">
                <a:latin typeface="Times New Roman" pitchFamily="18" charset="0"/>
                <a:cs typeface="Times New Roman" pitchFamily="18" charset="0"/>
              </a:rPr>
              <a:t>VÁCLAV IV. A ŽOFIE BAVORSKÁ</a:t>
            </a:r>
          </a:p>
        </p:txBody>
      </p:sp>
      <p:pic>
        <p:nvPicPr>
          <p:cNvPr id="6" name="Zástupný symbol pro obrázek 4" descr="VÁCLAV IV. 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404664"/>
            <a:ext cx="2152650" cy="2762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Zástupný symbol pro obrázek 4" descr="VaclavaZofi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140968"/>
            <a:ext cx="3779912" cy="34182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• Václav IV.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byl vzdělaný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, ale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nebyl úspěšným 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				      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panovníkem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jako jeho otec</a:t>
            </a: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 • měl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spory s církví, šlechtou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    i s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bratrem Zikmundem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 • za jeho vlády narůstaly 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sociální i hospodářské 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problémy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, zhoršil se život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   poddaných</a:t>
            </a:r>
          </a:p>
          <a:p>
            <a:pPr>
              <a:buNone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                                                     •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rostla moc 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šlechty a církve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     SOCHA NA STAROMĚSTSKÉ MOSTECKÉ VĚŽI</a:t>
            </a:r>
          </a:p>
        </p:txBody>
      </p:sp>
      <p:pic>
        <p:nvPicPr>
          <p:cNvPr id="5" name="Zástupný symbol pro obrázek 4" descr="VÁCLAV IV.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196752"/>
            <a:ext cx="3456384" cy="4608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• Václav IV. vydal v roce 1409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  <a:hlinkClick r:id="rId2"/>
              </a:rPr>
              <a:t>Dekret</a:t>
            </a:r>
            <a:r>
              <a:rPr lang="cs-CZ" sz="2800" dirty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  <a:hlinkClick r:id="rId2"/>
              </a:rPr>
              <a:t>kutnohorský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který upravoval poměr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hlasů na pražské univerzitě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(český národ 3 hlasy, ostatní 1)</a:t>
            </a: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PEČEŤ VÁCLAVA IV.</a:t>
            </a:r>
            <a:endParaRPr lang="cs-CZ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Zástupný symbol pro obrázek 4" descr="DEKRET KUTNOHORSK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620688"/>
            <a:ext cx="3619037" cy="4608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Zástupný symbol pro obrázek 4" descr="Vaclav4_pecetPo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3284984"/>
            <a:ext cx="3132000" cy="29374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	 • za vlády Václava IV.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církev velmi zbohatla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-církevní hodnostáři žili v přepychu                              			             -prodávaly se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odpustky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• proti tomu kázali někteří 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  kněží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• nejznámějším kazatelem </a:t>
            </a:r>
          </a:p>
          <a:p>
            <a:pPr>
              <a:buNone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                                              byl </a:t>
            </a:r>
            <a:r>
              <a:rPr lang="cs-CZ" sz="2800" u="sng" dirty="0">
                <a:latin typeface="Times New Roman" pitchFamily="18" charset="0"/>
                <a:cs typeface="Times New Roman" pitchFamily="18" charset="0"/>
              </a:rPr>
              <a:t>Mistr Jan Hus</a:t>
            </a:r>
          </a:p>
          <a:p>
            <a:pPr>
              <a:buNone/>
            </a:pPr>
            <a:endParaRPr lang="cs-CZ" sz="28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pPr>
              <a:buNone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        VÁCLAV IV. V DOBĚ KOSTNICKÉHO KONCILU</a:t>
            </a:r>
          </a:p>
        </p:txBody>
      </p:sp>
      <p:pic>
        <p:nvPicPr>
          <p:cNvPr id="5" name="Zástupný symbol pro obrázek 4" descr="409px-Vaclav_IV_1415.jpg"/>
          <p:cNvPicPr>
            <a:picLocks noChangeAspect="1"/>
          </p:cNvPicPr>
          <p:nvPr/>
        </p:nvPicPr>
        <p:blipFill>
          <a:blip r:embed="rId2" cstate="print"/>
          <a:srcRect b="11159"/>
          <a:stretch>
            <a:fillRect/>
          </a:stretch>
        </p:blipFill>
        <p:spPr>
          <a:xfrm>
            <a:off x="251520" y="1196752"/>
            <a:ext cx="3541961" cy="4608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OPAKOVÁNÍ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Jak se jmenoval otec Václava IV.?</a:t>
            </a:r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Karel IV.</a:t>
            </a:r>
            <a:endParaRPr lang="cs-CZ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2) V kolika letech byl korunován českým králem?</a:t>
            </a:r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2 letech</a:t>
            </a:r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3) Kolik dětí měl Václav IV.?</a:t>
            </a:r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žádné</a:t>
            </a:r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4) Jak se jmenovala listina, která upravovala poměr hlasů na pražské</a:t>
            </a:r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     univerzitě?</a:t>
            </a:r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Dekret kutnohorský</a:t>
            </a:r>
          </a:p>
          <a:p>
            <a:pPr>
              <a:buNone/>
            </a:pPr>
            <a:r>
              <a:rPr lang="cs-CZ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5) Kdo byl Zikmund Lucemburský?</a:t>
            </a:r>
          </a:p>
          <a:p>
            <a:pPr>
              <a:buNone/>
            </a:pPr>
            <a:r>
              <a:rPr lang="cs-C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bratr Václava IV.</a:t>
            </a:r>
            <a:endParaRPr lang="cs-CZ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Použité zdroje: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08912" cy="5145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ACOMA.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2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 [online]. [cit. 8.5.2012]. Dostupný na WWW: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3"/>
              </a:rPr>
              <a:t>&lt;http://commons.wikimedia.org/wiki/File:Vasikzfrkronik.jpg</a:t>
            </a:r>
            <a:endParaRPr lang="cs-CZ" sz="1200" dirty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ACOMA.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2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 [online]. [cit. 8.5.212]. Dostupný na WWW: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4"/>
              </a:rPr>
              <a:t>&lt;http://commons.wikimedia.org/wiki/File:VaclavaZofie.jpg</a:t>
            </a:r>
            <a:endParaRPr lang="cs-CZ" sz="1200" dirty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PAJAST.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2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 [online]. [cit. 8.5.2012]. Dostupný na WWW: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5"/>
              </a:rPr>
              <a:t>&lt;http://commons.wikimedia.org/wiki/File:Vaclav_IV.jpg</a:t>
            </a:r>
            <a:endParaRPr lang="cs-CZ" sz="1200" dirty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SEVELA.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2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 [online]. [cit. 8.5.2012]. Dostupný na WWW: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6"/>
              </a:rPr>
              <a:t>&lt;http://commons.wikimedia.org/wiki/File:Dekret_kutnohorsk%C3%BD.jpg</a:t>
            </a:r>
            <a:endParaRPr lang="cs-CZ" sz="1200" dirty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POSSE, Otto.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2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 [online]. [cit. 8.5.2012]. Dostupný na WWW: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7"/>
              </a:rPr>
              <a:t>&lt;http://cs.wikipedia.org/wiki/Soubor:Vaclav4_pecetPol.jpg</a:t>
            </a:r>
            <a:endParaRPr lang="cs-CZ" sz="1200" dirty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HERMANNI VOD DER HARDT.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  <a:hlinkClick r:id="rId2"/>
              </a:rPr>
              <a:t>wikipedia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 [online]. [cit. </a:t>
            </a:r>
            <a:r>
              <a:rPr lang="cs-CZ" sz="1200">
                <a:latin typeface="Times New Roman" pitchFamily="18" charset="0"/>
                <a:cs typeface="Times New Roman" pitchFamily="18" charset="0"/>
                <a:hlinkClick r:id="rId2"/>
              </a:rPr>
              <a:t>8.5.2012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]. Dostupný na WWW: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  <a:hlinkClick r:id="rId2"/>
              </a:rPr>
              <a:t>&lt;</a:t>
            </a:r>
            <a:r>
              <a:rPr lang="cs-CZ" sz="1200" dirty="0">
                <a:latin typeface="Times New Roman" pitchFamily="18" charset="0"/>
                <a:cs typeface="Times New Roman" pitchFamily="18" charset="0"/>
                <a:hlinkClick r:id="rId8"/>
              </a:rPr>
              <a:t>http://cs.wikipedia.org/wiki/Soubor:Vaclav_IV.1415.jpg</a:t>
            </a:r>
            <a:endParaRPr lang="cs-CZ" sz="1200" dirty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>
              <a:buNone/>
            </a:pPr>
            <a:endParaRPr lang="cs-CZ" sz="1200" dirty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SEMOTANOVÁ, Eva. </a:t>
            </a:r>
            <a:r>
              <a:rPr lang="cs-CZ" sz="1200" i="1" dirty="0">
                <a:latin typeface="Times New Roman" pitchFamily="18" charset="0"/>
                <a:cs typeface="Times New Roman" pitchFamily="18" charset="0"/>
              </a:rPr>
              <a:t>Atlas českých dějin. 1.díl do roku 1618. 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1.vyd. Praha: Kartografie Praha, 1998.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ISBN 870115017. s. 42 – 43.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AUGUSTA, Pavel; HONZÁK, František. </a:t>
            </a:r>
            <a:r>
              <a:rPr lang="cs-CZ" sz="1200" i="1" dirty="0">
                <a:latin typeface="Times New Roman" pitchFamily="18" charset="0"/>
                <a:cs typeface="Times New Roman" pitchFamily="18" charset="0"/>
              </a:rPr>
              <a:t>Naše vlast. 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2.vyd. Praha: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</a:rPr>
              <a:t>Slovart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, 2003.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ISBN 8072094408. s.89.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ČORNEJ, Pavel. </a:t>
            </a:r>
            <a:r>
              <a:rPr lang="cs-CZ" sz="1200" i="1" dirty="0">
                <a:latin typeface="Times New Roman" pitchFamily="18" charset="0"/>
                <a:cs typeface="Times New Roman" pitchFamily="18" charset="0"/>
              </a:rPr>
              <a:t>Panovníci českých zemí. 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1.vyd. Praha: Fragment, 1992.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ISBN 8090107052. s.33 – 34.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MANDELOVÁ, Helena. </a:t>
            </a:r>
            <a:r>
              <a:rPr lang="cs-CZ" sz="1200" i="1" dirty="0">
                <a:latin typeface="Times New Roman" pitchFamily="18" charset="0"/>
                <a:cs typeface="Times New Roman" pitchFamily="18" charset="0"/>
              </a:rPr>
              <a:t>Dějiny českých zemí v obrazech-České země za vlády Lucemburků.. 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1.souborné </a:t>
            </a:r>
            <a:r>
              <a:rPr lang="cs-CZ" sz="1200" dirty="0" err="1">
                <a:latin typeface="Times New Roman" pitchFamily="18" charset="0"/>
                <a:cs typeface="Times New Roman" pitchFamily="18" charset="0"/>
              </a:rPr>
              <a:t>vyd</a:t>
            </a: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cs-CZ" sz="1200" dirty="0">
                <a:latin typeface="Times New Roman" pitchFamily="18" charset="0"/>
                <a:cs typeface="Times New Roman" pitchFamily="18" charset="0"/>
              </a:rPr>
              <a:t>Praha: Albatros Praha, 2006. ISBN 8000017040. s. 272 – 273.</a:t>
            </a:r>
          </a:p>
          <a:p>
            <a:pPr>
              <a:buNone/>
            </a:pPr>
            <a:endParaRPr lang="cs-CZ" sz="1200" dirty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>
              <a:buNone/>
            </a:pPr>
            <a:endParaRPr lang="cs-CZ" sz="1400" dirty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>
              <a:buNone/>
            </a:pPr>
            <a:endParaRPr lang="cs-CZ" sz="1400" dirty="0">
              <a:latin typeface="Times New Roman" pitchFamily="18" charset="0"/>
              <a:cs typeface="Times New Roman" pitchFamily="18" charset="0"/>
              <a:hlinkClick r:id="rId2"/>
            </a:endParaRPr>
          </a:p>
        </p:txBody>
      </p:sp>
    </p:spTree>
  </p:cSld>
  <p:clrMapOvr>
    <a:masterClrMapping/>
  </p:clrMapOvr>
  <p:transition spd="med">
    <p:wipe/>
  </p:transition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648</Words>
  <Application>Microsoft Office PowerPoint</Application>
  <PresentationFormat>Předvádění na obrazovce (4:3)</PresentationFormat>
  <Paragraphs>86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Motiv sady Office</vt:lpstr>
      <vt:lpstr> VÁCLAV IV. </vt:lpstr>
      <vt:lpstr>Prezentace aplikace PowerPoint</vt:lpstr>
      <vt:lpstr>Prezentace aplikace PowerPoint</vt:lpstr>
      <vt:lpstr>Prezentace aplikace PowerPoint</vt:lpstr>
      <vt:lpstr>Prezentace aplikace PowerPoint</vt:lpstr>
      <vt:lpstr>OPAKOVÁNÍ</vt:lpstr>
      <vt:lpstr>Použité zdroje: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VÁCLAV IV. </dc:title>
  <dc:creator>Marta</dc:creator>
  <cp:lastModifiedBy>Marketa Pechackova</cp:lastModifiedBy>
  <cp:revision>26</cp:revision>
  <dcterms:created xsi:type="dcterms:W3CDTF">2012-04-27T19:25:31Z</dcterms:created>
  <dcterms:modified xsi:type="dcterms:W3CDTF">2020-03-15T19:39:49Z</dcterms:modified>
</cp:coreProperties>
</file>