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6" r:id="rId28"/>
    <p:sldId id="287" r:id="rId29"/>
    <p:sldId id="288" r:id="rId30"/>
    <p:sldId id="289" r:id="rId31"/>
    <p:sldId id="290" r:id="rId32"/>
    <p:sldId id="291" r:id="rId33"/>
    <p:sldId id="293" r:id="rId34"/>
    <p:sldId id="292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3B"/>
    <a:srgbClr val="FFF3E3"/>
    <a:srgbClr val="E7EC9D"/>
    <a:srgbClr val="F4E2BA"/>
    <a:srgbClr val="FFCF37"/>
    <a:srgbClr val="FFFED9"/>
    <a:srgbClr val="FF4747"/>
    <a:srgbClr val="DB64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8" autoAdjust="0"/>
    <p:restoredTop sz="94699" autoAdjust="0"/>
  </p:normalViewPr>
  <p:slideViewPr>
    <p:cSldViewPr snapToGrid="0">
      <p:cViewPr varScale="1">
        <p:scale>
          <a:sx n="79" d="100"/>
          <a:sy n="79" d="100"/>
        </p:scale>
        <p:origin x="763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E04FC-3FFD-4E86-9C4E-E0051A3C42ED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2D910-81CD-488D-AB01-C2705067E9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66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2D910-81CD-488D-AB01-C2705067E97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3816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C460-6A8B-456F-A203-34F38E08DF1C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10C79-1D0A-45B5-8FD6-8A5F06CCDE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11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C460-6A8B-456F-A203-34F38E08DF1C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10C79-1D0A-45B5-8FD6-8A5F06CCDE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75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C460-6A8B-456F-A203-34F38E08DF1C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10C79-1D0A-45B5-8FD6-8A5F06CCDE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695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C460-6A8B-456F-A203-34F38E08DF1C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10C79-1D0A-45B5-8FD6-8A5F06CCDE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0315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C460-6A8B-456F-A203-34F38E08DF1C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10C79-1D0A-45B5-8FD6-8A5F06CCDE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22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C460-6A8B-456F-A203-34F38E08DF1C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10C79-1D0A-45B5-8FD6-8A5F06CCDE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928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C460-6A8B-456F-A203-34F38E08DF1C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10C79-1D0A-45B5-8FD6-8A5F06CCDE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14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C460-6A8B-456F-A203-34F38E08DF1C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10C79-1D0A-45B5-8FD6-8A5F06CCDE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161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C460-6A8B-456F-A203-34F38E08DF1C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10C79-1D0A-45B5-8FD6-8A5F06CCDE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910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C460-6A8B-456F-A203-34F38E08DF1C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10C79-1D0A-45B5-8FD6-8A5F06CCDE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19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9C460-6A8B-456F-A203-34F38E08DF1C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10C79-1D0A-45B5-8FD6-8A5F06CCDE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1926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9C460-6A8B-456F-A203-34F38E08DF1C}" type="datetimeFigureOut">
              <a:rPr lang="cs-CZ" smtClean="0"/>
              <a:t>30.05.2022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10C79-1D0A-45B5-8FD6-8A5F06CCDE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49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3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3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3.xml"/><Relationship Id="rId18" Type="http://schemas.openxmlformats.org/officeDocument/2006/relationships/slide" Target="slide22.xml"/><Relationship Id="rId26" Type="http://schemas.openxmlformats.org/officeDocument/2006/relationships/slide" Target="slide24.xml"/><Relationship Id="rId39" Type="http://schemas.openxmlformats.org/officeDocument/2006/relationships/slide" Target="slide31.xml"/><Relationship Id="rId21" Type="http://schemas.openxmlformats.org/officeDocument/2006/relationships/slide" Target="slide25.xml"/><Relationship Id="rId34" Type="http://schemas.openxmlformats.org/officeDocument/2006/relationships/slide" Target="slide16.xml"/><Relationship Id="rId42" Type="http://schemas.openxmlformats.org/officeDocument/2006/relationships/slide" Target="slide34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slide" Target="slide20.xml"/><Relationship Id="rId20" Type="http://schemas.openxmlformats.org/officeDocument/2006/relationships/slide" Target="slide28.xml"/><Relationship Id="rId29" Type="http://schemas.openxmlformats.org/officeDocument/2006/relationships/slide" Target="slide11.xml"/><Relationship Id="rId41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openxmlformats.org/officeDocument/2006/relationships/slide" Target="slide30.xml"/><Relationship Id="rId32" Type="http://schemas.openxmlformats.org/officeDocument/2006/relationships/slide" Target="slide14.xml"/><Relationship Id="rId37" Type="http://schemas.openxmlformats.org/officeDocument/2006/relationships/slide" Target="slide17.xml"/><Relationship Id="rId40" Type="http://schemas.openxmlformats.org/officeDocument/2006/relationships/slide" Target="slide32.xml"/><Relationship Id="rId5" Type="http://schemas.openxmlformats.org/officeDocument/2006/relationships/image" Target="../media/image4.png"/><Relationship Id="rId15" Type="http://schemas.openxmlformats.org/officeDocument/2006/relationships/slide" Target="slide19.xml"/><Relationship Id="rId23" Type="http://schemas.openxmlformats.org/officeDocument/2006/relationships/slide" Target="slide29.xml"/><Relationship Id="rId28" Type="http://schemas.openxmlformats.org/officeDocument/2006/relationships/slide" Target="slide10.xml"/><Relationship Id="rId36" Type="http://schemas.openxmlformats.org/officeDocument/2006/relationships/slide" Target="slide8.xml"/><Relationship Id="rId10" Type="http://schemas.openxmlformats.org/officeDocument/2006/relationships/slide" Target="slide6.xml"/><Relationship Id="rId19" Type="http://schemas.openxmlformats.org/officeDocument/2006/relationships/slide" Target="slide27.xml"/><Relationship Id="rId31" Type="http://schemas.openxmlformats.org/officeDocument/2006/relationships/slide" Target="slide13.xml"/><Relationship Id="rId4" Type="http://schemas.openxmlformats.org/officeDocument/2006/relationships/slide" Target="slide33.xml"/><Relationship Id="rId9" Type="http://schemas.openxmlformats.org/officeDocument/2006/relationships/slide" Target="slide5.xml"/><Relationship Id="rId14" Type="http://schemas.openxmlformats.org/officeDocument/2006/relationships/slide" Target="slide4.xml"/><Relationship Id="rId22" Type="http://schemas.openxmlformats.org/officeDocument/2006/relationships/slide" Target="slide26.xml"/><Relationship Id="rId27" Type="http://schemas.openxmlformats.org/officeDocument/2006/relationships/slide" Target="slide9.xml"/><Relationship Id="rId30" Type="http://schemas.openxmlformats.org/officeDocument/2006/relationships/slide" Target="slide12.xml"/><Relationship Id="rId35" Type="http://schemas.openxmlformats.org/officeDocument/2006/relationships/slide" Target="slide7.xml"/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slide" Target="slide21.xml"/><Relationship Id="rId25" Type="http://schemas.openxmlformats.org/officeDocument/2006/relationships/slide" Target="slide23.xml"/><Relationship Id="rId33" Type="http://schemas.openxmlformats.org/officeDocument/2006/relationships/slide" Target="slide15.xml"/><Relationship Id="rId38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Un-cyprus.png" TargetMode="External"/><Relationship Id="rId13" Type="http://schemas.openxmlformats.org/officeDocument/2006/relationships/hyperlink" Target="https://commons.wikimedia.org/wiki/File:Iraq,_Saddam_Hussein_(222).jpg" TargetMode="External"/><Relationship Id="rId18" Type="http://schemas.openxmlformats.org/officeDocument/2006/relationships/hyperlink" Target="https://commons.wikimedia.org/wiki/File:Vavuniya_Kavadi.JPG" TargetMode="External"/><Relationship Id="rId26" Type="http://schemas.openxmlformats.org/officeDocument/2006/relationships/slide" Target="slide33.xml"/><Relationship Id="rId3" Type="http://schemas.openxmlformats.org/officeDocument/2006/relationships/hyperlink" Target="https://commons.wikimedia.org/wiki/File:FireIcon.svg" TargetMode="External"/><Relationship Id="rId21" Type="http://schemas.openxmlformats.org/officeDocument/2006/relationships/hyperlink" Target="https://commons.wikimedia.org/wiki/File:Flag_of_Tibet.svg" TargetMode="External"/><Relationship Id="rId7" Type="http://schemas.openxmlformats.org/officeDocument/2006/relationships/hyperlink" Target="https://commons.wikimedia.org/wiki/File:Europe-Republic_of_Kosovo.svg" TargetMode="External"/><Relationship Id="rId12" Type="http://schemas.openxmlformats.org/officeDocument/2006/relationships/hyperlink" Target="https://commons.wikimedia.org/wiki/File:WarGulf_photobox.jpg" TargetMode="External"/><Relationship Id="rId17" Type="http://schemas.openxmlformats.org/officeDocument/2006/relationships/hyperlink" Target="https://commons.wikimedia.org/wiki/File:Location_Nagorno-Karabakh.png" TargetMode="External"/><Relationship Id="rId25" Type="http://schemas.openxmlformats.org/officeDocument/2006/relationships/slide" Target="slide1.xml"/><Relationship Id="rId2" Type="http://schemas.openxmlformats.org/officeDocument/2006/relationships/hyperlink" Target="https://commons.wikimedia.org/wiki/File:No_colonies_blank_world_map.png" TargetMode="External"/><Relationship Id="rId16" Type="http://schemas.openxmlformats.org/officeDocument/2006/relationships/hyperlink" Target="https://commons.wikimedia.org/wiki/File:Somalian_Piracy_Threat_Map_2010.png" TargetMode="External"/><Relationship Id="rId20" Type="http://schemas.openxmlformats.org/officeDocument/2006/relationships/hyperlink" Target="https://commons.wikimedia.org/wiki/File:Dalailama1_20121014_4639_(8089285536)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Flag_of_Kosovo.svg" TargetMode="External"/><Relationship Id="rId11" Type="http://schemas.openxmlformats.org/officeDocument/2006/relationships/hyperlink" Target="https://commons.wikimedia.org/wiki/File:LE_Eithne_Operation_Triton.jpg" TargetMode="External"/><Relationship Id="rId24" Type="http://schemas.openxmlformats.org/officeDocument/2006/relationships/slide" Target="slide2.xml"/><Relationship Id="rId5" Type="http://schemas.openxmlformats.org/officeDocument/2006/relationships/hyperlink" Target="https://commons.wikimedia.org/wiki/File:Localizaci%C3%B3n_del_Pa%C3%ADs_Vasco.svg" TargetMode="External"/><Relationship Id="rId15" Type="http://schemas.openxmlformats.org/officeDocument/2006/relationships/hyperlink" Target="https://commons.wikimedia.org/wiki/File:Flag_of_South_Sudan.svg" TargetMode="External"/><Relationship Id="rId23" Type="http://schemas.openxmlformats.org/officeDocument/2006/relationships/hyperlink" Target="https://commons.wikimedia.org/wiki/File:Euromaidan_collage.jpg" TargetMode="External"/><Relationship Id="rId10" Type="http://schemas.openxmlformats.org/officeDocument/2006/relationships/hyperlink" Target="https://commons.wikimedia.org/wiki/File:ArafatEconomicForum.jpg" TargetMode="External"/><Relationship Id="rId19" Type="http://schemas.openxmlformats.org/officeDocument/2006/relationships/hyperlink" Target="https://commons.wikimedia.org/wiki/File:LTTE_Police_Women.jpg" TargetMode="External"/><Relationship Id="rId4" Type="http://schemas.openxmlformats.org/officeDocument/2006/relationships/hyperlink" Target="https://commons.wikimedia.org/wiki/File:Europe_location_N-IRL2.png" TargetMode="External"/><Relationship Id="rId9" Type="http://schemas.openxmlformats.org/officeDocument/2006/relationships/hyperlink" Target="https://commons.wikimedia.org/wiki/File:LocationIsrael.svg" TargetMode="External"/><Relationship Id="rId14" Type="http://schemas.openxmlformats.org/officeDocument/2006/relationships/hyperlink" Target="https://commons.wikimedia.org/wiki/File:Darfur_map.png" TargetMode="External"/><Relationship Id="rId22" Type="http://schemas.openxmlformats.org/officeDocument/2006/relationships/hyperlink" Target="https://commons.wikimedia.org/wiki/File:North_Korean_missile_range.sv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1944304" y="5982424"/>
            <a:ext cx="8964488" cy="792088"/>
          </a:xfrm>
        </p:spPr>
        <p:txBody>
          <a:bodyPr/>
          <a:lstStyle/>
          <a:p>
            <a:r>
              <a:rPr lang="cs-CZ" sz="1100" i="1" dirty="0">
                <a:latin typeface="Comic Sans MS" panose="030F0702030302020204" pitchFamily="66" charset="0"/>
              </a:rPr>
              <a:t>Autorem materiálu a všech jeho částí, není-li uvedeno jinak, je Mgr. Markéta Pravdová. </a:t>
            </a:r>
            <a:br>
              <a:rPr lang="cs-CZ" sz="1100" i="1" dirty="0">
                <a:latin typeface="Comic Sans MS" panose="030F0702030302020204" pitchFamily="66" charset="0"/>
              </a:rPr>
            </a:br>
            <a:r>
              <a:rPr lang="cs-CZ" sz="1100" i="1" dirty="0">
                <a:latin typeface="Comic Sans MS" panose="030F0702030302020204" pitchFamily="66" charset="0"/>
              </a:rPr>
              <a:t>Dostupné z Metodického portálu www.rvp.cz; ISSN 1802-4785.</a:t>
            </a:r>
            <a:br>
              <a:rPr lang="cs-CZ" sz="1100" i="1" dirty="0">
                <a:latin typeface="Comic Sans MS" panose="030F0702030302020204" pitchFamily="66" charset="0"/>
              </a:rPr>
            </a:br>
            <a:r>
              <a:rPr lang="cs-CZ" sz="1100" i="1" dirty="0">
                <a:latin typeface="Comic Sans MS" panose="030F0702030302020204" pitchFamily="66" charset="0"/>
              </a:rPr>
              <a:t>Provozuje Národní ústav pro vzdělávání, školské poradenské zařízení a zařízení pro další vzdělávání pedagogických pracovníků (NÚV).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78" y="963510"/>
            <a:ext cx="10144064" cy="46122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9" b="92974" l="9585" r="8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0520" y="1372544"/>
            <a:ext cx="351196" cy="4791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9" b="92974" l="9585" r="8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1716" y="2995067"/>
            <a:ext cx="351196" cy="47910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9" b="92974" l="9585" r="8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8912" y="2995067"/>
            <a:ext cx="351196" cy="47910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9" b="92974" l="9585" r="8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6118" y="1851652"/>
            <a:ext cx="351196" cy="47910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9" b="92974" l="9585" r="8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1312" y="3147467"/>
            <a:ext cx="351196" cy="47910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9" b="92974" l="9585" r="8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3712" y="3299867"/>
            <a:ext cx="351196" cy="47910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9" b="92974" l="9585" r="8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7490" y="1913929"/>
            <a:ext cx="351196" cy="47910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9" b="92974" l="9585" r="8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4510" y="2198831"/>
            <a:ext cx="351196" cy="47910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9" b="92974" l="9585" r="8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7166" y="1941832"/>
            <a:ext cx="351196" cy="47910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9" b="92974" l="9585" r="8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134" y="2265595"/>
            <a:ext cx="351196" cy="47910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9" b="92974" l="9585" r="8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0309" y="3060313"/>
            <a:ext cx="351196" cy="47910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9" b="92974" l="9585" r="8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6727" y="1959277"/>
            <a:ext cx="351196" cy="479108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1532478" y="-14811"/>
            <a:ext cx="9227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/>
              <a:t>Vybraná ohniska světových konfliktů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864252" y="5169190"/>
            <a:ext cx="7960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Většina konfliktů, které dnes ohrožují světovou bezpečnost, se odehrává v tzv. Starém světě (Evropa, Asie, Afrika). Konflikty v ostatních částech světa mají spíše lokální dopad.</a:t>
            </a:r>
          </a:p>
        </p:txBody>
      </p:sp>
      <p:sp>
        <p:nvSpPr>
          <p:cNvPr id="21" name="Výbuch 1 20">
            <a:hlinkClick r:id="rId5" action="ppaction://hlinksldjump"/>
          </p:cNvPr>
          <p:cNvSpPr/>
          <p:nvPr/>
        </p:nvSpPr>
        <p:spPr>
          <a:xfrm rot="433253">
            <a:off x="434806" y="3220106"/>
            <a:ext cx="577724" cy="682017"/>
          </a:xfrm>
          <a:prstGeom prst="irregularSeal1">
            <a:avLst/>
          </a:prstGeom>
          <a:solidFill>
            <a:srgbClr val="DB641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4" name="Výbuch 1 23">
            <a:hlinkClick r:id="rId6" action="ppaction://hlinksldjump"/>
          </p:cNvPr>
          <p:cNvSpPr/>
          <p:nvPr/>
        </p:nvSpPr>
        <p:spPr>
          <a:xfrm rot="433253">
            <a:off x="1068941" y="3856055"/>
            <a:ext cx="577724" cy="682017"/>
          </a:xfrm>
          <a:prstGeom prst="irregularSeal1">
            <a:avLst/>
          </a:prstGeom>
          <a:solidFill>
            <a:srgbClr val="DB641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5" name="Výbuch 1 24">
            <a:hlinkClick r:id="rId7" action="ppaction://hlinksldjump"/>
          </p:cNvPr>
          <p:cNvSpPr/>
          <p:nvPr/>
        </p:nvSpPr>
        <p:spPr>
          <a:xfrm rot="433253">
            <a:off x="1512715" y="4605325"/>
            <a:ext cx="577724" cy="682017"/>
          </a:xfrm>
          <a:prstGeom prst="irregularSeal1">
            <a:avLst/>
          </a:prstGeom>
          <a:solidFill>
            <a:srgbClr val="DB641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6" name="TextovéPole 25">
            <a:hlinkClick r:id="rId5" action="ppaction://hlinksldjump"/>
          </p:cNvPr>
          <p:cNvSpPr txBox="1"/>
          <p:nvPr/>
        </p:nvSpPr>
        <p:spPr>
          <a:xfrm>
            <a:off x="555937" y="3299867"/>
            <a:ext cx="165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Pravidla hry</a:t>
            </a:r>
          </a:p>
        </p:txBody>
      </p:sp>
      <p:sp>
        <p:nvSpPr>
          <p:cNvPr id="27" name="TextovéPole 26">
            <a:hlinkClick r:id="rId6" action="ppaction://hlinksldjump"/>
          </p:cNvPr>
          <p:cNvSpPr txBox="1"/>
          <p:nvPr/>
        </p:nvSpPr>
        <p:spPr>
          <a:xfrm>
            <a:off x="1185203" y="3935727"/>
            <a:ext cx="694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Hra </a:t>
            </a:r>
          </a:p>
        </p:txBody>
      </p:sp>
      <p:sp>
        <p:nvSpPr>
          <p:cNvPr id="28" name="TextovéPole 27">
            <a:hlinkClick r:id="rId7" action="ppaction://hlinksldjump"/>
          </p:cNvPr>
          <p:cNvSpPr txBox="1"/>
          <p:nvPr/>
        </p:nvSpPr>
        <p:spPr>
          <a:xfrm>
            <a:off x="1657787" y="4691373"/>
            <a:ext cx="1017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Citace </a:t>
            </a:r>
          </a:p>
        </p:txBody>
      </p:sp>
      <p:pic>
        <p:nvPicPr>
          <p:cNvPr id="29" name="Obrázek 2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89" b="92974" l="9585" r="8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2949" y="1736337"/>
            <a:ext cx="351196" cy="47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54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5851" y="351908"/>
            <a:ext cx="13314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Kypr </a:t>
            </a:r>
          </a:p>
        </p:txBody>
      </p:sp>
      <p:sp>
        <p:nvSpPr>
          <p:cNvPr id="4" name="Výbuch 1 3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Výbuch 1 4"/>
          <p:cNvSpPr/>
          <p:nvPr/>
        </p:nvSpPr>
        <p:spPr>
          <a:xfrm rot="19712481">
            <a:off x="1508911" y="555688"/>
            <a:ext cx="1043666" cy="932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27163" y="1035931"/>
            <a:ext cx="146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Blízký Východ</a:t>
            </a:r>
          </a:p>
        </p:txBody>
      </p:sp>
      <p:sp>
        <p:nvSpPr>
          <p:cNvPr id="7" name="Obdélník 6"/>
          <p:cNvSpPr/>
          <p:nvPr/>
        </p:nvSpPr>
        <p:spPr>
          <a:xfrm>
            <a:off x="3418706" y="351907"/>
            <a:ext cx="8627982" cy="1115385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Jaká významná událost se pro Kyperskou republiku odehrála v roce 2004? Má tato něco společného s ČR?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120985" y="1899155"/>
            <a:ext cx="7223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VSTUP DO EU</a:t>
            </a:r>
          </a:p>
          <a:p>
            <a:pPr algn="ctr"/>
            <a:r>
              <a:rPr lang="cs-CZ" sz="2800" b="1" dirty="0"/>
              <a:t>ANO, ČR VSTUPOVALA VE STEJNÉM ROCE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0623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ýbuch 1 5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5851" y="351908"/>
            <a:ext cx="23751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Izrael a</a:t>
            </a:r>
          </a:p>
          <a:p>
            <a:r>
              <a:rPr lang="cs-CZ" sz="4400" dirty="0"/>
              <a:t>Palestina </a:t>
            </a:r>
          </a:p>
        </p:txBody>
      </p:sp>
      <p:sp>
        <p:nvSpPr>
          <p:cNvPr id="7" name="Výbuch 1 6"/>
          <p:cNvSpPr/>
          <p:nvPr/>
        </p:nvSpPr>
        <p:spPr>
          <a:xfrm rot="19712481">
            <a:off x="2109155" y="257290"/>
            <a:ext cx="1043666" cy="93282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02651" y="1613792"/>
            <a:ext cx="146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Blízký Východ</a:t>
            </a:r>
          </a:p>
        </p:txBody>
      </p:sp>
      <p:sp>
        <p:nvSpPr>
          <p:cNvPr id="9" name="Obdélník 8"/>
          <p:cNvSpPr/>
          <p:nvPr/>
        </p:nvSpPr>
        <p:spPr>
          <a:xfrm>
            <a:off x="3175591" y="351908"/>
            <a:ext cx="8902995" cy="129043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Konflikt mezi Izraelem a Palestinou má mimo jiné i náboženský podtext. Jako město tří náboženství bývá označován Jeruzalém. </a:t>
            </a:r>
          </a:p>
          <a:p>
            <a:pPr algn="ctr"/>
            <a:r>
              <a:rPr lang="cs-CZ" sz="2400" dirty="0">
                <a:solidFill>
                  <a:schemeClr val="tx1"/>
                </a:solidFill>
              </a:rPr>
              <a:t>Utvořte správné dvojice.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019109" y="2077154"/>
            <a:ext cx="2371060" cy="802959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KATOLÍCI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019108" y="3090791"/>
            <a:ext cx="2371059" cy="802959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ŽIDÉ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019108" y="4104428"/>
            <a:ext cx="2371060" cy="802959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MUSLIMOVÉ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6773736" y="2077154"/>
            <a:ext cx="4369185" cy="802959"/>
          </a:xfrm>
          <a:prstGeom prst="rect">
            <a:avLst/>
          </a:prstGeom>
          <a:solidFill>
            <a:srgbClr val="FFCF3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ZEĎ NÁŘKŮ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6773734" y="3090791"/>
            <a:ext cx="4369187" cy="802959"/>
          </a:xfrm>
          <a:prstGeom prst="rect">
            <a:avLst/>
          </a:prstGeom>
          <a:solidFill>
            <a:srgbClr val="FFCF3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AL AKSÁ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773734" y="4141193"/>
            <a:ext cx="4369187" cy="802959"/>
          </a:xfrm>
          <a:prstGeom prst="rect">
            <a:avLst/>
          </a:prstGeom>
          <a:solidFill>
            <a:srgbClr val="FFCF3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CHRÁM BOŽÍHO HROBU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773734" y="3127556"/>
            <a:ext cx="4369187" cy="802959"/>
          </a:xfrm>
          <a:prstGeom prst="rect">
            <a:avLst/>
          </a:prstGeom>
          <a:solidFill>
            <a:srgbClr val="FFCF3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ZEĎ NÁŘKŮ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6773734" y="4141193"/>
            <a:ext cx="4369187" cy="802959"/>
          </a:xfrm>
          <a:prstGeom prst="rect">
            <a:avLst/>
          </a:prstGeom>
          <a:solidFill>
            <a:srgbClr val="FFCF3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AL-AKSÁ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6773734" y="2077154"/>
            <a:ext cx="4369187" cy="802959"/>
          </a:xfrm>
          <a:prstGeom prst="rect">
            <a:avLst/>
          </a:prstGeom>
          <a:solidFill>
            <a:srgbClr val="FFCF3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CHRÁM BOŽÍHO HROBU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3"/>
          <a:srcRect l="43653" t="45607" r="33842" b="4825"/>
          <a:stretch/>
        </p:blipFill>
        <p:spPr>
          <a:xfrm>
            <a:off x="104097" y="2655777"/>
            <a:ext cx="3676691" cy="4101980"/>
          </a:xfrm>
          <a:prstGeom prst="rect">
            <a:avLst/>
          </a:prstGeom>
        </p:spPr>
      </p:pic>
      <p:sp>
        <p:nvSpPr>
          <p:cNvPr id="20" name="Obdélník 19"/>
          <p:cNvSpPr/>
          <p:nvPr/>
        </p:nvSpPr>
        <p:spPr>
          <a:xfrm>
            <a:off x="3535585" y="5853220"/>
            <a:ext cx="508693" cy="3296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Volný tvar 20"/>
          <p:cNvSpPr/>
          <p:nvPr/>
        </p:nvSpPr>
        <p:spPr>
          <a:xfrm>
            <a:off x="1836183" y="4420668"/>
            <a:ext cx="236062" cy="531817"/>
          </a:xfrm>
          <a:custGeom>
            <a:avLst/>
            <a:gdLst>
              <a:gd name="connsiteX0" fmla="*/ 13567 w 236062"/>
              <a:gd name="connsiteY0" fmla="*/ 314749 h 531817"/>
              <a:gd name="connsiteX1" fmla="*/ 75974 w 236062"/>
              <a:gd name="connsiteY1" fmla="*/ 314749 h 531817"/>
              <a:gd name="connsiteX2" fmla="*/ 89541 w 236062"/>
              <a:gd name="connsiteY2" fmla="*/ 339169 h 531817"/>
              <a:gd name="connsiteX3" fmla="*/ 54267 w 236062"/>
              <a:gd name="connsiteY3" fmla="*/ 388010 h 531817"/>
              <a:gd name="connsiteX4" fmla="*/ 32560 w 236062"/>
              <a:gd name="connsiteY4" fmla="*/ 423283 h 531817"/>
              <a:gd name="connsiteX5" fmla="*/ 10853 w 236062"/>
              <a:gd name="connsiteY5" fmla="*/ 458557 h 531817"/>
              <a:gd name="connsiteX6" fmla="*/ 8140 w 236062"/>
              <a:gd name="connsiteY6" fmla="*/ 488404 h 531817"/>
              <a:gd name="connsiteX7" fmla="*/ 10853 w 236062"/>
              <a:gd name="connsiteY7" fmla="*/ 518251 h 531817"/>
              <a:gd name="connsiteX8" fmla="*/ 56980 w 236062"/>
              <a:gd name="connsiteY8" fmla="*/ 531817 h 531817"/>
              <a:gd name="connsiteX9" fmla="*/ 211642 w 236062"/>
              <a:gd name="connsiteY9" fmla="*/ 453130 h 531817"/>
              <a:gd name="connsiteX10" fmla="*/ 225208 w 236062"/>
              <a:gd name="connsiteY10" fmla="*/ 374443 h 531817"/>
              <a:gd name="connsiteX11" fmla="*/ 236062 w 236062"/>
              <a:gd name="connsiteY11" fmla="*/ 217069 h 531817"/>
              <a:gd name="connsiteX12" fmla="*/ 217068 w 236062"/>
              <a:gd name="connsiteY12" fmla="*/ 108534 h 531817"/>
              <a:gd name="connsiteX13" fmla="*/ 198075 w 236062"/>
              <a:gd name="connsiteY13" fmla="*/ 48841 h 531817"/>
              <a:gd name="connsiteX14" fmla="*/ 89541 w 236062"/>
              <a:gd name="connsiteY14" fmla="*/ 0 h 531817"/>
              <a:gd name="connsiteX15" fmla="*/ 32560 w 236062"/>
              <a:gd name="connsiteY15" fmla="*/ 16280 h 531817"/>
              <a:gd name="connsiteX16" fmla="*/ 21707 w 236062"/>
              <a:gd name="connsiteY16" fmla="*/ 56981 h 531817"/>
              <a:gd name="connsiteX17" fmla="*/ 8140 w 236062"/>
              <a:gd name="connsiteY17" fmla="*/ 124815 h 531817"/>
              <a:gd name="connsiteX18" fmla="*/ 0 w 236062"/>
              <a:gd name="connsiteY18" fmla="*/ 200788 h 531817"/>
              <a:gd name="connsiteX19" fmla="*/ 13567 w 236062"/>
              <a:gd name="connsiteY19" fmla="*/ 314749 h 531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6062" h="531817">
                <a:moveTo>
                  <a:pt x="13567" y="314749"/>
                </a:moveTo>
                <a:lnTo>
                  <a:pt x="75974" y="314749"/>
                </a:lnTo>
                <a:lnTo>
                  <a:pt x="89541" y="339169"/>
                </a:lnTo>
                <a:lnTo>
                  <a:pt x="54267" y="388010"/>
                </a:lnTo>
                <a:lnTo>
                  <a:pt x="32560" y="423283"/>
                </a:lnTo>
                <a:lnTo>
                  <a:pt x="10853" y="458557"/>
                </a:lnTo>
                <a:lnTo>
                  <a:pt x="8140" y="488404"/>
                </a:lnTo>
                <a:lnTo>
                  <a:pt x="10853" y="518251"/>
                </a:lnTo>
                <a:lnTo>
                  <a:pt x="56980" y="531817"/>
                </a:lnTo>
                <a:lnTo>
                  <a:pt x="211642" y="453130"/>
                </a:lnTo>
                <a:lnTo>
                  <a:pt x="225208" y="374443"/>
                </a:lnTo>
                <a:lnTo>
                  <a:pt x="236062" y="217069"/>
                </a:lnTo>
                <a:lnTo>
                  <a:pt x="217068" y="108534"/>
                </a:lnTo>
                <a:lnTo>
                  <a:pt x="198075" y="48841"/>
                </a:lnTo>
                <a:lnTo>
                  <a:pt x="89541" y="0"/>
                </a:lnTo>
                <a:lnTo>
                  <a:pt x="32560" y="16280"/>
                </a:lnTo>
                <a:lnTo>
                  <a:pt x="21707" y="56981"/>
                </a:lnTo>
                <a:lnTo>
                  <a:pt x="8140" y="124815"/>
                </a:lnTo>
                <a:lnTo>
                  <a:pt x="0" y="200788"/>
                </a:lnTo>
                <a:lnTo>
                  <a:pt x="13567" y="314749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Volný tvar 21"/>
          <p:cNvSpPr/>
          <p:nvPr/>
        </p:nvSpPr>
        <p:spPr>
          <a:xfrm>
            <a:off x="1583841" y="4824958"/>
            <a:ext cx="105821" cy="179081"/>
          </a:xfrm>
          <a:custGeom>
            <a:avLst/>
            <a:gdLst>
              <a:gd name="connsiteX0" fmla="*/ 0 w 105821"/>
              <a:gd name="connsiteY0" fmla="*/ 122101 h 179081"/>
              <a:gd name="connsiteX1" fmla="*/ 13567 w 105821"/>
              <a:gd name="connsiteY1" fmla="*/ 179081 h 179081"/>
              <a:gd name="connsiteX2" fmla="*/ 78687 w 105821"/>
              <a:gd name="connsiteY2" fmla="*/ 113961 h 179081"/>
              <a:gd name="connsiteX3" fmla="*/ 105821 w 105821"/>
              <a:gd name="connsiteY3" fmla="*/ 62407 h 179081"/>
              <a:gd name="connsiteX4" fmla="*/ 97681 w 105821"/>
              <a:gd name="connsiteY4" fmla="*/ 27133 h 179081"/>
              <a:gd name="connsiteX5" fmla="*/ 84114 w 105821"/>
              <a:gd name="connsiteY5" fmla="*/ 0 h 179081"/>
              <a:gd name="connsiteX6" fmla="*/ 0 w 105821"/>
              <a:gd name="connsiteY6" fmla="*/ 122101 h 17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821" h="179081">
                <a:moveTo>
                  <a:pt x="0" y="122101"/>
                </a:moveTo>
                <a:lnTo>
                  <a:pt x="13567" y="179081"/>
                </a:lnTo>
                <a:lnTo>
                  <a:pt x="78687" y="113961"/>
                </a:lnTo>
                <a:lnTo>
                  <a:pt x="105821" y="62407"/>
                </a:lnTo>
                <a:lnTo>
                  <a:pt x="97681" y="27133"/>
                </a:lnTo>
                <a:lnTo>
                  <a:pt x="84114" y="0"/>
                </a:lnTo>
                <a:lnTo>
                  <a:pt x="0" y="122101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3535584" y="6331295"/>
            <a:ext cx="508693" cy="329610"/>
          </a:xfrm>
          <a:prstGeom prst="rect">
            <a:avLst/>
          </a:prstGeom>
          <a:solidFill>
            <a:srgbClr val="FFC000"/>
          </a:solidFill>
          <a:ln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154116" y="5813498"/>
            <a:ext cx="68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Izrael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4154116" y="6311434"/>
            <a:ext cx="102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Palestina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69135" y="4268167"/>
            <a:ext cx="85779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Pásmo </a:t>
            </a:r>
          </a:p>
          <a:p>
            <a:r>
              <a:rPr lang="cs-CZ" dirty="0"/>
              <a:t>Gaza</a:t>
            </a:r>
          </a:p>
        </p:txBody>
      </p:sp>
      <p:cxnSp>
        <p:nvCxnSpPr>
          <p:cNvPr id="27" name="Přímá spojnice se šipkou 26"/>
          <p:cNvCxnSpPr/>
          <p:nvPr/>
        </p:nvCxnSpPr>
        <p:spPr>
          <a:xfrm>
            <a:off x="1387935" y="4577534"/>
            <a:ext cx="193902" cy="247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H="1">
            <a:off x="1953747" y="4268167"/>
            <a:ext cx="453012" cy="399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2335046" y="3696640"/>
            <a:ext cx="1001757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Západní břeh Jordánu</a:t>
            </a:r>
          </a:p>
        </p:txBody>
      </p:sp>
      <p:sp>
        <p:nvSpPr>
          <p:cNvPr id="30" name="Ovál 29"/>
          <p:cNvSpPr/>
          <p:nvPr/>
        </p:nvSpPr>
        <p:spPr>
          <a:xfrm>
            <a:off x="1842227" y="4689694"/>
            <a:ext cx="128869" cy="1079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3718271" y="5429057"/>
            <a:ext cx="128869" cy="1079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/>
          <p:cNvSpPr txBox="1"/>
          <p:nvPr/>
        </p:nvSpPr>
        <p:spPr>
          <a:xfrm>
            <a:off x="4131489" y="5337699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Jeruzalém</a:t>
            </a:r>
          </a:p>
        </p:txBody>
      </p:sp>
    </p:spTree>
    <p:extLst>
      <p:ext uri="{BB962C8B-B14F-4D97-AF65-F5344CB8AC3E}">
        <p14:creationId xmlns:p14="http://schemas.microsoft.com/office/powerpoint/2010/main" val="284422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5851" y="351908"/>
            <a:ext cx="23751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Izrael a </a:t>
            </a:r>
          </a:p>
          <a:p>
            <a:r>
              <a:rPr lang="cs-CZ" sz="4400" dirty="0"/>
              <a:t>Palestina </a:t>
            </a:r>
          </a:p>
        </p:txBody>
      </p:sp>
      <p:sp>
        <p:nvSpPr>
          <p:cNvPr id="4" name="Výbuch 1 3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Výbuch 1 4"/>
          <p:cNvSpPr/>
          <p:nvPr/>
        </p:nvSpPr>
        <p:spPr>
          <a:xfrm rot="19712481">
            <a:off x="2109154" y="203781"/>
            <a:ext cx="1043666" cy="932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02651" y="1692293"/>
            <a:ext cx="146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Blízký Východ</a:t>
            </a:r>
          </a:p>
        </p:txBody>
      </p:sp>
      <p:sp>
        <p:nvSpPr>
          <p:cNvPr id="7" name="Obdélník 6"/>
          <p:cNvSpPr/>
          <p:nvPr/>
        </p:nvSpPr>
        <p:spPr>
          <a:xfrm>
            <a:off x="3418706" y="220324"/>
            <a:ext cx="8627982" cy="170971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Uveďte jméno palestinského politika, který v roce 1993 získal Nobelovu cenu míru. Býval předsedou organizace pro osvobození Palestiny, zemřel v roce 2004 a svět si ho bude pamatovat i díky šátku, který k němu neodmyslitelně patřil.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255671" y="3893873"/>
            <a:ext cx="3141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JÁSIR ARAFAT</a:t>
            </a:r>
            <a:endParaRPr lang="cs-CZ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228" y="2143936"/>
            <a:ext cx="3047627" cy="44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1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ýbuch 1 5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5851" y="351908"/>
            <a:ext cx="1299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Sýrie</a:t>
            </a:r>
          </a:p>
        </p:txBody>
      </p:sp>
      <p:sp>
        <p:nvSpPr>
          <p:cNvPr id="7" name="Výbuch 1 6"/>
          <p:cNvSpPr/>
          <p:nvPr/>
        </p:nvSpPr>
        <p:spPr>
          <a:xfrm rot="19712481">
            <a:off x="1560515" y="654939"/>
            <a:ext cx="1043666" cy="93282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75733" y="1035932"/>
            <a:ext cx="146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Blízký Východ</a:t>
            </a:r>
          </a:p>
        </p:txBody>
      </p:sp>
      <p:sp>
        <p:nvSpPr>
          <p:cNvPr id="9" name="Obdélník 8"/>
          <p:cNvSpPr/>
          <p:nvPr/>
        </p:nvSpPr>
        <p:spPr>
          <a:xfrm>
            <a:off x="3175591" y="351908"/>
            <a:ext cx="8902995" cy="1439634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Který řecký ostrov nebyl zasažen vlnou uprchlíků, která vyústila až </a:t>
            </a:r>
            <a:br>
              <a:rPr lang="cs-CZ" sz="2400" dirty="0">
                <a:solidFill>
                  <a:schemeClr val="tx1"/>
                </a:solidFill>
              </a:rPr>
            </a:br>
            <a:r>
              <a:rPr lang="cs-CZ" sz="2400" dirty="0">
                <a:solidFill>
                  <a:schemeClr val="tx1"/>
                </a:solidFill>
              </a:rPr>
              <a:t>v tzv. Evropskou migrační krizi?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632704" y="2060419"/>
            <a:ext cx="3535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Kréta, Kos, Lesbos</a:t>
            </a:r>
          </a:p>
        </p:txBody>
      </p:sp>
      <p:sp>
        <p:nvSpPr>
          <p:cNvPr id="3" name="Ovál 2"/>
          <p:cNvSpPr/>
          <p:nvPr/>
        </p:nvSpPr>
        <p:spPr>
          <a:xfrm>
            <a:off x="5532120" y="2060418"/>
            <a:ext cx="1335024" cy="716985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736" y="3046280"/>
            <a:ext cx="5343198" cy="3556567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267919" y="3046280"/>
            <a:ext cx="32506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V důsledku občanské války prchá ze Sýrie stále více obyvatel. Podle OSN jejich počet v roce 2015 přesáhl čtyři miliony. </a:t>
            </a:r>
          </a:p>
        </p:txBody>
      </p:sp>
    </p:spTree>
    <p:extLst>
      <p:ext uri="{BB962C8B-B14F-4D97-AF65-F5344CB8AC3E}">
        <p14:creationId xmlns:p14="http://schemas.microsoft.com/office/powerpoint/2010/main" val="25461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5851" y="351908"/>
            <a:ext cx="1299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Sýrie</a:t>
            </a:r>
          </a:p>
        </p:txBody>
      </p:sp>
      <p:sp>
        <p:nvSpPr>
          <p:cNvPr id="4" name="Výbuch 1 3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Výbuch 1 4"/>
          <p:cNvSpPr/>
          <p:nvPr/>
        </p:nvSpPr>
        <p:spPr>
          <a:xfrm rot="19712481">
            <a:off x="1578801" y="569520"/>
            <a:ext cx="1043666" cy="932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5733" y="1044404"/>
            <a:ext cx="146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Blízký Východ</a:t>
            </a:r>
          </a:p>
        </p:txBody>
      </p:sp>
      <p:sp>
        <p:nvSpPr>
          <p:cNvPr id="7" name="Obdélník 6"/>
          <p:cNvSpPr/>
          <p:nvPr/>
        </p:nvSpPr>
        <p:spPr>
          <a:xfrm>
            <a:off x="3418706" y="220324"/>
            <a:ext cx="8627982" cy="104154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Souhlasíte s následujícím tvrzením?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418706" y="1594719"/>
            <a:ext cx="8593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Sýrie má výhodnou strategickou polohu mezi Černým, Kaspickým a Středozemním mořem. Občanská válka v zemi vypukla v roce 2011</a:t>
            </a:r>
          </a:p>
          <a:p>
            <a:pPr algn="ctr"/>
            <a:r>
              <a:rPr lang="cs-CZ" sz="2400" dirty="0"/>
              <a:t>kvůli rozporům mezi stoupenci a odpůrci vlády </a:t>
            </a:r>
            <a:r>
              <a:rPr lang="cs-CZ" sz="2400" dirty="0" err="1"/>
              <a:t>Bašára</a:t>
            </a:r>
            <a:r>
              <a:rPr lang="cs-CZ" sz="2400" dirty="0"/>
              <a:t> </a:t>
            </a:r>
            <a:r>
              <a:rPr lang="cs-CZ" sz="2400" dirty="0" err="1"/>
              <a:t>Asada</a:t>
            </a:r>
            <a:r>
              <a:rPr lang="cs-CZ" sz="2400" dirty="0"/>
              <a:t>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469287" y="3398099"/>
            <a:ext cx="146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ANO</a:t>
            </a:r>
            <a:endParaRPr lang="cs-CZ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282308" y="3398099"/>
            <a:ext cx="146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– NE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3318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ýbuch 1 5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5851" y="351908"/>
            <a:ext cx="1040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Irák</a:t>
            </a:r>
          </a:p>
        </p:txBody>
      </p:sp>
      <p:sp>
        <p:nvSpPr>
          <p:cNvPr id="7" name="Výbuch 1 6"/>
          <p:cNvSpPr/>
          <p:nvPr/>
        </p:nvSpPr>
        <p:spPr>
          <a:xfrm rot="19712481">
            <a:off x="1462912" y="417193"/>
            <a:ext cx="1043666" cy="93282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27163" y="1035931"/>
            <a:ext cx="146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Blízký Východ</a:t>
            </a:r>
          </a:p>
        </p:txBody>
      </p:sp>
      <p:sp>
        <p:nvSpPr>
          <p:cNvPr id="9" name="Obdélník 8"/>
          <p:cNvSpPr/>
          <p:nvPr/>
        </p:nvSpPr>
        <p:spPr>
          <a:xfrm>
            <a:off x="3175591" y="351907"/>
            <a:ext cx="8902995" cy="157258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Irák a jeho invaze do Kuvajtu v roce 1990 zapříčinila tzv. válku v Zálivu. Jednalo se o ozbrojený konflikt mezi Irákem a koalicí 28 států v čele </a:t>
            </a:r>
            <a:br>
              <a:rPr lang="cs-CZ" sz="2400" dirty="0">
                <a:solidFill>
                  <a:schemeClr val="tx1"/>
                </a:solidFill>
              </a:rPr>
            </a:br>
            <a:r>
              <a:rPr lang="cs-CZ" sz="2400" dirty="0">
                <a:solidFill>
                  <a:schemeClr val="tx1"/>
                </a:solidFill>
              </a:rPr>
              <a:t>s USA. Klíčová byla především jedna vojenská operace, jaké bylo její kódové označení?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359630" y="2239429"/>
            <a:ext cx="3147495" cy="11155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Černý jestřáb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3359629" y="3501301"/>
            <a:ext cx="3147495" cy="11155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Pouštní bouře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359628" y="4763173"/>
            <a:ext cx="3147495" cy="11155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Půlnoční úder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521" y="2143237"/>
            <a:ext cx="3306837" cy="41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2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5851" y="351908"/>
            <a:ext cx="1040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Irák</a:t>
            </a:r>
          </a:p>
        </p:txBody>
      </p:sp>
      <p:sp>
        <p:nvSpPr>
          <p:cNvPr id="4" name="Výbuch 1 3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Výbuch 1 4"/>
          <p:cNvSpPr/>
          <p:nvPr/>
        </p:nvSpPr>
        <p:spPr>
          <a:xfrm rot="19712481">
            <a:off x="1591598" y="459813"/>
            <a:ext cx="1043666" cy="932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27163" y="1035931"/>
            <a:ext cx="146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Blízký Východ</a:t>
            </a:r>
          </a:p>
        </p:txBody>
      </p:sp>
      <p:sp>
        <p:nvSpPr>
          <p:cNvPr id="7" name="Obdélník 6"/>
          <p:cNvSpPr/>
          <p:nvPr/>
        </p:nvSpPr>
        <p:spPr>
          <a:xfrm>
            <a:off x="3418706" y="220324"/>
            <a:ext cx="8627982" cy="104154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Kdo je muž na obrázku a jak souvisí s Irákem?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699" y="1596416"/>
            <a:ext cx="3314700" cy="42862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670052" y="3139376"/>
            <a:ext cx="35877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Irácký prezident, diktátorský vůdce, jehož vláda byla plná vojenských převratů. Byl souzen jako válečný zločinec a r. 2006 byl popraven.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670052" y="2616156"/>
            <a:ext cx="3141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SADDÁM HUSAJN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046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ýbuch 1 5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5851" y="351908"/>
            <a:ext cx="18278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Nigérie</a:t>
            </a:r>
          </a:p>
        </p:txBody>
      </p:sp>
      <p:sp>
        <p:nvSpPr>
          <p:cNvPr id="7" name="Výbuch 1 6"/>
          <p:cNvSpPr/>
          <p:nvPr/>
        </p:nvSpPr>
        <p:spPr>
          <a:xfrm rot="19712481">
            <a:off x="1843979" y="764663"/>
            <a:ext cx="1043666" cy="93282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175591" y="351907"/>
            <a:ext cx="8902995" cy="157258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Příčinou sporů v Nigérii je i náboženská pestrost mezi etniky žijícími na jejím území a mocenský boj o kontrolu nad těžbou jedné nerostné suroviny.  V čem tkví bohatství delty Nigeru?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034361" y="2228764"/>
            <a:ext cx="722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ROPA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3202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5851" y="351908"/>
            <a:ext cx="18278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Nigérie</a:t>
            </a:r>
          </a:p>
        </p:txBody>
      </p:sp>
      <p:sp>
        <p:nvSpPr>
          <p:cNvPr id="4" name="Výbuch 1 3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Výbuch 1 4"/>
          <p:cNvSpPr/>
          <p:nvPr/>
        </p:nvSpPr>
        <p:spPr>
          <a:xfrm rot="19712481">
            <a:off x="1807401" y="752422"/>
            <a:ext cx="1043666" cy="932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3418706" y="220324"/>
            <a:ext cx="8627982" cy="104154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Jak se jmenuje islamistická povstalecká skupina operující v Nigérii?</a:t>
            </a:r>
          </a:p>
        </p:txBody>
      </p:sp>
      <p:sp>
        <p:nvSpPr>
          <p:cNvPr id="7" name="Obdélník 6"/>
          <p:cNvSpPr/>
          <p:nvPr/>
        </p:nvSpPr>
        <p:spPr>
          <a:xfrm>
            <a:off x="5536814" y="4464614"/>
            <a:ext cx="4083159" cy="1115568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TALIBAN</a:t>
            </a:r>
          </a:p>
        </p:txBody>
      </p:sp>
      <p:sp>
        <p:nvSpPr>
          <p:cNvPr id="8" name="Obdélník 7"/>
          <p:cNvSpPr/>
          <p:nvPr/>
        </p:nvSpPr>
        <p:spPr>
          <a:xfrm>
            <a:off x="5536814" y="1747675"/>
            <a:ext cx="4083161" cy="1115568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BOKO HARAM</a:t>
            </a:r>
          </a:p>
        </p:txBody>
      </p:sp>
      <p:sp>
        <p:nvSpPr>
          <p:cNvPr id="9" name="Obdélník 8"/>
          <p:cNvSpPr/>
          <p:nvPr/>
        </p:nvSpPr>
        <p:spPr>
          <a:xfrm>
            <a:off x="5536815" y="3042425"/>
            <a:ext cx="4083159" cy="1115568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AL-KÁIDA</a:t>
            </a:r>
          </a:p>
        </p:txBody>
      </p:sp>
    </p:spTree>
    <p:extLst>
      <p:ext uri="{BB962C8B-B14F-4D97-AF65-F5344CB8AC3E}">
        <p14:creationId xmlns:p14="http://schemas.microsoft.com/office/powerpoint/2010/main" val="64328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ýbuch 1 5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5851" y="351908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Súdán</a:t>
            </a:r>
          </a:p>
        </p:txBody>
      </p:sp>
      <p:sp>
        <p:nvSpPr>
          <p:cNvPr id="7" name="Výbuch 1 6"/>
          <p:cNvSpPr/>
          <p:nvPr/>
        </p:nvSpPr>
        <p:spPr>
          <a:xfrm rot="19712481">
            <a:off x="1679386" y="737231"/>
            <a:ext cx="1043666" cy="93282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175591" y="351907"/>
            <a:ext cx="8902995" cy="157258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Doplňte správně text o </a:t>
            </a:r>
            <a:r>
              <a:rPr lang="cs-CZ" sz="2400" dirty="0" err="1">
                <a:solidFill>
                  <a:schemeClr val="tx1"/>
                </a:solidFill>
              </a:rPr>
              <a:t>Dárfúru</a:t>
            </a:r>
            <a:r>
              <a:rPr lang="cs-CZ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2" y="2106033"/>
            <a:ext cx="4140475" cy="445799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289304" y="3154680"/>
            <a:ext cx="571474" cy="329184"/>
          </a:xfrm>
          <a:prstGeom prst="rect">
            <a:avLst/>
          </a:prstGeom>
          <a:solidFill>
            <a:srgbClr val="E7EC9D"/>
          </a:solidFill>
          <a:ln>
            <a:solidFill>
              <a:srgbClr val="E7EC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088136" y="4690872"/>
            <a:ext cx="841248" cy="133692"/>
          </a:xfrm>
          <a:prstGeom prst="rect">
            <a:avLst/>
          </a:prstGeom>
          <a:solidFill>
            <a:srgbClr val="E7EC9D"/>
          </a:solidFill>
          <a:ln>
            <a:solidFill>
              <a:srgbClr val="E7EC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929384" y="4674083"/>
            <a:ext cx="841248" cy="133692"/>
          </a:xfrm>
          <a:prstGeom prst="rect">
            <a:avLst/>
          </a:prstGeom>
          <a:solidFill>
            <a:srgbClr val="FFF3E3"/>
          </a:solidFill>
          <a:ln>
            <a:solidFill>
              <a:srgbClr val="FFF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559540" y="3991028"/>
            <a:ext cx="665756" cy="41500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972826" y="2283535"/>
            <a:ext cx="67464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 oblasti v roce 2003 vypuklo povstání proti </a:t>
            </a:r>
            <a:r>
              <a:rPr lang="cs-CZ" sz="2400" i="1" dirty="0">
                <a:solidFill>
                  <a:schemeClr val="accent4">
                    <a:lumMod val="75000"/>
                  </a:schemeClr>
                </a:solidFill>
              </a:rPr>
              <a:t>vládě/islamistům</a:t>
            </a:r>
            <a:r>
              <a:rPr lang="cs-CZ" sz="2400" dirty="0"/>
              <a:t>. </a:t>
            </a:r>
            <a:r>
              <a:rPr lang="cs-CZ" sz="2400" dirty="0" err="1"/>
              <a:t>Dárfúr</a:t>
            </a:r>
            <a:r>
              <a:rPr lang="cs-CZ" sz="2400" dirty="0"/>
              <a:t> obývá </a:t>
            </a:r>
            <a:r>
              <a:rPr lang="cs-CZ" sz="2400" i="1" dirty="0">
                <a:solidFill>
                  <a:schemeClr val="accent4">
                    <a:lumMod val="75000"/>
                  </a:schemeClr>
                </a:solidFill>
              </a:rPr>
              <a:t>černošské/arabské</a:t>
            </a:r>
            <a:r>
              <a:rPr lang="cs-CZ" sz="2400" dirty="0"/>
              <a:t> obyvatelstvo muslimského vyznání. Jednou z příčin konfliktu je, že většina financí získaných z těžby </a:t>
            </a:r>
            <a:r>
              <a:rPr lang="cs-CZ" sz="2400" i="1" dirty="0">
                <a:solidFill>
                  <a:schemeClr val="accent4">
                    <a:lumMod val="75000"/>
                  </a:schemeClr>
                </a:solidFill>
              </a:rPr>
              <a:t>ropy/ diamantů</a:t>
            </a:r>
            <a:r>
              <a:rPr lang="cs-CZ" sz="2400" dirty="0"/>
              <a:t> je investována do oblasti kolem Chartúmu.</a:t>
            </a:r>
          </a:p>
        </p:txBody>
      </p:sp>
      <p:cxnSp>
        <p:nvCxnSpPr>
          <p:cNvPr id="14" name="Přímá spojnice 13"/>
          <p:cNvCxnSpPr/>
          <p:nvPr/>
        </p:nvCxnSpPr>
        <p:spPr>
          <a:xfrm>
            <a:off x="5784980" y="2892490"/>
            <a:ext cx="1483567" cy="933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10323571" y="2883160"/>
            <a:ext cx="1042634" cy="1866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5025989" y="3991028"/>
            <a:ext cx="1268485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24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Obrázek 63"/>
          <p:cNvPicPr>
            <a:picLocks noChangeAspect="1"/>
          </p:cNvPicPr>
          <p:nvPr/>
        </p:nvPicPr>
        <p:blipFill rotWithShape="1">
          <a:blip r:embed="rId3"/>
          <a:srcRect l="38221" r="4477"/>
          <a:stretch/>
        </p:blipFill>
        <p:spPr>
          <a:xfrm>
            <a:off x="3209134" y="37012"/>
            <a:ext cx="8568338" cy="6558312"/>
          </a:xfrm>
          <a:prstGeom prst="rect">
            <a:avLst/>
          </a:prstGeom>
        </p:spPr>
      </p:pic>
      <p:sp>
        <p:nvSpPr>
          <p:cNvPr id="79" name="Výbuch 1 78">
            <a:hlinkClick r:id="rId4" action="ppaction://hlinksldjump"/>
          </p:cNvPr>
          <p:cNvSpPr/>
          <p:nvPr/>
        </p:nvSpPr>
        <p:spPr>
          <a:xfrm rot="433253">
            <a:off x="10570980" y="4482663"/>
            <a:ext cx="577724" cy="682017"/>
          </a:xfrm>
          <a:prstGeom prst="irregularSeal1">
            <a:avLst/>
          </a:prstGeom>
          <a:solidFill>
            <a:srgbClr val="DB641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Ovál 2"/>
          <p:cNvSpPr/>
          <p:nvPr/>
        </p:nvSpPr>
        <p:spPr>
          <a:xfrm>
            <a:off x="1092476" y="1459791"/>
            <a:ext cx="1881867" cy="181534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0"/>
          <a:stretch/>
        </p:blipFill>
        <p:spPr>
          <a:xfrm>
            <a:off x="1092476" y="1469730"/>
            <a:ext cx="1881868" cy="1795462"/>
          </a:xfrm>
          <a:prstGeom prst="ellipse">
            <a:avLst/>
          </a:prstGeom>
        </p:spPr>
      </p:pic>
      <p:cxnSp>
        <p:nvCxnSpPr>
          <p:cNvPr id="5" name="Přímá spojnice 4"/>
          <p:cNvCxnSpPr/>
          <p:nvPr/>
        </p:nvCxnSpPr>
        <p:spPr>
          <a:xfrm flipV="1">
            <a:off x="2974343" y="1836988"/>
            <a:ext cx="1919850" cy="530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ál 5"/>
          <p:cNvSpPr/>
          <p:nvPr/>
        </p:nvSpPr>
        <p:spPr>
          <a:xfrm>
            <a:off x="5925265" y="1741143"/>
            <a:ext cx="327991" cy="2882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19" y="4878618"/>
            <a:ext cx="1841912" cy="1776797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8" name="Přímá spojnice 7"/>
          <p:cNvCxnSpPr>
            <a:stCxn id="6" idx="5"/>
          </p:cNvCxnSpPr>
          <p:nvPr/>
        </p:nvCxnSpPr>
        <p:spPr>
          <a:xfrm>
            <a:off x="6205223" y="1987167"/>
            <a:ext cx="1174917" cy="29407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Výbuch 1 8">
            <a:hlinkClick r:id="rId9" action="ppaction://hlinksldjump"/>
          </p:cNvPr>
          <p:cNvSpPr/>
          <p:nvPr/>
        </p:nvSpPr>
        <p:spPr>
          <a:xfrm>
            <a:off x="4137141" y="1594536"/>
            <a:ext cx="326126" cy="335452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Výbuch 1 9">
            <a:hlinkClick r:id="rId10" action="ppaction://hlinksldjump"/>
          </p:cNvPr>
          <p:cNvSpPr/>
          <p:nvPr/>
        </p:nvSpPr>
        <p:spPr>
          <a:xfrm>
            <a:off x="4329679" y="1765991"/>
            <a:ext cx="326126" cy="33545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vál 10"/>
          <p:cNvSpPr/>
          <p:nvPr/>
        </p:nvSpPr>
        <p:spPr>
          <a:xfrm>
            <a:off x="4894193" y="1633177"/>
            <a:ext cx="327991" cy="2882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486848" y="2110995"/>
            <a:ext cx="731798" cy="4062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30">
            <a:off x="1011557" y="4272641"/>
            <a:ext cx="3172724" cy="2374475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Výbuch 1 13">
            <a:hlinkClick r:id="rId13" action="ppaction://hlinksldjump"/>
          </p:cNvPr>
          <p:cNvSpPr/>
          <p:nvPr/>
        </p:nvSpPr>
        <p:spPr>
          <a:xfrm rot="1729102">
            <a:off x="3782455" y="996258"/>
            <a:ext cx="323029" cy="335452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Výbuch 1 14">
            <a:hlinkClick r:id="rId14" action="ppaction://hlinksldjump"/>
          </p:cNvPr>
          <p:cNvSpPr/>
          <p:nvPr/>
        </p:nvSpPr>
        <p:spPr>
          <a:xfrm rot="1729102">
            <a:off x="4067645" y="1055320"/>
            <a:ext cx="323029" cy="33545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6" name="Přímá spojnice 15"/>
          <p:cNvCxnSpPr/>
          <p:nvPr/>
        </p:nvCxnSpPr>
        <p:spPr>
          <a:xfrm flipH="1">
            <a:off x="3699651" y="2538916"/>
            <a:ext cx="1954147" cy="202830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032208" y="689044"/>
            <a:ext cx="579774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Irsko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3206002" y="1430958"/>
            <a:ext cx="895886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Baskicko</a:t>
            </a:r>
          </a:p>
        </p:txBody>
      </p:sp>
      <p:sp>
        <p:nvSpPr>
          <p:cNvPr id="19" name="Výbuch 1 18">
            <a:hlinkClick r:id="rId15" action="ppaction://hlinksldjump"/>
          </p:cNvPr>
          <p:cNvSpPr/>
          <p:nvPr/>
        </p:nvSpPr>
        <p:spPr>
          <a:xfrm rot="19712481">
            <a:off x="5282961" y="3157168"/>
            <a:ext cx="326126" cy="335452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Výbuch 1 19">
            <a:hlinkClick r:id="rId16" action="ppaction://hlinksldjump"/>
          </p:cNvPr>
          <p:cNvSpPr/>
          <p:nvPr/>
        </p:nvSpPr>
        <p:spPr>
          <a:xfrm rot="19712481">
            <a:off x="5518387" y="3190347"/>
            <a:ext cx="326126" cy="33545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Výbuch 1 20">
            <a:hlinkClick r:id="rId17" action="ppaction://hlinksldjump"/>
          </p:cNvPr>
          <p:cNvSpPr/>
          <p:nvPr/>
        </p:nvSpPr>
        <p:spPr>
          <a:xfrm>
            <a:off x="6057580" y="3519520"/>
            <a:ext cx="326126" cy="335452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Výbuch 1 21">
            <a:hlinkClick r:id="rId18" action="ppaction://hlinksldjump"/>
          </p:cNvPr>
          <p:cNvSpPr/>
          <p:nvPr/>
        </p:nvSpPr>
        <p:spPr>
          <a:xfrm>
            <a:off x="6165302" y="3333702"/>
            <a:ext cx="326126" cy="33545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5" name="Výbuch 1 24">
            <a:hlinkClick r:id="rId19" action="ppaction://hlinksldjump"/>
          </p:cNvPr>
          <p:cNvSpPr/>
          <p:nvPr/>
        </p:nvSpPr>
        <p:spPr>
          <a:xfrm rot="19712481">
            <a:off x="7547545" y="2224758"/>
            <a:ext cx="326126" cy="335452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Výbuch 1 25">
            <a:hlinkClick r:id="rId20" action="ppaction://hlinksldjump"/>
          </p:cNvPr>
          <p:cNvSpPr/>
          <p:nvPr/>
        </p:nvSpPr>
        <p:spPr>
          <a:xfrm rot="19712481">
            <a:off x="7782971" y="2257937"/>
            <a:ext cx="326126" cy="33545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Výbuch 1 26">
            <a:hlinkClick r:id="rId21" action="ppaction://hlinksldjump"/>
          </p:cNvPr>
          <p:cNvSpPr/>
          <p:nvPr/>
        </p:nvSpPr>
        <p:spPr>
          <a:xfrm rot="19712481">
            <a:off x="7381471" y="3429652"/>
            <a:ext cx="326126" cy="335452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8" name="Výbuch 1 27">
            <a:hlinkClick r:id="rId22" action="ppaction://hlinksldjump"/>
          </p:cNvPr>
          <p:cNvSpPr/>
          <p:nvPr/>
        </p:nvSpPr>
        <p:spPr>
          <a:xfrm rot="19712481">
            <a:off x="7616897" y="3462831"/>
            <a:ext cx="326126" cy="33545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9" name="Výbuch 1 28">
            <a:hlinkClick r:id="rId23" action="ppaction://hlinksldjump"/>
          </p:cNvPr>
          <p:cNvSpPr/>
          <p:nvPr/>
        </p:nvSpPr>
        <p:spPr>
          <a:xfrm rot="19712481">
            <a:off x="9070744" y="1768412"/>
            <a:ext cx="326126" cy="335452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Výbuch 1 29">
            <a:hlinkClick r:id="rId24" action="ppaction://hlinksldjump"/>
          </p:cNvPr>
          <p:cNvSpPr/>
          <p:nvPr/>
        </p:nvSpPr>
        <p:spPr>
          <a:xfrm rot="19712481">
            <a:off x="9306170" y="1801591"/>
            <a:ext cx="326126" cy="33545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3" name="Výbuch 1 32">
            <a:hlinkClick r:id="rId25" action="ppaction://hlinksldjump"/>
          </p:cNvPr>
          <p:cNvSpPr/>
          <p:nvPr/>
        </p:nvSpPr>
        <p:spPr>
          <a:xfrm rot="19712481">
            <a:off x="7208669" y="5445271"/>
            <a:ext cx="326126" cy="335452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4" name="Výbuch 1 33">
            <a:hlinkClick r:id="rId26" action="ppaction://hlinksldjump"/>
          </p:cNvPr>
          <p:cNvSpPr/>
          <p:nvPr/>
        </p:nvSpPr>
        <p:spPr>
          <a:xfrm rot="19712481">
            <a:off x="7443705" y="5585074"/>
            <a:ext cx="326126" cy="33545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5" name="Výbuch 1 34">
            <a:hlinkClick r:id="rId27" action="ppaction://hlinksldjump"/>
          </p:cNvPr>
          <p:cNvSpPr/>
          <p:nvPr/>
        </p:nvSpPr>
        <p:spPr>
          <a:xfrm rot="19712481">
            <a:off x="992903" y="4727001"/>
            <a:ext cx="326126" cy="335452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6" name="Výbuch 1 35">
            <a:hlinkClick r:id="rId28" action="ppaction://hlinksldjump"/>
          </p:cNvPr>
          <p:cNvSpPr/>
          <p:nvPr/>
        </p:nvSpPr>
        <p:spPr>
          <a:xfrm rot="19712481">
            <a:off x="1228329" y="4760180"/>
            <a:ext cx="326126" cy="33545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7" name="Výbuch 1 36">
            <a:hlinkClick r:id="rId29" action="ppaction://hlinksldjump"/>
          </p:cNvPr>
          <p:cNvSpPr/>
          <p:nvPr/>
        </p:nvSpPr>
        <p:spPr>
          <a:xfrm rot="19712481">
            <a:off x="1237451" y="5359425"/>
            <a:ext cx="326126" cy="335452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8" name="Výbuch 1 37">
            <a:hlinkClick r:id="rId30" action="ppaction://hlinksldjump"/>
          </p:cNvPr>
          <p:cNvSpPr/>
          <p:nvPr/>
        </p:nvSpPr>
        <p:spPr>
          <a:xfrm rot="19712481">
            <a:off x="1472877" y="5392604"/>
            <a:ext cx="326126" cy="33545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9" name="Výbuch 1 38">
            <a:hlinkClick r:id="rId31" action="ppaction://hlinksldjump"/>
          </p:cNvPr>
          <p:cNvSpPr/>
          <p:nvPr/>
        </p:nvSpPr>
        <p:spPr>
          <a:xfrm rot="19712481">
            <a:off x="2092404" y="4689720"/>
            <a:ext cx="326126" cy="335452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0" name="Výbuch 1 39">
            <a:hlinkClick r:id="rId32" action="ppaction://hlinksldjump"/>
          </p:cNvPr>
          <p:cNvSpPr/>
          <p:nvPr/>
        </p:nvSpPr>
        <p:spPr>
          <a:xfrm rot="19712481">
            <a:off x="2327830" y="4722899"/>
            <a:ext cx="326126" cy="33545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1" name="Výbuch 1 40">
            <a:hlinkClick r:id="rId33" action="ppaction://hlinksldjump"/>
          </p:cNvPr>
          <p:cNvSpPr/>
          <p:nvPr/>
        </p:nvSpPr>
        <p:spPr>
          <a:xfrm rot="19712481">
            <a:off x="2706535" y="5279432"/>
            <a:ext cx="326126" cy="335452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2" name="Výbuch 1 41">
            <a:hlinkClick r:id="rId34" action="ppaction://hlinksldjump"/>
          </p:cNvPr>
          <p:cNvSpPr/>
          <p:nvPr/>
        </p:nvSpPr>
        <p:spPr>
          <a:xfrm rot="19712481">
            <a:off x="2941961" y="5312611"/>
            <a:ext cx="326126" cy="33545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5507846" y="2796768"/>
            <a:ext cx="699230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Súdán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6118810" y="3854972"/>
            <a:ext cx="971228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Somálsko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7371732" y="3818535"/>
            <a:ext cx="923330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Srí Lanka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7595431" y="1875565"/>
            <a:ext cx="608372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Tibet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9630021" y="1790049"/>
            <a:ext cx="617477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KLDR</a:t>
            </a:r>
          </a:p>
        </p:txBody>
      </p:sp>
      <p:sp>
        <p:nvSpPr>
          <p:cNvPr id="50" name="TextovéPole 49"/>
          <p:cNvSpPr txBox="1"/>
          <p:nvPr/>
        </p:nvSpPr>
        <p:spPr>
          <a:xfrm>
            <a:off x="847763" y="978338"/>
            <a:ext cx="1607556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Bývalá Jugoslávie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2346083" y="3835953"/>
            <a:ext cx="1318246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Blízký Východ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8277878" y="6369592"/>
            <a:ext cx="1196418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Zakavkazsko</a:t>
            </a:r>
          </a:p>
        </p:txBody>
      </p:sp>
      <p:sp>
        <p:nvSpPr>
          <p:cNvPr id="53" name="Výbuch 1 52">
            <a:hlinkClick r:id="rId35" action="ppaction://hlinksldjump"/>
          </p:cNvPr>
          <p:cNvSpPr/>
          <p:nvPr/>
        </p:nvSpPr>
        <p:spPr>
          <a:xfrm>
            <a:off x="2014436" y="2207974"/>
            <a:ext cx="326126" cy="335452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4" name="Výbuch 1 53">
            <a:hlinkClick r:id="rId36" action="ppaction://hlinksldjump"/>
          </p:cNvPr>
          <p:cNvSpPr/>
          <p:nvPr/>
        </p:nvSpPr>
        <p:spPr>
          <a:xfrm>
            <a:off x="1635940" y="1993428"/>
            <a:ext cx="326126" cy="33545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1781491" y="1642037"/>
            <a:ext cx="707245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800" dirty="0"/>
              <a:t>Bosna a </a:t>
            </a:r>
          </a:p>
          <a:p>
            <a:pPr algn="ctr"/>
            <a:r>
              <a:rPr lang="cs-CZ" sz="800" dirty="0"/>
              <a:t>Hercegovina</a:t>
            </a:r>
          </a:p>
        </p:txBody>
      </p:sp>
      <p:sp>
        <p:nvSpPr>
          <p:cNvPr id="56" name="TextovéPole 55"/>
          <p:cNvSpPr txBox="1"/>
          <p:nvPr/>
        </p:nvSpPr>
        <p:spPr>
          <a:xfrm>
            <a:off x="2323567" y="2123490"/>
            <a:ext cx="487634" cy="2154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800" dirty="0"/>
              <a:t>Kosovo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1088183" y="4487383"/>
            <a:ext cx="373820" cy="2154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800" dirty="0"/>
              <a:t>Kypr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2335916" y="4431181"/>
            <a:ext cx="388248" cy="2154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800" dirty="0"/>
              <a:t>Sýrie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3145503" y="5043321"/>
            <a:ext cx="341760" cy="2154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800" dirty="0"/>
              <a:t>Irák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1827430" y="5550344"/>
            <a:ext cx="564578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800" dirty="0"/>
              <a:t>Izrael a </a:t>
            </a:r>
          </a:p>
          <a:p>
            <a:pPr algn="ctr"/>
            <a:r>
              <a:rPr lang="cs-CZ" sz="800" dirty="0"/>
              <a:t>Palestina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7395820" y="5226604"/>
            <a:ext cx="453971" cy="2154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800" dirty="0"/>
              <a:t>Gruzie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7778074" y="5761505"/>
            <a:ext cx="720070" cy="2154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800" dirty="0"/>
              <a:t>Ázerbájdžán </a:t>
            </a:r>
          </a:p>
        </p:txBody>
      </p:sp>
      <p:sp>
        <p:nvSpPr>
          <p:cNvPr id="65" name="Výbuch 1 64">
            <a:hlinkClick r:id="rId37" action="ppaction://hlinksldjump"/>
          </p:cNvPr>
          <p:cNvSpPr/>
          <p:nvPr/>
        </p:nvSpPr>
        <p:spPr>
          <a:xfrm rot="19712481">
            <a:off x="4167620" y="3282015"/>
            <a:ext cx="326126" cy="335452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6" name="Výbuch 1 65">
            <a:hlinkClick r:id="rId38" action="ppaction://hlinksldjump"/>
          </p:cNvPr>
          <p:cNvSpPr/>
          <p:nvPr/>
        </p:nvSpPr>
        <p:spPr>
          <a:xfrm rot="19712481">
            <a:off x="4403046" y="3315194"/>
            <a:ext cx="326126" cy="33545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7" name="TextovéPole 66"/>
          <p:cNvSpPr txBox="1"/>
          <p:nvPr/>
        </p:nvSpPr>
        <p:spPr>
          <a:xfrm>
            <a:off x="3453183" y="2939469"/>
            <a:ext cx="782458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Nigérie</a:t>
            </a:r>
          </a:p>
        </p:txBody>
      </p:sp>
      <p:sp>
        <p:nvSpPr>
          <p:cNvPr id="70" name="Výbuch 1 69">
            <a:hlinkClick r:id="rId39" action="ppaction://hlinksldjump"/>
          </p:cNvPr>
          <p:cNvSpPr/>
          <p:nvPr/>
        </p:nvSpPr>
        <p:spPr>
          <a:xfrm rot="19712481">
            <a:off x="5329777" y="1458620"/>
            <a:ext cx="326126" cy="335452"/>
          </a:xfrm>
          <a:prstGeom prst="irregularSeal1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1" name="Výbuch 1 70">
            <a:hlinkClick r:id="rId40" action="ppaction://hlinksldjump"/>
          </p:cNvPr>
          <p:cNvSpPr/>
          <p:nvPr/>
        </p:nvSpPr>
        <p:spPr>
          <a:xfrm rot="19712481">
            <a:off x="5565203" y="1491799"/>
            <a:ext cx="326126" cy="335452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2" name="TextovéPole 71"/>
          <p:cNvSpPr txBox="1"/>
          <p:nvPr/>
        </p:nvSpPr>
        <p:spPr>
          <a:xfrm>
            <a:off x="5158486" y="1079749"/>
            <a:ext cx="1388522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Ukrajina/Krym</a:t>
            </a:r>
          </a:p>
        </p:txBody>
      </p:sp>
      <p:sp>
        <p:nvSpPr>
          <p:cNvPr id="74" name="Výbuch 1 73">
            <a:hlinkClick r:id="rId41" action="ppaction://hlinksldjump"/>
          </p:cNvPr>
          <p:cNvSpPr/>
          <p:nvPr/>
        </p:nvSpPr>
        <p:spPr>
          <a:xfrm rot="433253">
            <a:off x="10614196" y="5234298"/>
            <a:ext cx="577724" cy="682017"/>
          </a:xfrm>
          <a:prstGeom prst="irregularSeal1">
            <a:avLst/>
          </a:prstGeom>
          <a:solidFill>
            <a:srgbClr val="DB641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5" name="Výbuch 1 74">
            <a:hlinkClick r:id="rId42" action="ppaction://hlinksldjump"/>
          </p:cNvPr>
          <p:cNvSpPr/>
          <p:nvPr/>
        </p:nvSpPr>
        <p:spPr>
          <a:xfrm rot="433253">
            <a:off x="10622332" y="5984763"/>
            <a:ext cx="577724" cy="682017"/>
          </a:xfrm>
          <a:prstGeom prst="irregularSeal1">
            <a:avLst/>
          </a:prstGeom>
          <a:solidFill>
            <a:srgbClr val="DB641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6" name="TextovéPole 75">
            <a:hlinkClick r:id="rId4" action="ppaction://hlinksldjump"/>
          </p:cNvPr>
          <p:cNvSpPr txBox="1"/>
          <p:nvPr/>
        </p:nvSpPr>
        <p:spPr>
          <a:xfrm>
            <a:off x="10849075" y="4418103"/>
            <a:ext cx="1271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Pravidla hry</a:t>
            </a:r>
          </a:p>
        </p:txBody>
      </p:sp>
      <p:sp>
        <p:nvSpPr>
          <p:cNvPr id="77" name="TextovéPole 76">
            <a:hlinkClick r:id="rId41" action="ppaction://hlinksldjump"/>
          </p:cNvPr>
          <p:cNvSpPr txBox="1"/>
          <p:nvPr/>
        </p:nvSpPr>
        <p:spPr>
          <a:xfrm>
            <a:off x="10785890" y="5344473"/>
            <a:ext cx="98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Úvod  </a:t>
            </a:r>
          </a:p>
        </p:txBody>
      </p:sp>
      <p:sp>
        <p:nvSpPr>
          <p:cNvPr id="78" name="TextovéPole 77">
            <a:hlinkClick r:id="rId42" action="ppaction://hlinksldjump"/>
          </p:cNvPr>
          <p:cNvSpPr txBox="1"/>
          <p:nvPr/>
        </p:nvSpPr>
        <p:spPr>
          <a:xfrm>
            <a:off x="10767404" y="6070811"/>
            <a:ext cx="1017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Citace </a:t>
            </a:r>
          </a:p>
        </p:txBody>
      </p:sp>
    </p:spTree>
    <p:extLst>
      <p:ext uri="{BB962C8B-B14F-4D97-AF65-F5344CB8AC3E}">
        <p14:creationId xmlns:p14="http://schemas.microsoft.com/office/powerpoint/2010/main" val="415876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1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5851" y="351908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Súdán</a:t>
            </a:r>
          </a:p>
        </p:txBody>
      </p:sp>
      <p:sp>
        <p:nvSpPr>
          <p:cNvPr id="4" name="Výbuch 1 3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Výbuch 1 4"/>
          <p:cNvSpPr/>
          <p:nvPr/>
        </p:nvSpPr>
        <p:spPr>
          <a:xfrm rot="19712481">
            <a:off x="1624520" y="654938"/>
            <a:ext cx="1043666" cy="932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3471869" y="220324"/>
            <a:ext cx="8627982" cy="1257602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Opravte správně následující text.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</a:rPr>
              <a:t> (1 chyba)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036855" y="1750059"/>
            <a:ext cx="69430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V roce 2012 vznikl Severní Súdán, tento nový stát je ovšem zmítán občanskou válkou. Příčinou občanské války je konflikt mezi etniky </a:t>
            </a:r>
            <a:r>
              <a:rPr lang="cs-CZ" sz="3200" dirty="0" err="1"/>
              <a:t>Nuerů</a:t>
            </a:r>
            <a:r>
              <a:rPr lang="cs-CZ" sz="3200" dirty="0"/>
              <a:t> a </a:t>
            </a:r>
            <a:r>
              <a:rPr lang="cs-CZ" sz="3200" dirty="0" err="1"/>
              <a:t>Dinků</a:t>
            </a:r>
            <a:r>
              <a:rPr lang="cs-CZ" sz="3200" dirty="0"/>
              <a:t>. Ekonomika spoléhající na ropné zdroje kolabuje a nestabilitě nepřidává ani vysoká negramotnost, nezaměstnanost </a:t>
            </a:r>
            <a:br>
              <a:rPr lang="cs-CZ" sz="3200" dirty="0"/>
            </a:br>
            <a:r>
              <a:rPr lang="cs-CZ" sz="3200" dirty="0"/>
              <a:t>a nekvalifikovanost obyvatelstva.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162955" y="1750059"/>
            <a:ext cx="1297043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</a:rPr>
              <a:t>Jižní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48" y="2698781"/>
            <a:ext cx="3448812" cy="172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4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ýbuch 1 5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5851" y="351908"/>
            <a:ext cx="23505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Somálsko</a:t>
            </a:r>
          </a:p>
        </p:txBody>
      </p:sp>
      <p:sp>
        <p:nvSpPr>
          <p:cNvPr id="7" name="Výbuch 1 6"/>
          <p:cNvSpPr/>
          <p:nvPr/>
        </p:nvSpPr>
        <p:spPr>
          <a:xfrm rot="19712481">
            <a:off x="2292034" y="782951"/>
            <a:ext cx="1043666" cy="93282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502412" y="351907"/>
            <a:ext cx="8576174" cy="99226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Která z následujících oblastí není součástí Somálska?</a:t>
            </a:r>
          </a:p>
        </p:txBody>
      </p:sp>
      <p:sp>
        <p:nvSpPr>
          <p:cNvPr id="9" name="Obdélník 8"/>
          <p:cNvSpPr/>
          <p:nvPr/>
        </p:nvSpPr>
        <p:spPr>
          <a:xfrm>
            <a:off x="6816059" y="3088970"/>
            <a:ext cx="3147495" cy="11155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err="1">
                <a:solidFill>
                  <a:schemeClr val="tx1"/>
                </a:solidFill>
              </a:rPr>
              <a:t>Puntsko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816060" y="1873669"/>
            <a:ext cx="3147495" cy="11155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err="1">
                <a:solidFill>
                  <a:schemeClr val="tx1"/>
                </a:solidFill>
              </a:rPr>
              <a:t>Shaba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816060" y="4379125"/>
            <a:ext cx="3147495" cy="11155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err="1">
                <a:solidFill>
                  <a:schemeClr val="tx1"/>
                </a:solidFill>
              </a:rPr>
              <a:t>Somaliland</a:t>
            </a:r>
            <a:endParaRPr lang="cs-CZ" sz="3200" dirty="0">
              <a:solidFill>
                <a:schemeClr val="tx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9237" t="15313" r="23995" b="5750"/>
          <a:stretch/>
        </p:blipFill>
        <p:spPr>
          <a:xfrm rot="16200000">
            <a:off x="2757990" y="2233386"/>
            <a:ext cx="3773448" cy="314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8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5851" y="351908"/>
            <a:ext cx="23505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Somálsko</a:t>
            </a:r>
          </a:p>
        </p:txBody>
      </p:sp>
      <p:sp>
        <p:nvSpPr>
          <p:cNvPr id="4" name="Výbuch 1 3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Výbuch 1 4"/>
          <p:cNvSpPr/>
          <p:nvPr/>
        </p:nvSpPr>
        <p:spPr>
          <a:xfrm rot="19712481">
            <a:off x="2292665" y="755522"/>
            <a:ext cx="1043666" cy="932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3471869" y="220324"/>
            <a:ext cx="8627982" cy="1257602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Co ohrožuje zahraniční plavidla proplouvající kolem „Afrického rohu“?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94" y="1892125"/>
            <a:ext cx="6031030" cy="426412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603550" y="1882477"/>
            <a:ext cx="1137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PIRÁTI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293936" y="2500694"/>
            <a:ext cx="44444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Původně šlo o snahu místních rybářů bránit svá rybářská loviště. V současnosti se piráti specializují na velká plavidla, dlouho zadržují rukojmí a požadují vysoké výkupné. Jejich útoky jsou dopředu promyšlené, efektivní </a:t>
            </a:r>
            <a:br>
              <a:rPr lang="cs-CZ" sz="2400" dirty="0"/>
            </a:br>
            <a:r>
              <a:rPr lang="cs-CZ" sz="2400" dirty="0"/>
              <a:t>a výborně organizované. </a:t>
            </a:r>
          </a:p>
        </p:txBody>
      </p:sp>
    </p:spTree>
    <p:extLst>
      <p:ext uri="{BB962C8B-B14F-4D97-AF65-F5344CB8AC3E}">
        <p14:creationId xmlns:p14="http://schemas.microsoft.com/office/powerpoint/2010/main" val="5900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ýbuch 1 5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6435" y="194448"/>
            <a:ext cx="16674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Gruzie</a:t>
            </a:r>
          </a:p>
        </p:txBody>
      </p:sp>
      <p:sp>
        <p:nvSpPr>
          <p:cNvPr id="7" name="Výbuch 1 6"/>
          <p:cNvSpPr/>
          <p:nvPr/>
        </p:nvSpPr>
        <p:spPr>
          <a:xfrm rot="19712481">
            <a:off x="1953706" y="572640"/>
            <a:ext cx="1043666" cy="93282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66568" y="854384"/>
            <a:ext cx="1320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Zakavkazsko</a:t>
            </a:r>
          </a:p>
        </p:txBody>
      </p:sp>
      <p:sp>
        <p:nvSpPr>
          <p:cNvPr id="9" name="Obdélník 8"/>
          <p:cNvSpPr/>
          <p:nvPr/>
        </p:nvSpPr>
        <p:spPr>
          <a:xfrm>
            <a:off x="3175591" y="351908"/>
            <a:ext cx="8902995" cy="100906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V následujícím sdělení opravte chybnou informaci.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418706" y="1594719"/>
            <a:ext cx="85937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Jižní </a:t>
            </a:r>
            <a:r>
              <a:rPr lang="cs-CZ" sz="2400" dirty="0" err="1"/>
              <a:t>Osetie</a:t>
            </a:r>
            <a:r>
              <a:rPr lang="cs-CZ" sz="2400" dirty="0"/>
              <a:t> je sporné území, které se stalo příčinou sporů mezi Gruzií a Čínou. V 90. letech 20. století vyhlásila </a:t>
            </a:r>
            <a:r>
              <a:rPr lang="cs-CZ" sz="2400" dirty="0" err="1"/>
              <a:t>Osetie</a:t>
            </a:r>
            <a:r>
              <a:rPr lang="cs-CZ" sz="2400" dirty="0"/>
              <a:t> nezávislost, ale tu tiše respektuje jen Rusko. V roce 2008, kdy se gruzínský prezident Michail </a:t>
            </a:r>
            <a:r>
              <a:rPr lang="cs-CZ" sz="2400" dirty="0" err="1"/>
              <a:t>Saakašvili</a:t>
            </a:r>
            <a:r>
              <a:rPr lang="cs-CZ" sz="2400" dirty="0"/>
              <a:t> snažil znovu získat kontrolu nad </a:t>
            </a:r>
            <a:r>
              <a:rPr lang="cs-CZ" sz="2400" dirty="0" err="1"/>
              <a:t>Osetií</a:t>
            </a:r>
            <a:r>
              <a:rPr lang="cs-CZ" sz="2400" dirty="0"/>
              <a:t>, vyústil celý konflikt ve válku.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614531" y="1988288"/>
            <a:ext cx="975523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Ruskem.</a:t>
            </a:r>
          </a:p>
        </p:txBody>
      </p:sp>
    </p:spTree>
    <p:extLst>
      <p:ext uri="{BB962C8B-B14F-4D97-AF65-F5344CB8AC3E}">
        <p14:creationId xmlns:p14="http://schemas.microsoft.com/office/powerpoint/2010/main" val="424320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5851" y="351908"/>
            <a:ext cx="29790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err="1"/>
              <a:t>Ázerbajdžán</a:t>
            </a:r>
            <a:endParaRPr lang="cs-CZ" sz="4400" dirty="0"/>
          </a:p>
        </p:txBody>
      </p:sp>
      <p:sp>
        <p:nvSpPr>
          <p:cNvPr id="4" name="Výbuch 1 3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Výbuch 1 4"/>
          <p:cNvSpPr/>
          <p:nvPr/>
        </p:nvSpPr>
        <p:spPr>
          <a:xfrm rot="19712481">
            <a:off x="2859593" y="819530"/>
            <a:ext cx="1043666" cy="932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978632" y="984743"/>
            <a:ext cx="1320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Zakavkazsko</a:t>
            </a:r>
          </a:p>
        </p:txBody>
      </p:sp>
      <p:sp>
        <p:nvSpPr>
          <p:cNvPr id="7" name="Obdélník 6"/>
          <p:cNvSpPr/>
          <p:nvPr/>
        </p:nvSpPr>
        <p:spPr>
          <a:xfrm>
            <a:off x="4069970" y="220324"/>
            <a:ext cx="7976717" cy="104154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Trvalé válečné napětí je i v Ázerbájdžánu. Jak se jmenuje území, které je příčinou sporů mezi Ázerbájdžánem a Arménií?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012557" y="1694523"/>
            <a:ext cx="547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NÁHORNÍ KARABACH</a:t>
            </a:r>
            <a:endParaRPr lang="cs-CZ" sz="2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852425" y="2258388"/>
            <a:ext cx="5875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„Arménský ostrov v ázerbájdžánském moři“</a:t>
            </a:r>
          </a:p>
          <a:p>
            <a:pPr algn="ctr"/>
            <a:r>
              <a:rPr lang="cs-CZ" sz="2400" dirty="0"/>
              <a:t>Přes 90 % obyvatel Náhorního Karabachu jsou Arméni. </a:t>
            </a:r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409" y="3583590"/>
            <a:ext cx="4743162" cy="308504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7974419" y="5114260"/>
            <a:ext cx="935665" cy="202019"/>
          </a:xfrm>
          <a:prstGeom prst="rect">
            <a:avLst/>
          </a:prstGeom>
          <a:solidFill>
            <a:srgbClr val="F4E2BA"/>
          </a:solidFill>
          <a:ln>
            <a:solidFill>
              <a:srgbClr val="F4E2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7974419" y="4977438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171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ýbuch 1 5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19859" y="112152"/>
            <a:ext cx="2222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Srí Lanka</a:t>
            </a:r>
          </a:p>
        </p:txBody>
      </p:sp>
      <p:sp>
        <p:nvSpPr>
          <p:cNvPr id="7" name="Výbuch 1 6"/>
          <p:cNvSpPr/>
          <p:nvPr/>
        </p:nvSpPr>
        <p:spPr>
          <a:xfrm rot="19712481">
            <a:off x="2118298" y="618360"/>
            <a:ext cx="1043666" cy="93282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440767" y="223892"/>
            <a:ext cx="8638457" cy="96482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Příčinou neshod na Srí Lance jsou etnicko-náboženské rozdíly mezi Tamily a Sinhálci. Jaká dvě náboženství tato etnika vyznávají?</a:t>
            </a:r>
          </a:p>
        </p:txBody>
      </p:sp>
      <p:sp>
        <p:nvSpPr>
          <p:cNvPr id="9" name="Obdélník 8"/>
          <p:cNvSpPr/>
          <p:nvPr/>
        </p:nvSpPr>
        <p:spPr>
          <a:xfrm>
            <a:off x="4648934" y="1626947"/>
            <a:ext cx="5555770" cy="11155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Sunnitský islám/ Šíitský islám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648933" y="4665648"/>
            <a:ext cx="5555771" cy="11155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Hinduismus/Budhismus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648933" y="3096793"/>
            <a:ext cx="5555771" cy="11155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Hinduismus/Islám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34" y="2005955"/>
            <a:ext cx="3387470" cy="265969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84160" y="4731974"/>
            <a:ext cx="4245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Tamilové při oslavách hinduistického svátku</a:t>
            </a:r>
          </a:p>
        </p:txBody>
      </p:sp>
    </p:spTree>
    <p:extLst>
      <p:ext uri="{BB962C8B-B14F-4D97-AF65-F5344CB8AC3E}">
        <p14:creationId xmlns:p14="http://schemas.microsoft.com/office/powerpoint/2010/main" val="216148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5851" y="351908"/>
            <a:ext cx="2222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Srí Lanka</a:t>
            </a:r>
          </a:p>
        </p:txBody>
      </p:sp>
      <p:sp>
        <p:nvSpPr>
          <p:cNvPr id="4" name="Výbuch 1 3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Výbuch 1 4"/>
          <p:cNvSpPr/>
          <p:nvPr/>
        </p:nvSpPr>
        <p:spPr>
          <a:xfrm rot="19712481">
            <a:off x="2237801" y="746377"/>
            <a:ext cx="1043666" cy="932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069970" y="220324"/>
            <a:ext cx="7976717" cy="104154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S jakými zvířaty nejsou spojování tamilští radikálové?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132820" y="1582751"/>
            <a:ext cx="4563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…se LVY, TYGRY, MEDVĚDY</a:t>
            </a:r>
          </a:p>
        </p:txBody>
      </p:sp>
      <p:cxnSp>
        <p:nvCxnSpPr>
          <p:cNvPr id="8" name="Přímá spojnice 7"/>
          <p:cNvCxnSpPr/>
          <p:nvPr/>
        </p:nvCxnSpPr>
        <p:spPr>
          <a:xfrm>
            <a:off x="5866468" y="1875138"/>
            <a:ext cx="7655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>
            <a:endCxn id="2" idx="3"/>
          </p:cNvCxnSpPr>
          <p:nvPr/>
        </p:nvCxnSpPr>
        <p:spPr>
          <a:xfrm>
            <a:off x="7837035" y="1875138"/>
            <a:ext cx="185921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379" y="2244471"/>
            <a:ext cx="5988192" cy="3990569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6166689" y="6330796"/>
            <a:ext cx="232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Tamilská ženská policie</a:t>
            </a:r>
          </a:p>
        </p:txBody>
      </p:sp>
      <p:sp>
        <p:nvSpPr>
          <p:cNvPr id="14" name="Ovál 13"/>
          <p:cNvSpPr/>
          <p:nvPr/>
        </p:nvSpPr>
        <p:spPr>
          <a:xfrm>
            <a:off x="9431565" y="4824564"/>
            <a:ext cx="796956" cy="885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614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ýbuch 1 5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19859" y="112152"/>
            <a:ext cx="13534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Tibet</a:t>
            </a:r>
          </a:p>
        </p:txBody>
      </p:sp>
      <p:sp>
        <p:nvSpPr>
          <p:cNvPr id="7" name="Výbuch 1 6"/>
          <p:cNvSpPr/>
          <p:nvPr/>
        </p:nvSpPr>
        <p:spPr>
          <a:xfrm rot="19712481">
            <a:off x="1478216" y="481200"/>
            <a:ext cx="1043666" cy="93282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440767" y="223892"/>
            <a:ext cx="8638457" cy="96482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Poznáte muže na obrázku?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504" y="1617803"/>
            <a:ext cx="4097303" cy="483994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188150" y="1839432"/>
            <a:ext cx="5494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DALAJLÁMA – TÄNDZIN GJAMCCHO</a:t>
            </a:r>
          </a:p>
        </p:txBody>
      </p:sp>
    </p:spTree>
    <p:extLst>
      <p:ext uri="{BB962C8B-B14F-4D97-AF65-F5344CB8AC3E}">
        <p14:creationId xmlns:p14="http://schemas.microsoft.com/office/powerpoint/2010/main" val="14752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5851" y="351908"/>
            <a:ext cx="13534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Tibet</a:t>
            </a:r>
          </a:p>
        </p:txBody>
      </p:sp>
      <p:sp>
        <p:nvSpPr>
          <p:cNvPr id="4" name="Výbuch 1 3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Výbuch 1 4"/>
          <p:cNvSpPr/>
          <p:nvPr/>
        </p:nvSpPr>
        <p:spPr>
          <a:xfrm rot="19712481">
            <a:off x="1369121" y="755520"/>
            <a:ext cx="1043666" cy="932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740900" y="351908"/>
            <a:ext cx="9156933" cy="104154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Doplňte správně text o Tibetu.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953139" y="1576229"/>
            <a:ext cx="85831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Tibet byl v roce 1951 obsazen </a:t>
            </a:r>
            <a:r>
              <a:rPr lang="cs-CZ" sz="2400" dirty="0">
                <a:solidFill>
                  <a:srgbClr val="FF3B3B"/>
                </a:solidFill>
              </a:rPr>
              <a:t>Indií/Čínou</a:t>
            </a:r>
            <a:r>
              <a:rPr lang="cs-CZ" sz="2400" dirty="0"/>
              <a:t>.  Až 80 000 obyvatel tehdy prchlo ze země, včetně Dalajlámy. Další v zemi prováděné změny a reformy vedly až k Tibetskému národnímu povstání, a to </a:t>
            </a:r>
            <a:r>
              <a:rPr lang="cs-CZ" sz="2400" dirty="0">
                <a:solidFill>
                  <a:srgbClr val="FF3B3B"/>
                </a:solidFill>
              </a:rPr>
              <a:t>10. března/10. října </a:t>
            </a:r>
            <a:r>
              <a:rPr lang="cs-CZ" sz="2400" dirty="0"/>
              <a:t>roku 1959. Každý rok v tento den se koná tzv. „vlajka pro Tibet“, kdy různé organizace (úřady, státy, organizace) vyvěšují </a:t>
            </a:r>
            <a:r>
              <a:rPr lang="cs-CZ" sz="2400" dirty="0">
                <a:solidFill>
                  <a:srgbClr val="FF3B3B"/>
                </a:solidFill>
              </a:rPr>
              <a:t>tibetskou vlajku/Dalajlámovu fotografii</a:t>
            </a:r>
            <a:r>
              <a:rPr lang="cs-CZ" sz="2400" dirty="0"/>
              <a:t>, jako svůj nesouhlas s porušováním lidských práv v Tibetu. </a:t>
            </a: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6741041" y="1824378"/>
            <a:ext cx="669851" cy="14580"/>
          </a:xfrm>
          <a:prstGeom prst="line">
            <a:avLst/>
          </a:prstGeom>
          <a:ln w="19050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4394790" y="2915057"/>
            <a:ext cx="1006550" cy="48023"/>
          </a:xfrm>
          <a:prstGeom prst="line">
            <a:avLst/>
          </a:prstGeom>
          <a:ln w="19050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V="1">
            <a:off x="6237766" y="3636335"/>
            <a:ext cx="2746746" cy="42671"/>
          </a:xfrm>
          <a:prstGeom prst="line">
            <a:avLst/>
          </a:prstGeom>
          <a:ln w="19050">
            <a:solidFill>
              <a:srgbClr val="FF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áze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065" y="4393278"/>
            <a:ext cx="3175212" cy="19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5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ýbuch 1 5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19859" y="112152"/>
            <a:ext cx="1902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KLDR</a:t>
            </a:r>
          </a:p>
        </p:txBody>
      </p:sp>
      <p:sp>
        <p:nvSpPr>
          <p:cNvPr id="7" name="Výbuch 1 6"/>
          <p:cNvSpPr/>
          <p:nvPr/>
        </p:nvSpPr>
        <p:spPr>
          <a:xfrm rot="19712481">
            <a:off x="1905930" y="622126"/>
            <a:ext cx="1043666" cy="93282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440767" y="223892"/>
            <a:ext cx="8563391" cy="96482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Čím KLDR ohrožuje okolní státy?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353381" y="1733180"/>
            <a:ext cx="8738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JADERNÝ PROGRAM, JEDNA Z NEJVĚTŠÍCH ARMÁD SVĚTA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199" y="2303189"/>
            <a:ext cx="4284922" cy="428492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028121" y="2930352"/>
            <a:ext cx="2222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Odhady max. dopadu severokorejských raket</a:t>
            </a:r>
          </a:p>
        </p:txBody>
      </p:sp>
    </p:spTree>
    <p:extLst>
      <p:ext uri="{BB962C8B-B14F-4D97-AF65-F5344CB8AC3E}">
        <p14:creationId xmlns:p14="http://schemas.microsoft.com/office/powerpoint/2010/main" val="241210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ýbuch 1 5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5851" y="351908"/>
            <a:ext cx="13999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Irsko </a:t>
            </a:r>
          </a:p>
        </p:txBody>
      </p:sp>
      <p:sp>
        <p:nvSpPr>
          <p:cNvPr id="7" name="Výbuch 1 6"/>
          <p:cNvSpPr/>
          <p:nvPr/>
        </p:nvSpPr>
        <p:spPr>
          <a:xfrm rot="19712481">
            <a:off x="1134017" y="747061"/>
            <a:ext cx="1043666" cy="93282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2606040" y="351908"/>
            <a:ext cx="9144000" cy="92825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Jak se jinak říká oblasti Severního Irska, která usiluje o odtržení od Spojeného království?</a:t>
            </a:r>
          </a:p>
        </p:txBody>
      </p:sp>
      <p:sp>
        <p:nvSpPr>
          <p:cNvPr id="3" name="Obdélník 2"/>
          <p:cNvSpPr/>
          <p:nvPr/>
        </p:nvSpPr>
        <p:spPr>
          <a:xfrm>
            <a:off x="967305" y="1984248"/>
            <a:ext cx="3147495" cy="11155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Belfast</a:t>
            </a:r>
          </a:p>
        </p:txBody>
      </p:sp>
      <p:sp>
        <p:nvSpPr>
          <p:cNvPr id="9" name="Obdélník 8"/>
          <p:cNvSpPr/>
          <p:nvPr/>
        </p:nvSpPr>
        <p:spPr>
          <a:xfrm>
            <a:off x="967304" y="3246120"/>
            <a:ext cx="3147495" cy="11155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Ulster</a:t>
            </a:r>
          </a:p>
        </p:txBody>
      </p:sp>
      <p:sp>
        <p:nvSpPr>
          <p:cNvPr id="10" name="Obdélník 9"/>
          <p:cNvSpPr/>
          <p:nvPr/>
        </p:nvSpPr>
        <p:spPr>
          <a:xfrm>
            <a:off x="967303" y="4507992"/>
            <a:ext cx="3147495" cy="11155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err="1">
                <a:solidFill>
                  <a:schemeClr val="tx1"/>
                </a:solidFill>
              </a:rPr>
              <a:t>Lough</a:t>
            </a:r>
            <a:r>
              <a:rPr lang="cs-CZ" sz="3200" dirty="0">
                <a:solidFill>
                  <a:schemeClr val="tx1"/>
                </a:solidFill>
              </a:rPr>
              <a:t> </a:t>
            </a:r>
            <a:r>
              <a:rPr lang="cs-CZ" sz="3200" dirty="0" err="1">
                <a:solidFill>
                  <a:schemeClr val="tx1"/>
                </a:solidFill>
              </a:rPr>
              <a:t>Neagh</a:t>
            </a:r>
            <a:endParaRPr lang="cs-CZ" sz="32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476" y="1668243"/>
            <a:ext cx="5695095" cy="42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4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5851" y="351908"/>
            <a:ext cx="2075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KLDR</a:t>
            </a:r>
          </a:p>
        </p:txBody>
      </p:sp>
      <p:sp>
        <p:nvSpPr>
          <p:cNvPr id="4" name="Výbuch 1 3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Výbuch 1 4"/>
          <p:cNvSpPr/>
          <p:nvPr/>
        </p:nvSpPr>
        <p:spPr>
          <a:xfrm rot="19712481">
            <a:off x="1809888" y="829128"/>
            <a:ext cx="1043666" cy="932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934586" y="351908"/>
            <a:ext cx="9122735" cy="104154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Jak se jmenuje současný vůdce Severní Koreje?</a:t>
            </a:r>
          </a:p>
        </p:txBody>
      </p:sp>
      <p:sp>
        <p:nvSpPr>
          <p:cNvPr id="7" name="Obdélník 6"/>
          <p:cNvSpPr/>
          <p:nvPr/>
        </p:nvSpPr>
        <p:spPr>
          <a:xfrm>
            <a:off x="4888228" y="4515397"/>
            <a:ext cx="4083159" cy="1115568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KIM IR-SEN</a:t>
            </a:r>
          </a:p>
        </p:txBody>
      </p:sp>
      <p:sp>
        <p:nvSpPr>
          <p:cNvPr id="8" name="Obdélník 7"/>
          <p:cNvSpPr/>
          <p:nvPr/>
        </p:nvSpPr>
        <p:spPr>
          <a:xfrm>
            <a:off x="4888228" y="1798458"/>
            <a:ext cx="4083161" cy="1115568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KIM ČONG-UN</a:t>
            </a:r>
          </a:p>
        </p:txBody>
      </p:sp>
      <p:sp>
        <p:nvSpPr>
          <p:cNvPr id="9" name="Obdélník 8"/>
          <p:cNvSpPr/>
          <p:nvPr/>
        </p:nvSpPr>
        <p:spPr>
          <a:xfrm>
            <a:off x="4888229" y="3093208"/>
            <a:ext cx="4083159" cy="1115568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KIM ČONG-IL</a:t>
            </a:r>
          </a:p>
        </p:txBody>
      </p:sp>
    </p:spTree>
    <p:extLst>
      <p:ext uri="{BB962C8B-B14F-4D97-AF65-F5344CB8AC3E}">
        <p14:creationId xmlns:p14="http://schemas.microsoft.com/office/powerpoint/2010/main" val="199179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ýbuch 1 5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19859" y="112152"/>
            <a:ext cx="2328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Ukrajina</a:t>
            </a:r>
          </a:p>
        </p:txBody>
      </p:sp>
      <p:sp>
        <p:nvSpPr>
          <p:cNvPr id="7" name="Výbuch 1 6"/>
          <p:cNvSpPr/>
          <p:nvPr/>
        </p:nvSpPr>
        <p:spPr>
          <a:xfrm rot="19712481">
            <a:off x="1965213" y="565412"/>
            <a:ext cx="1043666" cy="93282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175591" y="351908"/>
            <a:ext cx="8902995" cy="100906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Jak se nazývají občanské protesty, které vypukly v Kyjevě v roce 2013 na podporu evropské solidarity?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262038" y="3242930"/>
            <a:ext cx="236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EUROMAJDAN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696" y="1610446"/>
            <a:ext cx="4956544" cy="495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5851" y="351908"/>
            <a:ext cx="2075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/>
              <a:t>Krym</a:t>
            </a:r>
          </a:p>
        </p:txBody>
      </p:sp>
      <p:sp>
        <p:nvSpPr>
          <p:cNvPr id="4" name="Výbuch 1 3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Výbuch 1 4"/>
          <p:cNvSpPr/>
          <p:nvPr/>
        </p:nvSpPr>
        <p:spPr>
          <a:xfrm rot="19712481">
            <a:off x="1460495" y="728544"/>
            <a:ext cx="1043666" cy="932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670874" y="220324"/>
            <a:ext cx="9375814" cy="104154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Který z následujících důvodů nepřispěl k rozdmýchání krymského konfliktu mezi Ukrajinou a Ruskem?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50902" y="2368052"/>
            <a:ext cx="7272669" cy="557784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Ruská vojenská základna v </a:t>
            </a:r>
            <a:r>
              <a:rPr lang="cs-CZ" sz="3200" dirty="0" err="1">
                <a:solidFill>
                  <a:schemeClr val="bg1"/>
                </a:solidFill>
              </a:rPr>
              <a:t>Sevastopoli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050901" y="3807026"/>
            <a:ext cx="7272669" cy="521488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Umístění ruského kosmodromu </a:t>
            </a:r>
            <a:r>
              <a:rPr lang="cs-CZ" sz="3200" dirty="0" err="1">
                <a:solidFill>
                  <a:schemeClr val="bg1"/>
                </a:solidFill>
              </a:rPr>
              <a:t>Bajkonur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050902" y="1617662"/>
            <a:ext cx="7272669" cy="55138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Výhodná strategická poloha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050901" y="3048130"/>
            <a:ext cx="7272669" cy="55138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Převaha ruského obyvatelstva</a:t>
            </a:r>
          </a:p>
        </p:txBody>
      </p:sp>
    </p:spTree>
    <p:extLst>
      <p:ext uri="{BB962C8B-B14F-4D97-AF65-F5344CB8AC3E}">
        <p14:creationId xmlns:p14="http://schemas.microsoft.com/office/powerpoint/2010/main" val="162307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ýbuch 1 1">
            <a:hlinkClick r:id="rId2" action="ppaction://hlinksldjump"/>
          </p:cNvPr>
          <p:cNvSpPr/>
          <p:nvPr/>
        </p:nvSpPr>
        <p:spPr>
          <a:xfrm rot="433253">
            <a:off x="5669371" y="4628852"/>
            <a:ext cx="577724" cy="682017"/>
          </a:xfrm>
          <a:prstGeom prst="irregularSeal1">
            <a:avLst/>
          </a:prstGeom>
          <a:solidFill>
            <a:srgbClr val="DB641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Výbuch 1 2">
            <a:hlinkClick r:id="rId3" action="ppaction://hlinksldjump"/>
          </p:cNvPr>
          <p:cNvSpPr/>
          <p:nvPr/>
        </p:nvSpPr>
        <p:spPr>
          <a:xfrm rot="433253">
            <a:off x="3384056" y="4587191"/>
            <a:ext cx="577724" cy="682017"/>
          </a:xfrm>
          <a:prstGeom prst="irregularSeal1">
            <a:avLst/>
          </a:prstGeom>
          <a:solidFill>
            <a:srgbClr val="DB641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Výbuch 1 3">
            <a:hlinkClick r:id="rId4" action="ppaction://hlinksldjump"/>
          </p:cNvPr>
          <p:cNvSpPr/>
          <p:nvPr/>
        </p:nvSpPr>
        <p:spPr>
          <a:xfrm rot="433253">
            <a:off x="7769041" y="4587191"/>
            <a:ext cx="577724" cy="682017"/>
          </a:xfrm>
          <a:prstGeom prst="irregularSeal1">
            <a:avLst/>
          </a:prstGeom>
          <a:solidFill>
            <a:srgbClr val="DB641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TextovéPole 4">
            <a:hlinkClick r:id="rId2" action="ppaction://hlinksldjump"/>
          </p:cNvPr>
          <p:cNvSpPr txBox="1"/>
          <p:nvPr/>
        </p:nvSpPr>
        <p:spPr>
          <a:xfrm>
            <a:off x="5911903" y="4697366"/>
            <a:ext cx="1271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Hra</a:t>
            </a:r>
          </a:p>
        </p:txBody>
      </p:sp>
      <p:sp>
        <p:nvSpPr>
          <p:cNvPr id="6" name="TextovéPole 5">
            <a:hlinkClick r:id="rId3" action="ppaction://hlinksldjump"/>
          </p:cNvPr>
          <p:cNvSpPr txBox="1"/>
          <p:nvPr/>
        </p:nvSpPr>
        <p:spPr>
          <a:xfrm>
            <a:off x="3555750" y="4697366"/>
            <a:ext cx="98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Úvod  </a:t>
            </a:r>
          </a:p>
        </p:txBody>
      </p:sp>
      <p:sp>
        <p:nvSpPr>
          <p:cNvPr id="7" name="TextovéPole 6">
            <a:hlinkClick r:id="rId4" action="ppaction://hlinksldjump"/>
          </p:cNvPr>
          <p:cNvSpPr txBox="1"/>
          <p:nvPr/>
        </p:nvSpPr>
        <p:spPr>
          <a:xfrm>
            <a:off x="7914113" y="4673239"/>
            <a:ext cx="1017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Citace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37814" y="361508"/>
            <a:ext cx="2056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PRAVIDLA HRY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280806" y="1011025"/>
            <a:ext cx="91255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cs-CZ" sz="2400" dirty="0"/>
              <a:t>Třída je rozdělena na dvě skupiny.</a:t>
            </a:r>
          </a:p>
          <a:p>
            <a:pPr marL="457200" indent="-457200">
              <a:buAutoNum type="arabicPeriod"/>
            </a:pPr>
            <a:r>
              <a:rPr lang="cs-CZ" sz="2400" dirty="0"/>
              <a:t>Los určí, kdo bude mít jakou barvu.</a:t>
            </a:r>
          </a:p>
          <a:p>
            <a:pPr marL="457200" indent="-457200">
              <a:buAutoNum type="arabicPeriod"/>
            </a:pPr>
            <a:r>
              <a:rPr lang="cs-CZ" sz="2400" dirty="0"/>
              <a:t>Žlutá začíná.</a:t>
            </a:r>
          </a:p>
          <a:p>
            <a:pPr marL="457200" indent="-457200">
              <a:buAutoNum type="arabicPeriod"/>
            </a:pPr>
            <a:r>
              <a:rPr lang="cs-CZ" sz="2400" dirty="0"/>
              <a:t>Týmy se v odpovědích střídají.</a:t>
            </a:r>
          </a:p>
          <a:p>
            <a:pPr marL="457200" indent="-457200">
              <a:buAutoNum type="arabicPeriod"/>
            </a:pPr>
            <a:r>
              <a:rPr lang="cs-CZ" sz="2400" dirty="0"/>
              <a:t>Správná odpověď se vždy zobrazí po kliknutí na libovolné místo </a:t>
            </a:r>
            <a:r>
              <a:rPr lang="cs-CZ" sz="2400" dirty="0" err="1"/>
              <a:t>slidu</a:t>
            </a:r>
            <a:r>
              <a:rPr lang="cs-CZ" sz="2400" dirty="0"/>
              <a:t>.</a:t>
            </a:r>
          </a:p>
          <a:p>
            <a:pPr marL="457200" indent="-457200">
              <a:buAutoNum type="arabicPeriod"/>
            </a:pPr>
            <a:r>
              <a:rPr lang="cs-CZ" sz="2400" dirty="0"/>
              <a:t>Tým, který odpoví špatně, nebo odpověď nezná, jedno kolo stojí.</a:t>
            </a:r>
          </a:p>
          <a:p>
            <a:pPr marL="457200" indent="-457200">
              <a:buAutoNum type="arabicPeriod"/>
            </a:pPr>
            <a:r>
              <a:rPr lang="cs-CZ" sz="2400" dirty="0"/>
              <a:t> Vítězí tým, který jako první odpoví na všechny otázky své barvy.</a:t>
            </a:r>
          </a:p>
          <a:p>
            <a:endParaRPr lang="cs-CZ" sz="2400" dirty="0"/>
          </a:p>
          <a:p>
            <a:r>
              <a:rPr lang="cs-CZ" sz="2400" dirty="0"/>
              <a:t>Tato pravidla jsou jen orientační, pedagog si je může libovolně změnit.</a:t>
            </a:r>
          </a:p>
        </p:txBody>
      </p:sp>
    </p:spTree>
    <p:extLst>
      <p:ext uri="{BB962C8B-B14F-4D97-AF65-F5344CB8AC3E}">
        <p14:creationId xmlns:p14="http://schemas.microsoft.com/office/powerpoint/2010/main" val="3794619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3682" y="157509"/>
            <a:ext cx="1179700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/>
              <a:t>Slide</a:t>
            </a:r>
            <a:r>
              <a:rPr lang="cs-CZ" sz="1200" dirty="0"/>
              <a:t> 1,2 – Wikipedie [online]. [cit. 2016-02-15]. Dostupný pod licencí Public </a:t>
            </a:r>
            <a:r>
              <a:rPr lang="cs-CZ" sz="1200" dirty="0" err="1"/>
              <a:t>domain</a:t>
            </a:r>
            <a:r>
              <a:rPr lang="cs-CZ" sz="1200" dirty="0"/>
              <a:t> na WWW: </a:t>
            </a:r>
            <a:r>
              <a:rPr lang="cs-CZ" sz="1200" dirty="0">
                <a:hlinkClick r:id="rId2"/>
              </a:rPr>
              <a:t>https://commons.wikimedia.org/wiki/File:No_colonies_blank_world_map.png</a:t>
            </a:r>
            <a:endParaRPr lang="cs-CZ" sz="1200" dirty="0"/>
          </a:p>
          <a:p>
            <a:r>
              <a:rPr lang="cs-CZ" sz="1200" dirty="0" err="1"/>
              <a:t>Slide</a:t>
            </a:r>
            <a:r>
              <a:rPr lang="cs-CZ" sz="1200" dirty="0"/>
              <a:t> 1 – Wikipedie [online]. [cit. 2016-02-15]. Dostupný pod licencí Public </a:t>
            </a:r>
            <a:r>
              <a:rPr lang="cs-CZ" sz="1200" dirty="0" err="1"/>
              <a:t>domain</a:t>
            </a:r>
            <a:r>
              <a:rPr lang="cs-CZ" sz="1200" dirty="0"/>
              <a:t> na WWW: </a:t>
            </a:r>
            <a:r>
              <a:rPr lang="cs-CZ" sz="1200" dirty="0">
                <a:hlinkClick r:id="rId3"/>
              </a:rPr>
              <a:t>https://commons.wikimedia.org/wiki/File:FireIcon.svg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2 – Mapové výseky – autor M. Pravdová v programu </a:t>
            </a:r>
            <a:r>
              <a:rPr lang="cs-CZ" sz="1200" dirty="0" err="1"/>
              <a:t>Arc</a:t>
            </a:r>
            <a:r>
              <a:rPr lang="cs-CZ" sz="1200" dirty="0"/>
              <a:t> Gis.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3 – </a:t>
            </a:r>
            <a:r>
              <a:rPr lang="cs-CZ" sz="1200" dirty="0" err="1"/>
              <a:t>Liuzzo</a:t>
            </a:r>
            <a:r>
              <a:rPr lang="cs-CZ" sz="1200" dirty="0"/>
              <a:t>, D. Wikipedie [online]. [cit. 2016-02-15]. Dostupný pod licencí Public </a:t>
            </a:r>
            <a:r>
              <a:rPr lang="cs-CZ" sz="1200" dirty="0" err="1"/>
              <a:t>domain</a:t>
            </a:r>
            <a:r>
              <a:rPr lang="cs-CZ" sz="1200" dirty="0"/>
              <a:t> na WWW: </a:t>
            </a:r>
            <a:r>
              <a:rPr lang="cs-CZ" sz="1200" dirty="0">
                <a:hlinkClick r:id="rId4"/>
              </a:rPr>
              <a:t>https://commons.wikimedia.org/wiki/File:Europe_location_N-IRL2.png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5 – </a:t>
            </a:r>
            <a:r>
              <a:rPr lang="cs-CZ" sz="1200" dirty="0" err="1"/>
              <a:t>Mutxamel</a:t>
            </a:r>
            <a:r>
              <a:rPr lang="cs-CZ" sz="1200" dirty="0"/>
              <a:t>. Wikipedie [online]. [cit. 2016-02-15]. Dostupný pod licencí GNU Free </a:t>
            </a:r>
            <a:r>
              <a:rPr lang="cs-CZ" sz="1200" dirty="0" err="1"/>
              <a:t>Documentation</a:t>
            </a:r>
            <a:r>
              <a:rPr lang="cs-CZ" sz="1200" dirty="0"/>
              <a:t> na WWW: </a:t>
            </a:r>
            <a:r>
              <a:rPr lang="cs-CZ" sz="1200" dirty="0">
                <a:hlinkClick r:id="rId5"/>
              </a:rPr>
              <a:t>https://commons.wikimedia.org/wiki/File:Localizaci%C3%B3n_del_Pa%C3%ADs_Vasco.svg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7 – </a:t>
            </a:r>
            <a:r>
              <a:rPr lang="cs-CZ" sz="1200" dirty="0" err="1"/>
              <a:t>Cradel</a:t>
            </a:r>
            <a:r>
              <a:rPr lang="cs-CZ" sz="1200" dirty="0"/>
              <a:t>. Wikipedie [online]. [cit. 2016-02-15]. Dostupný pod licencí GNU Free </a:t>
            </a:r>
            <a:r>
              <a:rPr lang="cs-CZ" sz="1200" dirty="0" err="1"/>
              <a:t>Documentation</a:t>
            </a:r>
            <a:r>
              <a:rPr lang="cs-CZ" sz="1200" dirty="0"/>
              <a:t> na WWW: </a:t>
            </a:r>
            <a:r>
              <a:rPr lang="cs-CZ" sz="1200" dirty="0">
                <a:hlinkClick r:id="rId6"/>
              </a:rPr>
              <a:t>https://commons.wikimedia.org/wiki/File:Flag_of_Kosovo.svg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7 – </a:t>
            </a:r>
            <a:r>
              <a:rPr lang="cs-CZ" sz="1200" dirty="0" err="1"/>
              <a:t>maplab</a:t>
            </a:r>
            <a:r>
              <a:rPr lang="cs-CZ" sz="1200" dirty="0"/>
              <a:t>. Wikipedie [online]. [cit. 2016-02-15]. Dostupný pod licencí GNU Free </a:t>
            </a:r>
            <a:r>
              <a:rPr lang="cs-CZ" sz="1200" dirty="0" err="1"/>
              <a:t>Documentation</a:t>
            </a:r>
            <a:r>
              <a:rPr lang="cs-CZ" sz="1200" dirty="0"/>
              <a:t> na WWW: </a:t>
            </a:r>
            <a:r>
              <a:rPr lang="cs-CZ" sz="1200" dirty="0">
                <a:hlinkClick r:id="rId7"/>
              </a:rPr>
              <a:t>https://commons.wikimedia.org/wiki/File:Europe-Republic_of_Kosovo.svg</a:t>
            </a:r>
            <a:endParaRPr lang="cs-CZ" sz="1200" dirty="0"/>
          </a:p>
          <a:p>
            <a:r>
              <a:rPr lang="cs-CZ" sz="1200" dirty="0" err="1"/>
              <a:t>Slide</a:t>
            </a:r>
            <a:r>
              <a:rPr lang="cs-CZ" sz="1200" dirty="0"/>
              <a:t> 9 – Wikipedie [online]. [cit. 2016-02-15]. Dostupný pod licencí Public </a:t>
            </a:r>
            <a:r>
              <a:rPr lang="cs-CZ" sz="1200" dirty="0" err="1"/>
              <a:t>domain</a:t>
            </a:r>
            <a:r>
              <a:rPr lang="cs-CZ" sz="1200" dirty="0"/>
              <a:t> na WWW: </a:t>
            </a:r>
            <a:r>
              <a:rPr lang="cs-CZ" sz="1200" dirty="0">
                <a:hlinkClick r:id="rId8"/>
              </a:rPr>
              <a:t>https://commons.wikimedia.org/wiki/File:Un-cyprus.png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11 – Rei-</a:t>
            </a:r>
            <a:r>
              <a:rPr lang="cs-CZ" sz="1200" dirty="0" err="1"/>
              <a:t>artur</a:t>
            </a:r>
            <a:r>
              <a:rPr lang="cs-CZ" sz="1200" dirty="0"/>
              <a:t>. Wikipedie [online]. [cit. 2016-02-15]. Dostupný pod licencí GNU Free </a:t>
            </a:r>
            <a:r>
              <a:rPr lang="cs-CZ" sz="1200" dirty="0" err="1"/>
              <a:t>Documentation</a:t>
            </a:r>
            <a:r>
              <a:rPr lang="cs-CZ" sz="1200" dirty="0"/>
              <a:t> na WWW: </a:t>
            </a:r>
            <a:r>
              <a:rPr lang="cs-CZ" sz="1200" dirty="0">
                <a:hlinkClick r:id="rId9"/>
              </a:rPr>
              <a:t>https://commons.wikimedia.org/wiki/File:LocationIsrael.svg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12 – </a:t>
            </a:r>
            <a:r>
              <a:rPr lang="cs-CZ" sz="1200" dirty="0" err="1"/>
              <a:t>World</a:t>
            </a:r>
            <a:r>
              <a:rPr lang="cs-CZ" sz="1200" dirty="0"/>
              <a:t> </a:t>
            </a:r>
            <a:r>
              <a:rPr lang="cs-CZ" sz="1200" dirty="0" err="1"/>
              <a:t>economic</a:t>
            </a:r>
            <a:r>
              <a:rPr lang="cs-CZ" sz="1200" dirty="0"/>
              <a:t> </a:t>
            </a:r>
            <a:r>
              <a:rPr lang="cs-CZ" sz="1200" dirty="0" err="1"/>
              <a:t>forum</a:t>
            </a:r>
            <a:r>
              <a:rPr lang="cs-CZ" sz="1200" dirty="0"/>
              <a:t>. Wikipedie [online]. [cit. 2016-02-15]. Dostupný pod licencí </a:t>
            </a:r>
            <a:r>
              <a:rPr lang="cs-CZ" sz="1200" dirty="0" err="1"/>
              <a:t>Creative</a:t>
            </a:r>
            <a:r>
              <a:rPr lang="cs-CZ" sz="1200" dirty="0"/>
              <a:t> </a:t>
            </a:r>
            <a:r>
              <a:rPr lang="cs-CZ" sz="1200" dirty="0" err="1"/>
              <a:t>commons</a:t>
            </a:r>
            <a:r>
              <a:rPr lang="cs-CZ" sz="1200" dirty="0"/>
              <a:t> </a:t>
            </a:r>
            <a:r>
              <a:rPr lang="cs-CZ" sz="1200" dirty="0" err="1"/>
              <a:t>Attribution</a:t>
            </a:r>
            <a:r>
              <a:rPr lang="cs-CZ" sz="1200" dirty="0"/>
              <a:t> </a:t>
            </a:r>
            <a:r>
              <a:rPr lang="cs-CZ" sz="1200" dirty="0" err="1"/>
              <a:t>Share</a:t>
            </a:r>
            <a:r>
              <a:rPr lang="cs-CZ" sz="1200" dirty="0"/>
              <a:t> </a:t>
            </a:r>
            <a:r>
              <a:rPr lang="cs-CZ" sz="1200" dirty="0" err="1"/>
              <a:t>Alike</a:t>
            </a:r>
            <a:r>
              <a:rPr lang="cs-CZ" sz="1200" dirty="0"/>
              <a:t> 2.0 </a:t>
            </a:r>
            <a:r>
              <a:rPr lang="cs-CZ" sz="1200" dirty="0" err="1"/>
              <a:t>Generic</a:t>
            </a:r>
            <a:r>
              <a:rPr lang="cs-CZ" sz="1200" dirty="0"/>
              <a:t> na WWW: </a:t>
            </a:r>
            <a:r>
              <a:rPr lang="cs-CZ" sz="1200" dirty="0">
                <a:hlinkClick r:id="rId10"/>
              </a:rPr>
              <a:t>https://commons.wikimedia.org/wiki/File:ArafatEconomicForum.jpg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13 – </a:t>
            </a:r>
            <a:r>
              <a:rPr lang="cs-CZ" sz="1200" dirty="0" err="1"/>
              <a:t>Irish</a:t>
            </a:r>
            <a:r>
              <a:rPr lang="cs-CZ" sz="1200" dirty="0"/>
              <a:t> </a:t>
            </a:r>
            <a:r>
              <a:rPr lang="cs-CZ" sz="1200" dirty="0" err="1"/>
              <a:t>defence</a:t>
            </a:r>
            <a:r>
              <a:rPr lang="cs-CZ" sz="1200" dirty="0"/>
              <a:t> </a:t>
            </a:r>
            <a:r>
              <a:rPr lang="cs-CZ" sz="1200" dirty="0" err="1"/>
              <a:t>forces</a:t>
            </a:r>
            <a:r>
              <a:rPr lang="cs-CZ" sz="1200" dirty="0"/>
              <a:t>. Wikipedie [online]. [cit. 2016-02-15]. Dostupný pod licencí </a:t>
            </a:r>
            <a:r>
              <a:rPr lang="cs-CZ" sz="1200" dirty="0" err="1"/>
              <a:t>Creative</a:t>
            </a:r>
            <a:r>
              <a:rPr lang="cs-CZ" sz="1200" dirty="0"/>
              <a:t> </a:t>
            </a:r>
            <a:r>
              <a:rPr lang="cs-CZ" sz="1200" dirty="0" err="1"/>
              <a:t>commons</a:t>
            </a:r>
            <a:r>
              <a:rPr lang="cs-CZ" sz="1200" dirty="0"/>
              <a:t> </a:t>
            </a:r>
            <a:r>
              <a:rPr lang="cs-CZ" sz="1200" dirty="0" err="1"/>
              <a:t>Attribution</a:t>
            </a:r>
            <a:r>
              <a:rPr lang="cs-CZ" sz="1200" dirty="0"/>
              <a:t> </a:t>
            </a:r>
            <a:r>
              <a:rPr lang="cs-CZ" sz="1200" dirty="0" err="1"/>
              <a:t>Share</a:t>
            </a:r>
            <a:r>
              <a:rPr lang="cs-CZ" sz="1200" dirty="0"/>
              <a:t> </a:t>
            </a:r>
            <a:r>
              <a:rPr lang="cs-CZ" sz="1200" dirty="0" err="1"/>
              <a:t>Alike</a:t>
            </a:r>
            <a:r>
              <a:rPr lang="cs-CZ" sz="1200" dirty="0"/>
              <a:t> 2.0 </a:t>
            </a:r>
            <a:r>
              <a:rPr lang="cs-CZ" sz="1200" dirty="0" err="1"/>
              <a:t>Generic</a:t>
            </a:r>
            <a:r>
              <a:rPr lang="cs-CZ" sz="1200" dirty="0"/>
              <a:t> na WWW: </a:t>
            </a:r>
            <a:r>
              <a:rPr lang="cs-CZ" sz="1200" dirty="0">
                <a:hlinkClick r:id="rId11"/>
              </a:rPr>
              <a:t>https://commons.wikimedia.org/wiki/File:LE_Eithne_Operation_Triton.jpg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15 – Wikipedie [online]. [cit. 2016-02-15]. Dostupný pod licencí Public </a:t>
            </a:r>
            <a:r>
              <a:rPr lang="cs-CZ" sz="1200" dirty="0" err="1"/>
              <a:t>domain</a:t>
            </a:r>
            <a:r>
              <a:rPr lang="cs-CZ" sz="1200" dirty="0"/>
              <a:t> na WWW: </a:t>
            </a:r>
            <a:r>
              <a:rPr lang="cs-CZ" sz="1200" dirty="0">
                <a:hlinkClick r:id="rId12"/>
              </a:rPr>
              <a:t>https://commons.wikimedia.org/wiki/File:WarGulf_photobox.jpg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16 – Wikipedie [online]. [cit. 2016-02-15]. Dostupný pod licencí Public </a:t>
            </a:r>
            <a:r>
              <a:rPr lang="cs-CZ" sz="1200" dirty="0" err="1"/>
              <a:t>domain</a:t>
            </a:r>
            <a:r>
              <a:rPr lang="cs-CZ" sz="1200" dirty="0"/>
              <a:t> na WWW: </a:t>
            </a:r>
            <a:r>
              <a:rPr lang="cs-CZ" sz="1200" dirty="0">
                <a:hlinkClick r:id="rId13"/>
              </a:rPr>
              <a:t>https://commons.wikimedia.org/wiki/File:Iraq,_Saddam_Hussein_(222).jpg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19 – Wikipedie [online]. [cit. 2016-02-15]. Dostupný pod licencí Public </a:t>
            </a:r>
            <a:r>
              <a:rPr lang="cs-CZ" sz="1200" dirty="0" err="1"/>
              <a:t>domain</a:t>
            </a:r>
            <a:r>
              <a:rPr lang="cs-CZ" sz="1200" dirty="0"/>
              <a:t> na WWW: </a:t>
            </a:r>
            <a:r>
              <a:rPr lang="cs-CZ" sz="1200" dirty="0">
                <a:hlinkClick r:id="rId14"/>
              </a:rPr>
              <a:t>https://commons.wikimedia.org/wiki/File:Darfur_map.png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20 – Wikipedie [online]. [cit. 2016-02-15]. Dostupný pod licencí Public </a:t>
            </a:r>
            <a:r>
              <a:rPr lang="cs-CZ" sz="1200" dirty="0" err="1"/>
              <a:t>domain</a:t>
            </a:r>
            <a:r>
              <a:rPr lang="cs-CZ" sz="1200" dirty="0"/>
              <a:t> na WWW: </a:t>
            </a:r>
            <a:r>
              <a:rPr lang="cs-CZ" sz="1200" dirty="0">
                <a:hlinkClick r:id="rId15"/>
              </a:rPr>
              <a:t>https://commons.wikimedia.org/wiki/File:Flag_of_South_Sudan.svg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21 – Šlachta, M. Ohniska napětí ve světě. 1.Vyd. Praha: Kartografie Praha, a.s., 2007. ISBN 978-80-7011-926-6. s. 184.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22 – </a:t>
            </a:r>
            <a:r>
              <a:rPr lang="cs-CZ" sz="1200" dirty="0" err="1"/>
              <a:t>Planemad</a:t>
            </a:r>
            <a:r>
              <a:rPr lang="cs-CZ" sz="1200" dirty="0"/>
              <a:t>. Wikipedie [online]. [cit. 2016-02-15]. Dostupný pod licencí </a:t>
            </a:r>
            <a:r>
              <a:rPr lang="cs-CZ" sz="1200" dirty="0" err="1"/>
              <a:t>Creative</a:t>
            </a:r>
            <a:r>
              <a:rPr lang="cs-CZ" sz="1200" dirty="0"/>
              <a:t> </a:t>
            </a:r>
            <a:r>
              <a:rPr lang="cs-CZ" sz="1200" dirty="0" err="1"/>
              <a:t>commons</a:t>
            </a:r>
            <a:r>
              <a:rPr lang="cs-CZ" sz="1200" dirty="0"/>
              <a:t> </a:t>
            </a:r>
            <a:r>
              <a:rPr lang="cs-CZ" sz="1200" dirty="0" err="1"/>
              <a:t>Attribution</a:t>
            </a:r>
            <a:r>
              <a:rPr lang="cs-CZ" sz="1200" dirty="0"/>
              <a:t> </a:t>
            </a:r>
            <a:r>
              <a:rPr lang="cs-CZ" sz="1200" dirty="0" err="1"/>
              <a:t>Share</a:t>
            </a:r>
            <a:r>
              <a:rPr lang="cs-CZ" sz="1200" dirty="0"/>
              <a:t> </a:t>
            </a:r>
            <a:r>
              <a:rPr lang="cs-CZ" sz="1200" dirty="0" err="1"/>
              <a:t>Alike</a:t>
            </a:r>
            <a:r>
              <a:rPr lang="cs-CZ" sz="1200" dirty="0"/>
              <a:t> 3.0 </a:t>
            </a:r>
            <a:r>
              <a:rPr lang="cs-CZ" sz="1200" dirty="0" err="1"/>
              <a:t>Unported</a:t>
            </a:r>
            <a:r>
              <a:rPr lang="cs-CZ" sz="1200" dirty="0"/>
              <a:t> na WWW: </a:t>
            </a:r>
            <a:r>
              <a:rPr lang="cs-CZ" sz="1200" dirty="0">
                <a:hlinkClick r:id="rId16"/>
              </a:rPr>
              <a:t>https://commons.wikimedia.org/wiki/File:Somalian_Piracy_Threat_Map_2010.png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24 – Wikipedie [online]. [cit. 2016-02-15]. Dostupný pod licencí Public </a:t>
            </a:r>
            <a:r>
              <a:rPr lang="cs-CZ" sz="1200" dirty="0" err="1"/>
              <a:t>domain</a:t>
            </a:r>
            <a:r>
              <a:rPr lang="cs-CZ" sz="1200" dirty="0"/>
              <a:t> na WWW: </a:t>
            </a:r>
            <a:r>
              <a:rPr lang="cs-CZ" sz="1200" dirty="0">
                <a:hlinkClick r:id="rId17"/>
              </a:rPr>
              <a:t>https://commons.wikimedia.org/wiki/File:Location_Nagorno-Karabakh.png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25 – </a:t>
            </a:r>
            <a:r>
              <a:rPr lang="cs-CZ" sz="1200" dirty="0" err="1"/>
              <a:t>Umapathy</a:t>
            </a:r>
            <a:r>
              <a:rPr lang="cs-CZ" sz="1200" dirty="0"/>
              <a:t>, R. Wikipedie [online]. [cit. 2016-02-15]. Dostupný pod licencí GNU Free </a:t>
            </a:r>
            <a:r>
              <a:rPr lang="cs-CZ" sz="1200" dirty="0" err="1"/>
              <a:t>Documentation</a:t>
            </a:r>
            <a:r>
              <a:rPr lang="cs-CZ" sz="1200" dirty="0"/>
              <a:t> na WWW: </a:t>
            </a:r>
            <a:r>
              <a:rPr lang="cs-CZ" sz="1200" dirty="0">
                <a:hlinkClick r:id="rId18"/>
              </a:rPr>
              <a:t>https://commons.wikimedia.org/wiki/File:Vavuniya_Kavadi.JPG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26 – Davis, P. Wikipedie [online]. [cit. 2016-02-15]. Dostupný pod licencí </a:t>
            </a:r>
            <a:r>
              <a:rPr lang="cs-CZ" sz="1200" dirty="0" err="1"/>
              <a:t>Creative</a:t>
            </a:r>
            <a:r>
              <a:rPr lang="cs-CZ" sz="1200" dirty="0"/>
              <a:t> </a:t>
            </a:r>
            <a:r>
              <a:rPr lang="cs-CZ" sz="1200" dirty="0" err="1"/>
              <a:t>commons</a:t>
            </a:r>
            <a:r>
              <a:rPr lang="cs-CZ" sz="1200" dirty="0"/>
              <a:t> </a:t>
            </a:r>
            <a:r>
              <a:rPr lang="cs-CZ" sz="1200" dirty="0" err="1"/>
              <a:t>Attribution</a:t>
            </a:r>
            <a:r>
              <a:rPr lang="cs-CZ" sz="1200" dirty="0"/>
              <a:t> </a:t>
            </a:r>
            <a:r>
              <a:rPr lang="cs-CZ" sz="1200" dirty="0" err="1"/>
              <a:t>Share</a:t>
            </a:r>
            <a:r>
              <a:rPr lang="cs-CZ" sz="1200" dirty="0"/>
              <a:t> </a:t>
            </a:r>
            <a:r>
              <a:rPr lang="cs-CZ" sz="1200" dirty="0" err="1"/>
              <a:t>Alike</a:t>
            </a:r>
            <a:r>
              <a:rPr lang="cs-CZ" sz="1200" dirty="0"/>
              <a:t> 2.0 </a:t>
            </a:r>
            <a:r>
              <a:rPr lang="cs-CZ" sz="1200" dirty="0" err="1"/>
              <a:t>Generic</a:t>
            </a:r>
            <a:r>
              <a:rPr lang="cs-CZ" sz="1200" dirty="0"/>
              <a:t> na WWW: </a:t>
            </a:r>
            <a:r>
              <a:rPr lang="cs-CZ" sz="1200" dirty="0">
                <a:hlinkClick r:id="rId19"/>
              </a:rPr>
              <a:t>https://commons.wikimedia.org/wiki/File:LTTE_Police_Women.jpg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27 – Michel, Ch. Wikipedie [online]. [cit. 2016-02-15]. Dostupný pod licencí </a:t>
            </a:r>
            <a:r>
              <a:rPr lang="cs-CZ" sz="1200" dirty="0" err="1"/>
              <a:t>Creative</a:t>
            </a:r>
            <a:r>
              <a:rPr lang="cs-CZ" sz="1200" dirty="0"/>
              <a:t> </a:t>
            </a:r>
            <a:r>
              <a:rPr lang="cs-CZ" sz="1200" dirty="0" err="1"/>
              <a:t>commons</a:t>
            </a:r>
            <a:r>
              <a:rPr lang="cs-CZ" sz="1200" dirty="0"/>
              <a:t> </a:t>
            </a:r>
            <a:r>
              <a:rPr lang="cs-CZ" sz="1200" dirty="0" err="1"/>
              <a:t>Attribution</a:t>
            </a:r>
            <a:r>
              <a:rPr lang="cs-CZ" sz="1200" dirty="0"/>
              <a:t> </a:t>
            </a:r>
            <a:r>
              <a:rPr lang="cs-CZ" sz="1200" dirty="0" err="1"/>
              <a:t>Share</a:t>
            </a:r>
            <a:r>
              <a:rPr lang="cs-CZ" sz="1200" dirty="0"/>
              <a:t> </a:t>
            </a:r>
            <a:r>
              <a:rPr lang="cs-CZ" sz="1200" dirty="0" err="1"/>
              <a:t>Alike</a:t>
            </a:r>
            <a:r>
              <a:rPr lang="cs-CZ" sz="1200" dirty="0"/>
              <a:t> 2.0 </a:t>
            </a:r>
            <a:r>
              <a:rPr lang="cs-CZ" sz="1200" dirty="0" err="1"/>
              <a:t>Generic</a:t>
            </a:r>
            <a:r>
              <a:rPr lang="cs-CZ" sz="1200" dirty="0"/>
              <a:t> na WWW: </a:t>
            </a:r>
            <a:r>
              <a:rPr lang="cs-CZ" sz="1200" dirty="0">
                <a:hlinkClick r:id="rId20"/>
              </a:rPr>
              <a:t>https://commons.wikimedia.org/wiki/File:Dalailama1_20121014_4639_(8089285536).jpg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28 – Wikipedie [online]. [cit. 2016-02-15]. Dostupný pod licencí Public </a:t>
            </a:r>
            <a:r>
              <a:rPr lang="cs-CZ" sz="1200" dirty="0" err="1"/>
              <a:t>domain</a:t>
            </a:r>
            <a:r>
              <a:rPr lang="cs-CZ" sz="1200" dirty="0"/>
              <a:t> na WWW: </a:t>
            </a:r>
            <a:r>
              <a:rPr lang="cs-CZ" sz="1200" dirty="0">
                <a:hlinkClick r:id="rId21"/>
              </a:rPr>
              <a:t>https://commons.wikimedia.org/wiki/File:Flag_of_Tibet.svg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29 – </a:t>
            </a:r>
            <a:r>
              <a:rPr lang="cs-CZ" sz="1200" dirty="0" err="1"/>
              <a:t>Cmglee</a:t>
            </a:r>
            <a:r>
              <a:rPr lang="cs-CZ" sz="1200" dirty="0"/>
              <a:t>. Wikipedie [online]. [cit. 2016-02-15]. Dostupný pod licencí </a:t>
            </a:r>
            <a:r>
              <a:rPr lang="cs-CZ" sz="1200" dirty="0" err="1"/>
              <a:t>Creative</a:t>
            </a:r>
            <a:r>
              <a:rPr lang="cs-CZ" sz="1200" dirty="0"/>
              <a:t> </a:t>
            </a:r>
            <a:r>
              <a:rPr lang="cs-CZ" sz="1200" dirty="0" err="1"/>
              <a:t>commons</a:t>
            </a:r>
            <a:r>
              <a:rPr lang="cs-CZ" sz="1200" dirty="0"/>
              <a:t> </a:t>
            </a:r>
            <a:r>
              <a:rPr lang="cs-CZ" sz="1200" dirty="0" err="1"/>
              <a:t>Attribution</a:t>
            </a:r>
            <a:r>
              <a:rPr lang="cs-CZ" sz="1200" dirty="0"/>
              <a:t> </a:t>
            </a:r>
            <a:r>
              <a:rPr lang="cs-CZ" sz="1200" dirty="0" err="1"/>
              <a:t>Share</a:t>
            </a:r>
            <a:r>
              <a:rPr lang="cs-CZ" sz="1200" dirty="0"/>
              <a:t> </a:t>
            </a:r>
            <a:r>
              <a:rPr lang="cs-CZ" sz="1200" dirty="0" err="1"/>
              <a:t>Alike</a:t>
            </a:r>
            <a:r>
              <a:rPr lang="cs-CZ" sz="1200" dirty="0"/>
              <a:t> 3.0 </a:t>
            </a:r>
            <a:r>
              <a:rPr lang="cs-CZ" sz="1200" dirty="0" err="1"/>
              <a:t>Unported</a:t>
            </a:r>
            <a:r>
              <a:rPr lang="cs-CZ" sz="1200" dirty="0"/>
              <a:t> na WWW: </a:t>
            </a:r>
            <a:r>
              <a:rPr lang="cs-CZ" sz="1200" dirty="0">
                <a:hlinkClick r:id="rId22"/>
              </a:rPr>
              <a:t>https://commons.wikimedia.org/wiki/File:North_Korean_missile_range.svg</a:t>
            </a:r>
            <a:r>
              <a:rPr lang="cs-CZ" sz="1200" dirty="0"/>
              <a:t> </a:t>
            </a:r>
          </a:p>
          <a:p>
            <a:r>
              <a:rPr lang="cs-CZ" sz="1200" dirty="0" err="1"/>
              <a:t>Slide</a:t>
            </a:r>
            <a:r>
              <a:rPr lang="cs-CZ" sz="1200" dirty="0"/>
              <a:t> 32 – </a:t>
            </a:r>
            <a:r>
              <a:rPr lang="cs-CZ" sz="1200" dirty="0" err="1"/>
              <a:t>Lystopad</a:t>
            </a:r>
            <a:r>
              <a:rPr lang="cs-CZ" sz="1200" dirty="0"/>
              <a:t>. Wikipedie [online]. [cit. 2016-02-15]. Dostupný pod licencí </a:t>
            </a:r>
            <a:r>
              <a:rPr lang="cs-CZ" sz="1200" dirty="0" err="1"/>
              <a:t>Creative</a:t>
            </a:r>
            <a:r>
              <a:rPr lang="cs-CZ" sz="1200" dirty="0"/>
              <a:t> </a:t>
            </a:r>
            <a:r>
              <a:rPr lang="cs-CZ" sz="1200" dirty="0" err="1"/>
              <a:t>commons</a:t>
            </a:r>
            <a:r>
              <a:rPr lang="cs-CZ" sz="1200" dirty="0"/>
              <a:t> </a:t>
            </a:r>
            <a:r>
              <a:rPr lang="cs-CZ" sz="1200" dirty="0" err="1"/>
              <a:t>Attribution</a:t>
            </a:r>
            <a:r>
              <a:rPr lang="cs-CZ" sz="1200" dirty="0"/>
              <a:t> </a:t>
            </a:r>
            <a:r>
              <a:rPr lang="cs-CZ" sz="1200" dirty="0" err="1"/>
              <a:t>Share</a:t>
            </a:r>
            <a:r>
              <a:rPr lang="cs-CZ" sz="1200" dirty="0"/>
              <a:t> </a:t>
            </a:r>
            <a:r>
              <a:rPr lang="cs-CZ" sz="1200" dirty="0" err="1"/>
              <a:t>Alike</a:t>
            </a:r>
            <a:r>
              <a:rPr lang="cs-CZ" sz="1200" dirty="0"/>
              <a:t> 3.0 </a:t>
            </a:r>
            <a:r>
              <a:rPr lang="cs-CZ" sz="1200" dirty="0" err="1"/>
              <a:t>Unported</a:t>
            </a:r>
            <a:r>
              <a:rPr lang="cs-CZ" sz="1200" dirty="0"/>
              <a:t> na WWW: </a:t>
            </a:r>
            <a:r>
              <a:rPr lang="cs-CZ" sz="1200" dirty="0">
                <a:hlinkClick r:id="rId23"/>
              </a:rPr>
              <a:t>https://commons.wikimedia.org/wiki/File:Euromaidan_collage.jpg</a:t>
            </a:r>
            <a:r>
              <a:rPr lang="cs-CZ" sz="1200" dirty="0"/>
              <a:t> </a:t>
            </a:r>
          </a:p>
        </p:txBody>
      </p:sp>
      <p:sp>
        <p:nvSpPr>
          <p:cNvPr id="3" name="Výbuch 1 2">
            <a:hlinkClick r:id="rId24" action="ppaction://hlinksldjump"/>
          </p:cNvPr>
          <p:cNvSpPr/>
          <p:nvPr/>
        </p:nvSpPr>
        <p:spPr>
          <a:xfrm rot="433253">
            <a:off x="8114860" y="6142379"/>
            <a:ext cx="577724" cy="682017"/>
          </a:xfrm>
          <a:prstGeom prst="irregularSeal1">
            <a:avLst/>
          </a:prstGeom>
          <a:solidFill>
            <a:srgbClr val="DB641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Výbuch 1 3">
            <a:hlinkClick r:id="rId25" action="ppaction://hlinksldjump"/>
          </p:cNvPr>
          <p:cNvSpPr/>
          <p:nvPr/>
        </p:nvSpPr>
        <p:spPr>
          <a:xfrm rot="433253">
            <a:off x="5829545" y="6100718"/>
            <a:ext cx="577724" cy="682017"/>
          </a:xfrm>
          <a:prstGeom prst="irregularSeal1">
            <a:avLst/>
          </a:prstGeom>
          <a:solidFill>
            <a:srgbClr val="DB641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Výbuch 1 4">
            <a:hlinkClick r:id="rId26" action="ppaction://hlinksldjump"/>
          </p:cNvPr>
          <p:cNvSpPr/>
          <p:nvPr/>
        </p:nvSpPr>
        <p:spPr>
          <a:xfrm rot="433253">
            <a:off x="10214530" y="6100718"/>
            <a:ext cx="577724" cy="682017"/>
          </a:xfrm>
          <a:prstGeom prst="irregularSeal1">
            <a:avLst/>
          </a:prstGeom>
          <a:solidFill>
            <a:srgbClr val="DB641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TextovéPole 5">
            <a:hlinkClick r:id="rId24" action="ppaction://hlinksldjump"/>
          </p:cNvPr>
          <p:cNvSpPr txBox="1"/>
          <p:nvPr/>
        </p:nvSpPr>
        <p:spPr>
          <a:xfrm>
            <a:off x="8357392" y="6210893"/>
            <a:ext cx="1271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Hra</a:t>
            </a:r>
          </a:p>
        </p:txBody>
      </p:sp>
      <p:sp>
        <p:nvSpPr>
          <p:cNvPr id="7" name="TextovéPole 6">
            <a:hlinkClick r:id="rId25" action="ppaction://hlinksldjump"/>
          </p:cNvPr>
          <p:cNvSpPr txBox="1"/>
          <p:nvPr/>
        </p:nvSpPr>
        <p:spPr>
          <a:xfrm>
            <a:off x="6001239" y="6210893"/>
            <a:ext cx="98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Úvod  </a:t>
            </a:r>
          </a:p>
        </p:txBody>
      </p:sp>
      <p:sp>
        <p:nvSpPr>
          <p:cNvPr id="8" name="TextovéPole 7">
            <a:hlinkClick r:id="rId26" action="ppaction://hlinksldjump"/>
          </p:cNvPr>
          <p:cNvSpPr txBox="1"/>
          <p:nvPr/>
        </p:nvSpPr>
        <p:spPr>
          <a:xfrm>
            <a:off x="10359602" y="6186766"/>
            <a:ext cx="165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Pravidla hry</a:t>
            </a:r>
          </a:p>
        </p:txBody>
      </p:sp>
    </p:spTree>
    <p:extLst>
      <p:ext uri="{BB962C8B-B14F-4D97-AF65-F5344CB8AC3E}">
        <p14:creationId xmlns:p14="http://schemas.microsoft.com/office/powerpoint/2010/main" val="2093660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5851" y="351908"/>
            <a:ext cx="13999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Irsko </a:t>
            </a:r>
          </a:p>
        </p:txBody>
      </p:sp>
      <p:sp>
        <p:nvSpPr>
          <p:cNvPr id="4" name="Výbuch 1 3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Výbuch 1 4"/>
          <p:cNvSpPr/>
          <p:nvPr/>
        </p:nvSpPr>
        <p:spPr>
          <a:xfrm rot="19712481">
            <a:off x="1134017" y="747061"/>
            <a:ext cx="1043666" cy="932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606040" y="351908"/>
            <a:ext cx="9144000" cy="928252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Co je to IRA?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248566" y="2532250"/>
            <a:ext cx="38589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IRSKÁ REPUBLIKÁNSKÁ ARMÁDA</a:t>
            </a:r>
            <a:r>
              <a:rPr lang="cs-CZ" sz="2400" b="1" dirty="0"/>
              <a:t>, jež usiluje o osamostatnění Severního Irska.</a:t>
            </a:r>
          </a:p>
        </p:txBody>
      </p:sp>
    </p:spTree>
    <p:extLst>
      <p:ext uri="{BB962C8B-B14F-4D97-AF65-F5344CB8AC3E}">
        <p14:creationId xmlns:p14="http://schemas.microsoft.com/office/powerpoint/2010/main" val="233591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ýbuch 1 5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5851" y="351908"/>
            <a:ext cx="22720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Baskicko </a:t>
            </a:r>
          </a:p>
        </p:txBody>
      </p:sp>
      <p:sp>
        <p:nvSpPr>
          <p:cNvPr id="7" name="Výbuch 1 6"/>
          <p:cNvSpPr/>
          <p:nvPr/>
        </p:nvSpPr>
        <p:spPr>
          <a:xfrm rot="19712481">
            <a:off x="1883826" y="811069"/>
            <a:ext cx="1043666" cy="93282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68" y="4121152"/>
            <a:ext cx="3069827" cy="2318033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216427" y="308955"/>
            <a:ext cx="8723936" cy="928252"/>
          </a:xfrm>
          <a:prstGeom prst="rect">
            <a:avLst/>
          </a:prstGeom>
          <a:solidFill>
            <a:srgbClr val="FFC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Souhlasíte s následujícím tvrzením?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346589" y="1722735"/>
            <a:ext cx="8593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Baskicko je oblast, která leží v pohoří Sierra Nevada na hranicích Španělska a Francie. Baskové jsou patrně jediným neindoevropským národem v Západní Evropě, mají i vlastní jazyk – Baskičtinu.</a:t>
            </a:r>
          </a:p>
        </p:txBody>
      </p:sp>
      <p:cxnSp>
        <p:nvCxnSpPr>
          <p:cNvPr id="14" name="Přímá spojnice 13"/>
          <p:cNvCxnSpPr/>
          <p:nvPr/>
        </p:nvCxnSpPr>
        <p:spPr>
          <a:xfrm>
            <a:off x="8027581" y="1967283"/>
            <a:ext cx="17224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8339437" y="1481755"/>
            <a:ext cx="109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PYRENEJE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572880" y="3288743"/>
            <a:ext cx="766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NE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056416" y="3288743"/>
            <a:ext cx="184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ANO – </a:t>
            </a:r>
          </a:p>
        </p:txBody>
      </p:sp>
    </p:spTree>
    <p:extLst>
      <p:ext uri="{BB962C8B-B14F-4D97-AF65-F5344CB8AC3E}">
        <p14:creationId xmlns:p14="http://schemas.microsoft.com/office/powerpoint/2010/main" val="188913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5851" y="351908"/>
            <a:ext cx="22720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Baskicko </a:t>
            </a:r>
          </a:p>
        </p:txBody>
      </p:sp>
      <p:sp>
        <p:nvSpPr>
          <p:cNvPr id="4" name="Výbuch 1 3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Výbuch 1 4"/>
          <p:cNvSpPr/>
          <p:nvPr/>
        </p:nvSpPr>
        <p:spPr>
          <a:xfrm rot="19712481">
            <a:off x="2006049" y="830680"/>
            <a:ext cx="1043666" cy="932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3037368" y="145807"/>
            <a:ext cx="8902995" cy="928252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Proč byla v roce 2002 ve Španělsku zakázána politická strana </a:t>
            </a:r>
            <a:r>
              <a:rPr lang="cs-CZ" sz="2400" dirty="0" err="1">
                <a:solidFill>
                  <a:schemeClr val="bg1"/>
                </a:solidFill>
              </a:rPr>
              <a:t>Batasuna</a:t>
            </a:r>
            <a:r>
              <a:rPr lang="cs-CZ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5536815" y="1593823"/>
            <a:ext cx="4083159" cy="1115568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Kvůli špatnému hospodaření strany.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5536815" y="4491027"/>
            <a:ext cx="4083161" cy="1115568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Kvůli úzké spolupráci </a:t>
            </a:r>
            <a:br>
              <a:rPr lang="cs-CZ" sz="3200" dirty="0">
                <a:solidFill>
                  <a:schemeClr val="bg1"/>
                </a:solidFill>
              </a:rPr>
            </a:br>
            <a:r>
              <a:rPr lang="cs-CZ" sz="3200" dirty="0">
                <a:solidFill>
                  <a:schemeClr val="bg1"/>
                </a:solidFill>
              </a:rPr>
              <a:t>s organizací ETA.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536815" y="3042425"/>
            <a:ext cx="4083159" cy="1115568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Z náboženských důvodů.</a:t>
            </a:r>
          </a:p>
        </p:txBody>
      </p:sp>
    </p:spTree>
    <p:extLst>
      <p:ext uri="{BB962C8B-B14F-4D97-AF65-F5344CB8AC3E}">
        <p14:creationId xmlns:p14="http://schemas.microsoft.com/office/powerpoint/2010/main" val="8774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ýbuch 1 5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5851" y="351908"/>
            <a:ext cx="1958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Kosovo </a:t>
            </a:r>
          </a:p>
        </p:txBody>
      </p:sp>
      <p:sp>
        <p:nvSpPr>
          <p:cNvPr id="7" name="Výbuch 1 6"/>
          <p:cNvSpPr/>
          <p:nvPr/>
        </p:nvSpPr>
        <p:spPr>
          <a:xfrm rot="19712481">
            <a:off x="1764954" y="765348"/>
            <a:ext cx="1043666" cy="93282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0141" y="1142318"/>
            <a:ext cx="181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Bývalá Jugoslávie</a:t>
            </a:r>
          </a:p>
        </p:txBody>
      </p:sp>
      <p:sp>
        <p:nvSpPr>
          <p:cNvPr id="9" name="Obdélník 8"/>
          <p:cNvSpPr/>
          <p:nvPr/>
        </p:nvSpPr>
        <p:spPr>
          <a:xfrm>
            <a:off x="3048000" y="272502"/>
            <a:ext cx="8902995" cy="92825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Součástí které </a:t>
            </a:r>
            <a:r>
              <a:rPr lang="cs-CZ" sz="2400" dirty="0" err="1">
                <a:solidFill>
                  <a:schemeClr val="tx1"/>
                </a:solidFill>
              </a:rPr>
              <a:t>postjugoslávské</a:t>
            </a:r>
            <a:r>
              <a:rPr lang="cs-CZ" sz="2400" dirty="0">
                <a:solidFill>
                  <a:schemeClr val="tx1"/>
                </a:solidFill>
              </a:rPr>
              <a:t> země bylo Kosovo do roku 2008?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141701" y="1640341"/>
            <a:ext cx="22899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SRBSKO</a:t>
            </a:r>
          </a:p>
          <a:p>
            <a:pPr algn="ctr"/>
            <a:endParaRPr lang="cs-CZ" sz="24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6141701" y="2280056"/>
            <a:ext cx="4908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 roce 2008 vyhlášena Kosovská republika. Ne všechny státy světa uznávají nezávislost Kosova – Česká republika ano.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51" y="1844437"/>
            <a:ext cx="5699872" cy="47959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503" y="5266379"/>
            <a:ext cx="1737297" cy="12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9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5851" y="351908"/>
            <a:ext cx="31628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Bosna a</a:t>
            </a:r>
          </a:p>
          <a:p>
            <a:r>
              <a:rPr lang="cs-CZ" sz="4400" dirty="0"/>
              <a:t>Hercegovina </a:t>
            </a:r>
          </a:p>
        </p:txBody>
      </p:sp>
      <p:sp>
        <p:nvSpPr>
          <p:cNvPr id="4" name="Výbuch 1 3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Výbuch 1 4"/>
          <p:cNvSpPr/>
          <p:nvPr/>
        </p:nvSpPr>
        <p:spPr>
          <a:xfrm rot="19712481">
            <a:off x="2289514" y="203781"/>
            <a:ext cx="1043666" cy="932821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816764" y="1692293"/>
            <a:ext cx="181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Bývalá Jugoslávie</a:t>
            </a:r>
          </a:p>
        </p:txBody>
      </p:sp>
      <p:sp>
        <p:nvSpPr>
          <p:cNvPr id="6" name="Obdélník 5"/>
          <p:cNvSpPr/>
          <p:nvPr/>
        </p:nvSpPr>
        <p:spPr>
          <a:xfrm>
            <a:off x="3418706" y="351907"/>
            <a:ext cx="8627982" cy="1115385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Jednou z příčin napětí a konfliktu v Bosně je náboženská </a:t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a národnostní pestrost místního obyvatelstva. 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</a:rPr>
              <a:t>Utvořte správné dvojice.</a:t>
            </a:r>
          </a:p>
        </p:txBody>
      </p:sp>
      <p:sp>
        <p:nvSpPr>
          <p:cNvPr id="7" name="Obdélník 6"/>
          <p:cNvSpPr/>
          <p:nvPr/>
        </p:nvSpPr>
        <p:spPr>
          <a:xfrm>
            <a:off x="5015820" y="2194112"/>
            <a:ext cx="1884711" cy="802959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SRBOVÉ</a:t>
            </a:r>
          </a:p>
        </p:txBody>
      </p:sp>
      <p:sp>
        <p:nvSpPr>
          <p:cNvPr id="8" name="Obdélník 7"/>
          <p:cNvSpPr/>
          <p:nvPr/>
        </p:nvSpPr>
        <p:spPr>
          <a:xfrm>
            <a:off x="5015819" y="3207749"/>
            <a:ext cx="1884711" cy="802959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CHORVATI</a:t>
            </a:r>
          </a:p>
        </p:txBody>
      </p:sp>
      <p:sp>
        <p:nvSpPr>
          <p:cNvPr id="9" name="Obdélník 8"/>
          <p:cNvSpPr/>
          <p:nvPr/>
        </p:nvSpPr>
        <p:spPr>
          <a:xfrm>
            <a:off x="5015819" y="4221386"/>
            <a:ext cx="1884711" cy="802959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BOSŇÁCI</a:t>
            </a:r>
          </a:p>
        </p:txBody>
      </p:sp>
      <p:sp>
        <p:nvSpPr>
          <p:cNvPr id="10" name="Obdélník 9"/>
          <p:cNvSpPr/>
          <p:nvPr/>
        </p:nvSpPr>
        <p:spPr>
          <a:xfrm>
            <a:off x="7284099" y="2194112"/>
            <a:ext cx="2550373" cy="802959"/>
          </a:xfrm>
          <a:prstGeom prst="rect">
            <a:avLst/>
          </a:prstGeom>
          <a:solidFill>
            <a:srgbClr val="FF474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KATOLÍCI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7284097" y="3207749"/>
            <a:ext cx="2550375" cy="802959"/>
          </a:xfrm>
          <a:prstGeom prst="rect">
            <a:avLst/>
          </a:prstGeom>
          <a:solidFill>
            <a:srgbClr val="FF474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MUSLIMOVÉ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284098" y="4221386"/>
            <a:ext cx="2550375" cy="802959"/>
          </a:xfrm>
          <a:prstGeom prst="rect">
            <a:avLst/>
          </a:prstGeom>
          <a:solidFill>
            <a:srgbClr val="FF474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PRAVOSLAVNÍ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7284099" y="3238659"/>
            <a:ext cx="2550373" cy="802959"/>
          </a:xfrm>
          <a:prstGeom prst="rect">
            <a:avLst/>
          </a:prstGeom>
          <a:solidFill>
            <a:srgbClr val="FF474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KATOLÍCI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7284097" y="4223620"/>
            <a:ext cx="2550375" cy="802959"/>
          </a:xfrm>
          <a:prstGeom prst="rect">
            <a:avLst/>
          </a:prstGeom>
          <a:solidFill>
            <a:srgbClr val="FF474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MUSLIMOVÉ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7284097" y="2191878"/>
            <a:ext cx="2550375" cy="802959"/>
          </a:xfrm>
          <a:prstGeom prst="rect">
            <a:avLst/>
          </a:prstGeom>
          <a:solidFill>
            <a:srgbClr val="FF4747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PRAVOSLAVNÍ</a:t>
            </a:r>
          </a:p>
        </p:txBody>
      </p:sp>
    </p:spTree>
    <p:extLst>
      <p:ext uri="{BB962C8B-B14F-4D97-AF65-F5344CB8AC3E}">
        <p14:creationId xmlns:p14="http://schemas.microsoft.com/office/powerpoint/2010/main" val="412090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ýbuch 1 5">
            <a:hlinkClick r:id="rId2" action="ppaction://hlinksldjump"/>
          </p:cNvPr>
          <p:cNvSpPr/>
          <p:nvPr/>
        </p:nvSpPr>
        <p:spPr>
          <a:xfrm rot="19712481">
            <a:off x="10637280" y="5034356"/>
            <a:ext cx="1241011" cy="1551736"/>
          </a:xfrm>
          <a:prstGeom prst="irregularSeal1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Zpět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5851" y="351908"/>
            <a:ext cx="13314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Kypr </a:t>
            </a:r>
          </a:p>
        </p:txBody>
      </p:sp>
      <p:sp>
        <p:nvSpPr>
          <p:cNvPr id="7" name="Výbuch 1 6"/>
          <p:cNvSpPr/>
          <p:nvPr/>
        </p:nvSpPr>
        <p:spPr>
          <a:xfrm rot="19712481">
            <a:off x="1508922" y="426338"/>
            <a:ext cx="1043666" cy="932821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27163" y="1035931"/>
            <a:ext cx="146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Blízký Východ</a:t>
            </a:r>
          </a:p>
        </p:txBody>
      </p:sp>
      <p:sp>
        <p:nvSpPr>
          <p:cNvPr id="9" name="Obdélník 8"/>
          <p:cNvSpPr/>
          <p:nvPr/>
        </p:nvSpPr>
        <p:spPr>
          <a:xfrm>
            <a:off x="3048000" y="272501"/>
            <a:ext cx="8902995" cy="129043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Historicky i kulturně patří Kypr spíše k Evropě, geograficky je ovšem řazen k Asii. Která evropská a </a:t>
            </a:r>
            <a:r>
              <a:rPr lang="cs-CZ" sz="2400">
                <a:solidFill>
                  <a:schemeClr val="tx1"/>
                </a:solidFill>
              </a:rPr>
              <a:t>která asijská </a:t>
            </a:r>
            <a:r>
              <a:rPr lang="cs-CZ" sz="2400" dirty="0">
                <a:solidFill>
                  <a:schemeClr val="tx1"/>
                </a:solidFill>
              </a:rPr>
              <a:t>země hájí na Kypru své zájmy?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923920" y="1854924"/>
            <a:ext cx="31511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ŘECKO X TURECKO</a:t>
            </a:r>
          </a:p>
          <a:p>
            <a:pPr algn="ctr"/>
            <a:endParaRPr lang="cs-CZ" sz="2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195943" y="2503340"/>
            <a:ext cx="2747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Kyperská republika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576452" y="2459976"/>
            <a:ext cx="3587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Severokyperská turecká republika – funguje jako protektorát Turecka.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840" y="3028255"/>
            <a:ext cx="4835490" cy="359261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458400" y="5582093"/>
            <a:ext cx="867433" cy="430887"/>
          </a:xfrm>
          <a:prstGeom prst="rect">
            <a:avLst/>
          </a:prstGeom>
          <a:solidFill>
            <a:srgbClr val="FFFED9"/>
          </a:solidFill>
        </p:spPr>
        <p:txBody>
          <a:bodyPr wrap="square" rtlCol="0">
            <a:spAutoFit/>
          </a:bodyPr>
          <a:lstStyle/>
          <a:p>
            <a:r>
              <a:rPr lang="cs-CZ" sz="1100" dirty="0"/>
              <a:t>Demarkační zóna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048000" y="5366649"/>
            <a:ext cx="867433" cy="430887"/>
          </a:xfrm>
          <a:prstGeom prst="rect">
            <a:avLst/>
          </a:prstGeom>
          <a:solidFill>
            <a:srgbClr val="FFFED9"/>
          </a:solidFill>
        </p:spPr>
        <p:txBody>
          <a:bodyPr wrap="square" rtlCol="0">
            <a:spAutoFit/>
          </a:bodyPr>
          <a:lstStyle/>
          <a:p>
            <a:r>
              <a:rPr lang="cs-CZ" sz="1100" dirty="0"/>
              <a:t>Kyperská republika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720317" y="3999432"/>
            <a:ext cx="1222744" cy="430887"/>
          </a:xfrm>
          <a:prstGeom prst="rect">
            <a:avLst/>
          </a:prstGeom>
          <a:solidFill>
            <a:srgbClr val="FFFED9"/>
          </a:solidFill>
        </p:spPr>
        <p:txBody>
          <a:bodyPr wrap="square" rtlCol="0">
            <a:spAutoFit/>
          </a:bodyPr>
          <a:lstStyle/>
          <a:p>
            <a:r>
              <a:rPr lang="cs-CZ" sz="1100" dirty="0"/>
              <a:t>Severokyperská turecká republika</a:t>
            </a:r>
          </a:p>
        </p:txBody>
      </p:sp>
    </p:spTree>
    <p:extLst>
      <p:ext uri="{BB962C8B-B14F-4D97-AF65-F5344CB8AC3E}">
        <p14:creationId xmlns:p14="http://schemas.microsoft.com/office/powerpoint/2010/main" val="261811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3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2360</Words>
  <Application>Microsoft Office PowerPoint</Application>
  <PresentationFormat>Širokoúhlá obrazovka</PresentationFormat>
  <Paragraphs>274</Paragraphs>
  <Slides>34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Markéta</dc:creator>
  <cp:lastModifiedBy>Tereza Krejčová</cp:lastModifiedBy>
  <cp:revision>90</cp:revision>
  <dcterms:created xsi:type="dcterms:W3CDTF">2016-02-15T08:16:59Z</dcterms:created>
  <dcterms:modified xsi:type="dcterms:W3CDTF">2022-05-30T18:54:52Z</dcterms:modified>
</cp:coreProperties>
</file>