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9" r:id="rId13"/>
    <p:sldId id="268" r:id="rId14"/>
    <p:sldId id="270" r:id="rId15"/>
    <p:sldId id="271" r:id="rId16"/>
    <p:sldId id="274" r:id="rId17"/>
    <p:sldId id="275" r:id="rId18"/>
    <p:sldId id="272" r:id="rId19"/>
    <p:sldId id="27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0000"/>
    <a:srgbClr val="000099"/>
    <a:srgbClr val="993366"/>
    <a:srgbClr val="CC3300"/>
    <a:srgbClr val="008000"/>
    <a:srgbClr val="003366"/>
    <a:srgbClr val="0033CC"/>
    <a:srgbClr val="006699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B1CBA-82AC-4091-B741-1389458A925F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7039D-2520-406C-9D75-25407500B23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B1CBA-82AC-4091-B741-1389458A925F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7039D-2520-406C-9D75-25407500B2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B1CBA-82AC-4091-B741-1389458A925F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7039D-2520-406C-9D75-25407500B2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B1CBA-82AC-4091-B741-1389458A925F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7039D-2520-406C-9D75-25407500B2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B1CBA-82AC-4091-B741-1389458A925F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7039D-2520-406C-9D75-25407500B23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B1CBA-82AC-4091-B741-1389458A925F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7039D-2520-406C-9D75-25407500B2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B1CBA-82AC-4091-B741-1389458A925F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7039D-2520-406C-9D75-25407500B2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B1CBA-82AC-4091-B741-1389458A925F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7039D-2520-406C-9D75-25407500B2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B1CBA-82AC-4091-B741-1389458A925F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7039D-2520-406C-9D75-25407500B23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B1CBA-82AC-4091-B741-1389458A925F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7039D-2520-406C-9D75-25407500B2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B1CBA-82AC-4091-B741-1389458A925F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7039D-2520-406C-9D75-25407500B23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74B1CBA-82AC-4091-B741-1389458A925F}" type="datetimeFigureOut">
              <a:rPr lang="cs-CZ" smtClean="0"/>
              <a:pPr/>
              <a:t>1.12.2010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57039D-2520-406C-9D75-25407500B23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youtube.com/watch?v=G1YoXUM9Bes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JlY1M65Xao&amp;feature=related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O.Kaiser%20a%20J.L&#225;bus%20-%20Mary&#353;a.avi" TargetMode="External"/><Relationship Id="rId2" Type="http://schemas.openxmlformats.org/officeDocument/2006/relationships/hyperlink" Target="http://www.youtube.com/watch?v=mzHD4NqnQDs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youtube.com/watch?v=mpbZuqkMUco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dejvickedivadlo.cz/repertoar?3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youtube.com/watch?v=Sbi2hj3xymc&amp;feature=relate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80528" y="2060848"/>
            <a:ext cx="7772400" cy="1470025"/>
          </a:xfrm>
        </p:spPr>
        <p:txBody>
          <a:bodyPr/>
          <a:lstStyle/>
          <a:p>
            <a:r>
              <a:rPr lang="cs-CZ" b="1" dirty="0" smtClean="0">
                <a:latin typeface="Algerian" pitchFamily="82" charset="0"/>
              </a:rPr>
              <a:t>              DRAMA I.</a:t>
            </a:r>
            <a:endParaRPr lang="cs-CZ" b="1" dirty="0">
              <a:latin typeface="Algerian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c 421 AT" pitchFamily="2" charset="0"/>
              </a:rPr>
              <a:t>                  Mgr. Lenka Venclová</a:t>
            </a:r>
          </a:p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c 421 AT" pitchFamily="2" charset="0"/>
              </a:rPr>
              <a:t>                                8. ročník  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ic 421 A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6962">
            <a:off x="1362127" y="638747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284984"/>
            <a:ext cx="18192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29193">
            <a:off x="598989" y="4212107"/>
            <a:ext cx="258076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2119">
            <a:off x="4813888" y="427301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Algerian" pitchFamily="82" charset="0"/>
              </a:rPr>
              <a:t>         NÁRODNÍ OBROZENÍ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980728"/>
            <a:ext cx="8229600" cy="58772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       </a:t>
            </a:r>
          </a:p>
          <a:p>
            <a:pPr>
              <a:buNone/>
            </a:pPr>
            <a:r>
              <a:rPr lang="cs-CZ" b="1" dirty="0" smtClean="0"/>
              <a:t>            </a:t>
            </a:r>
            <a:r>
              <a:rPr lang="cs-CZ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VÁCLAV KLIMENT KLICPERA </a:t>
            </a:r>
          </a:p>
          <a:p>
            <a:pPr>
              <a:buNone/>
            </a:pPr>
            <a:r>
              <a:rPr lang="cs-CZ" dirty="0" smtClean="0">
                <a:solidFill>
                  <a:srgbClr val="990000"/>
                </a:solidFill>
                <a:latin typeface="Comic Sans MS" pitchFamily="66" charset="0"/>
              </a:rPr>
              <a:t>                          ( 1792 – 1859)</a:t>
            </a:r>
          </a:p>
          <a:p>
            <a:pPr>
              <a:buNone/>
            </a:pPr>
            <a:endParaRPr lang="cs-CZ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rodák z Chlumce nad Cidlinou</a:t>
            </a:r>
          </a:p>
          <a:p>
            <a:pPr>
              <a:buNone/>
            </a:pPr>
            <a:r>
              <a:rPr lang="cs-CZ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profesor v Hradci Králové  ( </a:t>
            </a:r>
            <a:r>
              <a:rPr lang="cs-CZ" sz="28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dnes </a:t>
            </a:r>
            <a:r>
              <a:rPr lang="cs-CZ" sz="2800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Klicperovo</a:t>
            </a:r>
            <a:r>
              <a:rPr lang="cs-CZ" sz="28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divadlo </a:t>
            </a:r>
            <a:r>
              <a:rPr lang="cs-CZ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</a:p>
          <a:p>
            <a:pPr>
              <a:buNone/>
            </a:pPr>
            <a:r>
              <a:rPr lang="cs-CZ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HRY: rytířské</a:t>
            </a:r>
          </a:p>
          <a:p>
            <a:pPr>
              <a:buNone/>
            </a:pPr>
            <a:r>
              <a:rPr lang="cs-CZ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historické</a:t>
            </a:r>
          </a:p>
          <a:p>
            <a:pPr>
              <a:buNone/>
            </a:pPr>
            <a:endParaRPr lang="cs-CZ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</a:t>
            </a:r>
            <a:r>
              <a:rPr lang="cs-CZ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VESELOHRY</a:t>
            </a:r>
            <a:r>
              <a:rPr lang="cs-CZ" sz="2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 tzv.“</a:t>
            </a:r>
            <a:r>
              <a:rPr lang="cs-CZ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kuklení</a:t>
            </a:r>
            <a:r>
              <a:rPr lang="cs-CZ" sz="2800" dirty="0" smtClean="0">
                <a:solidFill>
                  <a:srgbClr val="CC3300"/>
                </a:solidFill>
                <a:latin typeface="Comic Sans MS" pitchFamily="66" charset="0"/>
              </a:rPr>
              <a:t>“ záměna postav</a:t>
            </a:r>
          </a:p>
          <a:p>
            <a:pPr>
              <a:buNone/>
            </a:pPr>
            <a:r>
              <a:rPr lang="cs-CZ" sz="2800" dirty="0" smtClean="0">
                <a:solidFill>
                  <a:srgbClr val="CC3300"/>
                </a:solidFill>
                <a:latin typeface="Comic Sans MS" pitchFamily="66" charset="0"/>
              </a:rPr>
              <a:t>                                  </a:t>
            </a:r>
            <a:r>
              <a:rPr lang="cs-CZ" sz="2400" dirty="0" smtClean="0">
                <a:solidFill>
                  <a:srgbClr val="CC3300"/>
                </a:solidFill>
                <a:latin typeface="Comic Sans MS" pitchFamily="66" charset="0"/>
              </a:rPr>
              <a:t>stíhá dobové vlastenčení, přetvářku</a:t>
            </a:r>
          </a:p>
          <a:p>
            <a:pPr>
              <a:buNone/>
            </a:pPr>
            <a:endParaRPr lang="cs-CZ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400" dirty="0" smtClean="0">
                <a:latin typeface="Comic Sans MS" pitchFamily="66" charset="0"/>
              </a:rPr>
              <a:t>           </a:t>
            </a:r>
            <a:r>
              <a:rPr lang="cs-CZ" sz="2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např.    HADRIÁN Z ŘÍMSŮ</a:t>
            </a:r>
          </a:p>
          <a:p>
            <a:pPr>
              <a:buNone/>
            </a:pPr>
            <a:r>
              <a:rPr lang="cs-CZ" sz="2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ROHOVÍN ČTVERROHÝ</a:t>
            </a:r>
          </a:p>
          <a:p>
            <a:pPr>
              <a:buNone/>
            </a:pPr>
            <a:r>
              <a:rPr lang="cs-CZ" sz="2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DIVOTVORNÝ KLOBOUK</a:t>
            </a:r>
          </a:p>
          <a:p>
            <a:pPr>
              <a:buNone/>
            </a:pPr>
            <a:r>
              <a:rPr lang="cs-CZ" sz="2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</a:t>
            </a:r>
            <a:endParaRPr lang="cs-CZ" sz="24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980728"/>
            <a:ext cx="183174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    </a:t>
            </a:r>
            <a:r>
              <a:rPr lang="cs-CZ" dirty="0" smtClean="0">
                <a:solidFill>
                  <a:srgbClr val="990000"/>
                </a:solidFill>
                <a:latin typeface="Algerian" pitchFamily="82" charset="0"/>
              </a:rPr>
              <a:t>JOSEF KAJETÁN TYL</a:t>
            </a:r>
            <a:br>
              <a:rPr lang="cs-CZ" dirty="0" smtClean="0">
                <a:solidFill>
                  <a:srgbClr val="990000"/>
                </a:solidFill>
                <a:latin typeface="Algerian" pitchFamily="82" charset="0"/>
              </a:rPr>
            </a:br>
            <a:r>
              <a:rPr lang="cs-CZ" dirty="0" smtClean="0">
                <a:solidFill>
                  <a:srgbClr val="990000"/>
                </a:solidFill>
                <a:latin typeface="Algerian" pitchFamily="82" charset="0"/>
              </a:rPr>
              <a:t>           </a:t>
            </a:r>
            <a:r>
              <a:rPr lang="cs-CZ" sz="4000" dirty="0" smtClean="0">
                <a:solidFill>
                  <a:srgbClr val="990000"/>
                </a:solidFill>
                <a:latin typeface="Algerian" pitchFamily="82" charset="0"/>
              </a:rPr>
              <a:t>( 1808 – 1856 )</a:t>
            </a:r>
            <a:endParaRPr lang="cs-CZ" sz="4000" dirty="0">
              <a:solidFill>
                <a:srgbClr val="990000"/>
              </a:solidFill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844824"/>
            <a:ext cx="885828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>
                <a:solidFill>
                  <a:srgbClr val="000099"/>
                </a:solidFill>
              </a:rPr>
              <a:t>            </a:t>
            </a:r>
            <a:r>
              <a:rPr lang="cs-CZ" sz="2800" dirty="0" smtClean="0">
                <a:solidFill>
                  <a:srgbClr val="000099"/>
                </a:solidFill>
                <a:latin typeface="Comic Sans MS" pitchFamily="66" charset="0"/>
              </a:rPr>
              <a:t>nar. v Kutné Hoře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99"/>
                </a:solidFill>
                <a:latin typeface="Comic Sans MS" pitchFamily="66" charset="0"/>
              </a:rPr>
              <a:t>         kočovné divadlo, 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99"/>
                </a:solidFill>
                <a:latin typeface="Comic Sans MS" pitchFamily="66" charset="0"/>
              </a:rPr>
              <a:t>         česká scéna Stavovského divadla</a:t>
            </a:r>
          </a:p>
          <a:p>
            <a:pPr>
              <a:buNone/>
            </a:pPr>
            <a:endParaRPr lang="cs-CZ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800" dirty="0" smtClean="0">
                <a:latin typeface="Comic Sans MS" pitchFamily="66" charset="0"/>
              </a:rPr>
              <a:t>          </a:t>
            </a:r>
            <a:r>
              <a:rPr lang="cs-CZ" sz="2800" dirty="0" smtClean="0">
                <a:solidFill>
                  <a:srgbClr val="CC3300"/>
                </a:solidFill>
                <a:latin typeface="Comic Sans MS" pitchFamily="66" charset="0"/>
              </a:rPr>
              <a:t>novinář – </a:t>
            </a:r>
            <a:r>
              <a:rPr lang="cs-CZ" sz="2800" dirty="0" err="1" smtClean="0">
                <a:solidFill>
                  <a:srgbClr val="CC3300"/>
                </a:solidFill>
                <a:latin typeface="Comic Sans MS" pitchFamily="66" charset="0"/>
              </a:rPr>
              <a:t>zal</a:t>
            </a:r>
            <a:r>
              <a:rPr lang="cs-CZ" sz="2800" dirty="0" smtClean="0">
                <a:solidFill>
                  <a:srgbClr val="CC3300"/>
                </a:solidFill>
                <a:latin typeface="Comic Sans MS" pitchFamily="66" charset="0"/>
              </a:rPr>
              <a:t>. časopis KVĚTY</a:t>
            </a:r>
          </a:p>
          <a:p>
            <a:pPr>
              <a:buNone/>
            </a:pPr>
            <a:endParaRPr lang="cs-CZ" sz="2800" dirty="0" smtClean="0">
              <a:solidFill>
                <a:srgbClr val="CC33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cs-CZ" sz="2800" dirty="0" smtClean="0">
                <a:latin typeface="Comic Sans MS" pitchFamily="66" charset="0"/>
              </a:rPr>
              <a:t>          </a:t>
            </a:r>
            <a:r>
              <a:rPr lang="cs-CZ" sz="2800" dirty="0" smtClean="0">
                <a:solidFill>
                  <a:srgbClr val="006600"/>
                </a:solidFill>
                <a:latin typeface="Comic Sans MS" pitchFamily="66" charset="0"/>
              </a:rPr>
              <a:t>pronásledován rakouskými úřady </a:t>
            </a:r>
          </a:p>
          <a:p>
            <a:pPr>
              <a:buNone/>
            </a:pPr>
            <a:r>
              <a:rPr lang="cs-CZ" sz="2800" dirty="0" smtClean="0">
                <a:solidFill>
                  <a:srgbClr val="006600"/>
                </a:solidFill>
                <a:latin typeface="Comic Sans MS" pitchFamily="66" charset="0"/>
              </a:rPr>
              <a:t>          umírá v bídě v Plzni</a:t>
            </a:r>
          </a:p>
          <a:p>
            <a:pPr>
              <a:buNone/>
            </a:pPr>
            <a:endParaRPr lang="cs-CZ" sz="2800" dirty="0" smtClean="0">
              <a:latin typeface="Comic Sans MS" pitchFamily="66" charset="0"/>
            </a:endParaRPr>
          </a:p>
          <a:p>
            <a:pPr>
              <a:buNone/>
            </a:pP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60648"/>
            <a:ext cx="1870219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573016"/>
            <a:ext cx="162525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20688"/>
            <a:ext cx="4901530" cy="561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331640" y="188640"/>
            <a:ext cx="756084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400" dirty="0" smtClean="0">
                <a:solidFill>
                  <a:srgbClr val="993366"/>
                </a:solidFill>
                <a:latin typeface="Comic Sans MS" pitchFamily="66" charset="0"/>
              </a:rPr>
              <a:t>veselohra:</a:t>
            </a:r>
          </a:p>
          <a:p>
            <a:pPr>
              <a:buNone/>
            </a:pPr>
            <a:r>
              <a:rPr lang="cs-CZ" sz="2400" u="sng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FIDLOVAČKA 1834 </a:t>
            </a:r>
            <a:r>
              <a:rPr lang="cs-CZ" sz="2400" dirty="0" smtClean="0">
                <a:solidFill>
                  <a:srgbClr val="993366"/>
                </a:solidFill>
                <a:latin typeface="Comic Sans MS" pitchFamily="66" charset="0"/>
              </a:rPr>
              <a:t>zazněla hymna (hudba </a:t>
            </a:r>
            <a:r>
              <a:rPr lang="cs-CZ" sz="2400" dirty="0" err="1" smtClean="0">
                <a:solidFill>
                  <a:srgbClr val="993366"/>
                </a:solidFill>
                <a:latin typeface="Comic Sans MS" pitchFamily="66" charset="0"/>
              </a:rPr>
              <a:t>Škroup</a:t>
            </a:r>
            <a:r>
              <a:rPr lang="cs-CZ" sz="2400" dirty="0" smtClean="0">
                <a:solidFill>
                  <a:srgbClr val="993366"/>
                </a:solidFill>
                <a:latin typeface="Comic Sans MS" pitchFamily="66" charset="0"/>
              </a:rPr>
              <a:t>)</a:t>
            </a:r>
          </a:p>
          <a:p>
            <a:pPr>
              <a:buNone/>
            </a:pPr>
            <a:r>
              <a:rPr lang="cs-CZ" sz="2400" i="1" dirty="0" smtClean="0">
                <a:solidFill>
                  <a:srgbClr val="993366"/>
                </a:solidFill>
                <a:latin typeface="Comic Sans MS" pitchFamily="66" charset="0"/>
              </a:rPr>
              <a:t>                  ze současnosti- ševcovská slavnost</a:t>
            </a:r>
          </a:p>
          <a:p>
            <a:pPr>
              <a:buNone/>
            </a:pPr>
            <a:endParaRPr lang="cs-CZ" sz="2400" i="1" dirty="0" smtClean="0">
              <a:latin typeface="Comic Sans MS" pitchFamily="66" charset="0"/>
            </a:endParaRPr>
          </a:p>
          <a:p>
            <a:pPr>
              <a:buNone/>
            </a:pPr>
            <a:endParaRPr lang="cs-CZ" sz="2400" i="1" dirty="0" smtClean="0">
              <a:latin typeface="Comic Sans MS" pitchFamily="66" charset="0"/>
            </a:endParaRPr>
          </a:p>
          <a:p>
            <a:pPr>
              <a:buNone/>
            </a:pPr>
            <a:endParaRPr lang="cs-CZ" sz="2400" i="1" dirty="0" smtClean="0">
              <a:latin typeface="Comic Sans MS" pitchFamily="66" charset="0"/>
            </a:endParaRPr>
          </a:p>
          <a:p>
            <a:pPr>
              <a:buNone/>
            </a:pPr>
            <a:endParaRPr lang="cs-CZ" sz="2400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400" dirty="0" smtClean="0">
                <a:solidFill>
                  <a:srgbClr val="0033CC"/>
                </a:solidFill>
                <a:latin typeface="Comic Sans MS" pitchFamily="66" charset="0"/>
              </a:rPr>
              <a:t>pohádkový námět : </a:t>
            </a:r>
          </a:p>
          <a:p>
            <a:pPr>
              <a:buNone/>
            </a:pPr>
            <a:r>
              <a:rPr lang="cs-CZ" sz="2400" dirty="0" smtClean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cs-CZ" sz="24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STRAKONICKÝ DUDÁK</a:t>
            </a:r>
          </a:p>
          <a:p>
            <a:pPr>
              <a:buNone/>
            </a:pPr>
            <a:r>
              <a:rPr lang="cs-CZ" sz="2400" dirty="0" smtClean="0">
                <a:solidFill>
                  <a:srgbClr val="0033CC"/>
                </a:solidFill>
                <a:latin typeface="Comic Sans MS" pitchFamily="66" charset="0"/>
              </a:rPr>
              <a:t>       </a:t>
            </a:r>
            <a:r>
              <a:rPr lang="cs-CZ" sz="2400" i="1" dirty="0" smtClean="0">
                <a:solidFill>
                  <a:srgbClr val="0033CC"/>
                </a:solidFill>
                <a:latin typeface="Comic Sans MS" pitchFamily="66" charset="0"/>
              </a:rPr>
              <a:t>kritika touhy po zbohatnutí ,</a:t>
            </a:r>
          </a:p>
          <a:p>
            <a:pPr>
              <a:buNone/>
            </a:pPr>
            <a:r>
              <a:rPr lang="cs-CZ" sz="2400" i="1" dirty="0" smtClean="0">
                <a:solidFill>
                  <a:srgbClr val="0033CC"/>
                </a:solidFill>
                <a:latin typeface="Comic Sans MS" pitchFamily="66" charset="0"/>
              </a:rPr>
              <a:t>       vypočítavosti</a:t>
            </a:r>
          </a:p>
          <a:p>
            <a:pPr>
              <a:buNone/>
            </a:pPr>
            <a:endParaRPr lang="cs-CZ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400" dirty="0" smtClean="0">
                <a:solidFill>
                  <a:srgbClr val="006600"/>
                </a:solidFill>
                <a:latin typeface="Comic Sans MS" pitchFamily="66" charset="0"/>
              </a:rPr>
              <a:t>historický námět:   </a:t>
            </a:r>
          </a:p>
          <a:p>
            <a:pPr>
              <a:buNone/>
            </a:pPr>
            <a:r>
              <a:rPr lang="cs-CZ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JAN HUS </a:t>
            </a:r>
            <a:endParaRPr lang="cs-CZ" sz="24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cs-CZ" sz="2400" dirty="0" smtClean="0">
                <a:solidFill>
                  <a:srgbClr val="006600"/>
                </a:solidFill>
                <a:latin typeface="Comic Sans MS" pitchFamily="66" charset="0"/>
              </a:rPr>
              <a:t>        </a:t>
            </a:r>
            <a:r>
              <a:rPr lang="cs-CZ" sz="2400" i="1" dirty="0" smtClean="0">
                <a:solidFill>
                  <a:srgbClr val="006600"/>
                </a:solidFill>
                <a:latin typeface="Comic Sans MS" pitchFamily="66" charset="0"/>
              </a:rPr>
              <a:t>podpora vlastenectví požadavků národa</a:t>
            </a:r>
          </a:p>
          <a:p>
            <a:pPr>
              <a:buNone/>
            </a:pPr>
            <a:r>
              <a:rPr lang="cs-CZ" sz="2400" i="1" dirty="0" smtClean="0">
                <a:solidFill>
                  <a:srgbClr val="006600"/>
                </a:solidFill>
                <a:latin typeface="Comic Sans MS" pitchFamily="66" charset="0"/>
              </a:rPr>
              <a:t>        boj za pravdu</a:t>
            </a:r>
          </a:p>
          <a:p>
            <a:pPr>
              <a:buNone/>
            </a:pPr>
            <a:endParaRPr lang="cs-CZ" dirty="0" smtClean="0">
              <a:latin typeface="Comic Sans MS" pitchFamily="6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628800"/>
            <a:ext cx="2016224" cy="315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188640"/>
            <a:ext cx="7819769" cy="643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Comic Sans MS" pitchFamily="66" charset="0"/>
              </a:rPr>
              <a:t>KAREL SABINA </a:t>
            </a:r>
            <a:r>
              <a:rPr lang="cs-CZ" sz="2400" b="1" dirty="0" smtClean="0">
                <a:solidFill>
                  <a:srgbClr val="C00000"/>
                </a:solidFill>
                <a:latin typeface="Comic Sans MS" pitchFamily="66" charset="0"/>
              </a:rPr>
              <a:t>( 1813 – 1877 )</a:t>
            </a:r>
          </a:p>
          <a:p>
            <a:endParaRPr lang="cs-CZ" sz="2400" b="1" dirty="0" smtClean="0">
              <a:latin typeface="Comic Sans MS" pitchFamily="66" charset="0"/>
            </a:endParaRPr>
          </a:p>
          <a:p>
            <a:r>
              <a:rPr lang="cs-CZ" sz="2000" b="1" dirty="0" smtClean="0">
                <a:solidFill>
                  <a:srgbClr val="003366"/>
                </a:solidFill>
                <a:latin typeface="Comic Sans MS" pitchFamily="66" charset="0"/>
              </a:rPr>
              <a:t>nemanželský syn</a:t>
            </a:r>
          </a:p>
          <a:p>
            <a:r>
              <a:rPr lang="cs-CZ" sz="2000" b="1" dirty="0" smtClean="0">
                <a:solidFill>
                  <a:srgbClr val="003366"/>
                </a:solidFill>
                <a:latin typeface="Comic Sans MS" pitchFamily="66" charset="0"/>
              </a:rPr>
              <a:t>lhal o šlechtickém původu svého otce</a:t>
            </a:r>
          </a:p>
          <a:p>
            <a:endParaRPr lang="cs-CZ" sz="2400" b="1" dirty="0" smtClean="0">
              <a:latin typeface="Comic Sans MS" pitchFamily="66" charset="0"/>
            </a:endParaRPr>
          </a:p>
          <a:p>
            <a:r>
              <a:rPr lang="cs-CZ" sz="2400" b="1" dirty="0" smtClean="0">
                <a:solidFill>
                  <a:srgbClr val="990000"/>
                </a:solidFill>
                <a:latin typeface="Comic Sans MS" pitchFamily="66" charset="0"/>
              </a:rPr>
              <a:t>novinář, spisovatel</a:t>
            </a:r>
          </a:p>
          <a:p>
            <a:endParaRPr lang="cs-CZ" sz="2400" b="1" dirty="0" smtClean="0">
              <a:latin typeface="Comic Sans MS" pitchFamily="66" charset="0"/>
            </a:endParaRPr>
          </a:p>
          <a:p>
            <a:r>
              <a:rPr lang="cs-CZ" sz="2000" b="1" dirty="0" smtClean="0">
                <a:solidFill>
                  <a:srgbClr val="000099"/>
                </a:solidFill>
                <a:latin typeface="Comic Sans MS" pitchFamily="66" charset="0"/>
              </a:rPr>
              <a:t>revolucionář – za svou protirakouskou činnost</a:t>
            </a:r>
          </a:p>
          <a:p>
            <a:r>
              <a:rPr lang="cs-CZ" sz="2000" b="1" dirty="0" smtClean="0">
                <a:solidFill>
                  <a:srgbClr val="000099"/>
                </a:solidFill>
                <a:latin typeface="Comic Sans MS" pitchFamily="66" charset="0"/>
              </a:rPr>
              <a:t>odsouzen k trestu smrti, </a:t>
            </a:r>
          </a:p>
          <a:p>
            <a:r>
              <a:rPr lang="cs-CZ" sz="2000" b="1" dirty="0" smtClean="0">
                <a:solidFill>
                  <a:srgbClr val="000099"/>
                </a:solidFill>
                <a:latin typeface="Comic Sans MS" pitchFamily="66" charset="0"/>
              </a:rPr>
              <a:t>poté 18ti letům vězení, amnestie 1857</a:t>
            </a:r>
          </a:p>
          <a:p>
            <a:endParaRPr lang="cs-CZ" sz="2400" b="1" dirty="0" smtClean="0">
              <a:latin typeface="Comic Sans MS" pitchFamily="66" charset="0"/>
            </a:endParaRPr>
          </a:p>
          <a:p>
            <a:r>
              <a:rPr lang="cs-CZ" sz="2000" b="1" dirty="0" smtClean="0">
                <a:solidFill>
                  <a:srgbClr val="008000"/>
                </a:solidFill>
                <a:latin typeface="Comic Sans MS" pitchFamily="66" charset="0"/>
              </a:rPr>
              <a:t>nejzdařilejší </a:t>
            </a:r>
            <a:r>
              <a:rPr lang="cs-CZ" sz="2000" b="1" u="sng" dirty="0" smtClean="0">
                <a:solidFill>
                  <a:srgbClr val="008000"/>
                </a:solidFill>
                <a:latin typeface="Comic Sans MS" pitchFamily="66" charset="0"/>
              </a:rPr>
              <a:t>román inspirovaný </a:t>
            </a:r>
            <a:r>
              <a:rPr lang="cs-CZ" sz="2000" b="1" dirty="0" smtClean="0">
                <a:solidFill>
                  <a:srgbClr val="008000"/>
                </a:solidFill>
                <a:latin typeface="Comic Sans MS" pitchFamily="66" charset="0"/>
              </a:rPr>
              <a:t>touto dobou věznění</a:t>
            </a:r>
          </a:p>
          <a:p>
            <a:r>
              <a:rPr lang="cs-CZ" sz="2400" b="1" dirty="0" smtClean="0">
                <a:solidFill>
                  <a:srgbClr val="993366"/>
                </a:solidFill>
                <a:latin typeface="Comic Sans MS" pitchFamily="66" charset="0"/>
              </a:rPr>
              <a:t>OŽIVENÉ HROBY 1870</a:t>
            </a:r>
          </a:p>
          <a:p>
            <a:endParaRPr lang="cs-CZ" sz="2400" b="1" dirty="0" smtClean="0">
              <a:latin typeface="Comic Sans MS" pitchFamily="66" charset="0"/>
            </a:endParaRPr>
          </a:p>
          <a:p>
            <a:r>
              <a:rPr lang="cs-CZ" sz="2000" b="1" u="sng" dirty="0" smtClean="0">
                <a:solidFill>
                  <a:srgbClr val="990000"/>
                </a:solidFill>
                <a:latin typeface="Comic Sans MS" pitchFamily="66" charset="0"/>
              </a:rPr>
              <a:t>usvědčen z udavačství od r. 1859</a:t>
            </a:r>
            <a:r>
              <a:rPr lang="cs-CZ" sz="2400" b="1" dirty="0" smtClean="0">
                <a:solidFill>
                  <a:srgbClr val="990000"/>
                </a:solidFill>
                <a:latin typeface="Comic Sans MS" pitchFamily="66" charset="0"/>
              </a:rPr>
              <a:t>, </a:t>
            </a:r>
            <a:r>
              <a:rPr lang="cs-CZ" sz="2000" b="1" dirty="0" smtClean="0">
                <a:solidFill>
                  <a:srgbClr val="990000"/>
                </a:solidFill>
                <a:latin typeface="Comic Sans MS" pitchFamily="66" charset="0"/>
              </a:rPr>
              <a:t>umírá v bídě, ostudě </a:t>
            </a:r>
          </a:p>
          <a:p>
            <a:endParaRPr lang="cs-CZ" sz="2400" b="1" dirty="0" smtClean="0">
              <a:solidFill>
                <a:srgbClr val="990000"/>
              </a:solidFill>
              <a:latin typeface="Comic Sans MS" pitchFamily="66" charset="0"/>
            </a:endParaRPr>
          </a:p>
          <a:p>
            <a:r>
              <a:rPr lang="cs-CZ" sz="2400" b="1" u="sng" dirty="0" smtClean="0">
                <a:solidFill>
                  <a:srgbClr val="990000"/>
                </a:solidFill>
                <a:latin typeface="Comic Sans MS" pitchFamily="66" charset="0"/>
              </a:rPr>
              <a:t>libretista Smetany </a:t>
            </a:r>
            <a:r>
              <a:rPr lang="cs-CZ" sz="2400" b="1" dirty="0" smtClean="0">
                <a:solidFill>
                  <a:srgbClr val="990000"/>
                </a:solidFill>
                <a:latin typeface="Comic Sans MS" pitchFamily="66" charset="0"/>
              </a:rPr>
              <a:t>: </a:t>
            </a:r>
          </a:p>
          <a:p>
            <a:r>
              <a:rPr lang="cs-CZ" sz="2400" b="1" dirty="0" smtClean="0">
                <a:solidFill>
                  <a:srgbClr val="003366"/>
                </a:solidFill>
                <a:latin typeface="Comic Sans MS" pitchFamily="66" charset="0"/>
              </a:rPr>
              <a:t>               Braniboři v Čechách, Prodaná nevěsta</a:t>
            </a:r>
            <a:endParaRPr lang="cs-CZ" sz="2400" b="1" dirty="0">
              <a:solidFill>
                <a:srgbClr val="003366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2656"/>
            <a:ext cx="1728192" cy="216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75656" y="404664"/>
            <a:ext cx="6824304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  <a:latin typeface="Comic Sans MS" pitchFamily="66" charset="0"/>
              </a:rPr>
              <a:t>JAROSLAV VRCHLICKÝ </a:t>
            </a:r>
            <a:r>
              <a:rPr lang="cs-CZ" sz="2800" dirty="0" smtClean="0">
                <a:solidFill>
                  <a:srgbClr val="008000"/>
                </a:solidFill>
                <a:latin typeface="Comic Sans MS" pitchFamily="66" charset="0"/>
              </a:rPr>
              <a:t>( 1853 – 1912)</a:t>
            </a:r>
          </a:p>
          <a:p>
            <a:endParaRPr lang="cs-CZ" sz="2800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r>
              <a:rPr lang="cs-CZ" sz="2000" dirty="0" smtClean="0">
                <a:solidFill>
                  <a:srgbClr val="008000"/>
                </a:solidFill>
                <a:latin typeface="Comic Sans MS" pitchFamily="66" charset="0"/>
              </a:rPr>
              <a:t>vlastním jménem EMIL FRÍDA </a:t>
            </a:r>
          </a:p>
          <a:p>
            <a:endParaRPr lang="cs-CZ" sz="2000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r>
              <a:rPr lang="cs-CZ" sz="2000" dirty="0" smtClean="0">
                <a:solidFill>
                  <a:srgbClr val="000099"/>
                </a:solidFill>
                <a:latin typeface="Comic Sans MS" pitchFamily="66" charset="0"/>
              </a:rPr>
              <a:t>básník,</a:t>
            </a:r>
          </a:p>
          <a:p>
            <a:r>
              <a:rPr lang="cs-CZ" sz="2000" dirty="0" smtClean="0">
                <a:solidFill>
                  <a:srgbClr val="000099"/>
                </a:solidFill>
                <a:latin typeface="Comic Sans MS" pitchFamily="66" charset="0"/>
              </a:rPr>
              <a:t>překladatel z  románských jazyků / fr. Ital. /</a:t>
            </a:r>
          </a:p>
          <a:p>
            <a:r>
              <a:rPr lang="cs-CZ" sz="2000" dirty="0" err="1" smtClean="0">
                <a:solidFill>
                  <a:srgbClr val="993366"/>
                </a:solidFill>
                <a:latin typeface="Comic Sans MS" pitchFamily="66" charset="0"/>
              </a:rPr>
              <a:t>ženat</a:t>
            </a:r>
            <a:r>
              <a:rPr lang="cs-CZ" sz="2000" dirty="0" smtClean="0">
                <a:solidFill>
                  <a:srgbClr val="993366"/>
                </a:solidFill>
                <a:latin typeface="Comic Sans MS" pitchFamily="66" charset="0"/>
              </a:rPr>
              <a:t> s dcerou přítelkyně Sofie </a:t>
            </a:r>
            <a:r>
              <a:rPr lang="cs-CZ" sz="2000" dirty="0" err="1" smtClean="0">
                <a:solidFill>
                  <a:srgbClr val="993366"/>
                </a:solidFill>
                <a:latin typeface="Comic Sans MS" pitchFamily="66" charset="0"/>
              </a:rPr>
              <a:t>Podlipské</a:t>
            </a:r>
            <a:endParaRPr lang="cs-CZ" sz="2000" dirty="0" smtClean="0">
              <a:solidFill>
                <a:srgbClr val="993366"/>
              </a:solidFill>
              <a:latin typeface="Comic Sans MS" pitchFamily="66" charset="0"/>
            </a:endParaRPr>
          </a:p>
          <a:p>
            <a:endParaRPr lang="cs-CZ" sz="2000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r>
              <a:rPr lang="cs-CZ" sz="2000" dirty="0" smtClean="0">
                <a:solidFill>
                  <a:srgbClr val="008000"/>
                </a:solidFill>
                <a:latin typeface="Comic Sans MS" pitchFamily="66" charset="0"/>
              </a:rPr>
              <a:t>DRAMA</a:t>
            </a:r>
          </a:p>
          <a:p>
            <a:endParaRPr lang="cs-CZ" sz="2000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r>
              <a:rPr lang="cs-CZ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NOC NA KARLŠTEJNĚ  </a:t>
            </a:r>
            <a:r>
              <a:rPr lang="cs-CZ" sz="2000" dirty="0" smtClean="0">
                <a:solidFill>
                  <a:srgbClr val="008000"/>
                </a:solidFill>
                <a:latin typeface="Comic Sans MS" pitchFamily="66" charset="0"/>
              </a:rPr>
              <a:t>- divadelní komedie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Comic Sans MS" pitchFamily="66" charset="0"/>
              </a:rPr>
              <a:t>                                         1884</a:t>
            </a:r>
          </a:p>
          <a:p>
            <a:r>
              <a:rPr lang="cs-CZ" sz="2000" dirty="0" smtClean="0">
                <a:solidFill>
                  <a:srgbClr val="008000"/>
                </a:solidFill>
                <a:latin typeface="Comic Sans MS" pitchFamily="66" charset="0"/>
              </a:rPr>
              <a:t>pro nově vzniklé Národní divadlo</a:t>
            </a:r>
          </a:p>
          <a:p>
            <a:endParaRPr lang="cs-CZ" sz="28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124744"/>
            <a:ext cx="14287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509120"/>
            <a:ext cx="3096344" cy="210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691680" y="5445224"/>
            <a:ext cx="2565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990000"/>
                </a:solidFill>
              </a:rPr>
              <a:t>Film z roku1973</a:t>
            </a:r>
          </a:p>
          <a:p>
            <a:r>
              <a:rPr lang="cs-CZ" dirty="0" smtClean="0">
                <a:solidFill>
                  <a:srgbClr val="990000"/>
                </a:solidFill>
              </a:rPr>
              <a:t>Režie: Zdeněk Podskalský</a:t>
            </a:r>
          </a:p>
          <a:p>
            <a:r>
              <a:rPr lang="cs-CZ" dirty="0" smtClean="0">
                <a:solidFill>
                  <a:srgbClr val="990000"/>
                </a:solidFill>
              </a:rPr>
              <a:t>Hudba:  Karel Svoboda</a:t>
            </a:r>
            <a:endParaRPr lang="cs-CZ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43608" y="0"/>
            <a:ext cx="7740352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993366"/>
                </a:solidFill>
                <a:latin typeface="Comic Sans MS" pitchFamily="66" charset="0"/>
              </a:rPr>
              <a:t>           REALISMUS </a:t>
            </a:r>
            <a:r>
              <a:rPr lang="cs-CZ" sz="2400" b="1" dirty="0" smtClean="0">
                <a:solidFill>
                  <a:srgbClr val="008000"/>
                </a:solidFill>
                <a:latin typeface="Comic Sans MS" pitchFamily="66" charset="0"/>
              </a:rPr>
              <a:t>– 2.pol. 19. st.</a:t>
            </a:r>
          </a:p>
          <a:p>
            <a:endParaRPr lang="cs-CZ" sz="2400" b="1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8000"/>
                </a:solidFill>
                <a:latin typeface="Comic Sans MS" pitchFamily="66" charset="0"/>
              </a:rPr>
              <a:t> umělecký směr – </a:t>
            </a:r>
            <a:r>
              <a:rPr lang="cs-CZ" sz="2400" b="1" dirty="0" smtClean="0">
                <a:solidFill>
                  <a:srgbClr val="006600"/>
                </a:solidFill>
                <a:latin typeface="Comic Sans MS" pitchFamily="66" charset="0"/>
              </a:rPr>
              <a:t>přesně zobrazuje skutečnost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cs-CZ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upozorňuje na problémy doby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8000"/>
                </a:solidFill>
                <a:latin typeface="Comic Sans MS" pitchFamily="66" charset="0"/>
              </a:rPr>
              <a:t> hodně </a:t>
            </a:r>
            <a:r>
              <a:rPr lang="cs-CZ" sz="2400" b="1" dirty="0" smtClean="0">
                <a:solidFill>
                  <a:srgbClr val="006600"/>
                </a:solidFill>
                <a:latin typeface="Comic Sans MS" pitchFamily="66" charset="0"/>
              </a:rPr>
              <a:t>popisný</a:t>
            </a:r>
          </a:p>
          <a:p>
            <a:pPr>
              <a:buFont typeface="Arial" pitchFamily="34" charset="0"/>
              <a:buChar char="•"/>
            </a:pPr>
            <a:endParaRPr lang="cs-CZ" sz="2400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r>
              <a:rPr lang="cs-CZ" sz="2400" b="1" dirty="0" smtClean="0">
                <a:solidFill>
                  <a:srgbClr val="990000"/>
                </a:solidFill>
                <a:latin typeface="Comic Sans MS" pitchFamily="66" charset="0"/>
              </a:rPr>
              <a:t>ALOIS MRŠTÍK ( 1861 v </a:t>
            </a:r>
            <a:r>
              <a:rPr lang="cs-CZ" sz="2400" b="1" dirty="0" err="1" smtClean="0">
                <a:solidFill>
                  <a:srgbClr val="990000"/>
                </a:solidFill>
                <a:latin typeface="Comic Sans MS" pitchFamily="66" charset="0"/>
              </a:rPr>
              <a:t>Jimramově</a:t>
            </a:r>
            <a:r>
              <a:rPr lang="cs-CZ" sz="2400" b="1" dirty="0" smtClean="0">
                <a:solidFill>
                  <a:srgbClr val="990000"/>
                </a:solidFill>
                <a:latin typeface="Comic Sans MS" pitchFamily="66" charset="0"/>
              </a:rPr>
              <a:t> – 1925 )</a:t>
            </a:r>
          </a:p>
          <a:p>
            <a:r>
              <a:rPr lang="cs-CZ" sz="2400" b="1" dirty="0" smtClean="0">
                <a:solidFill>
                  <a:srgbClr val="006600"/>
                </a:solidFill>
                <a:latin typeface="Comic Sans MS" pitchFamily="66" charset="0"/>
              </a:rPr>
              <a:t>učitel, </a:t>
            </a:r>
            <a:r>
              <a:rPr lang="cs-CZ" sz="2400" b="1" dirty="0" err="1" smtClean="0">
                <a:solidFill>
                  <a:srgbClr val="006600"/>
                </a:solidFill>
                <a:latin typeface="Comic Sans MS" pitchFamily="66" charset="0"/>
              </a:rPr>
              <a:t>ženat</a:t>
            </a:r>
            <a:r>
              <a:rPr lang="cs-CZ" sz="2400" b="1" dirty="0" smtClean="0">
                <a:solidFill>
                  <a:srgbClr val="006600"/>
                </a:solidFill>
                <a:latin typeface="Comic Sans MS" pitchFamily="66" charset="0"/>
              </a:rPr>
              <a:t>, zemřel na tyfus </a:t>
            </a:r>
          </a:p>
          <a:p>
            <a:r>
              <a:rPr lang="cs-CZ" sz="2400" b="1" dirty="0" smtClean="0">
                <a:solidFill>
                  <a:srgbClr val="006600"/>
                </a:solidFill>
                <a:latin typeface="Comic Sans MS" pitchFamily="66" charset="0"/>
              </a:rPr>
              <a:t>sepsal Kroniku moravské dědiny 9 svazků</a:t>
            </a:r>
          </a:p>
          <a:p>
            <a:r>
              <a:rPr lang="cs-CZ" sz="2400" b="1" dirty="0" smtClean="0">
                <a:solidFill>
                  <a:srgbClr val="006600"/>
                </a:solidFill>
                <a:latin typeface="Comic Sans MS" pitchFamily="66" charset="0"/>
              </a:rPr>
              <a:t>                             - ROK NA VSI</a:t>
            </a:r>
          </a:p>
          <a:p>
            <a:endParaRPr lang="cs-CZ" sz="2400" b="1" dirty="0" smtClean="0">
              <a:solidFill>
                <a:srgbClr val="990000"/>
              </a:solidFill>
              <a:latin typeface="Comic Sans MS" pitchFamily="66" charset="0"/>
            </a:endParaRPr>
          </a:p>
          <a:p>
            <a:r>
              <a:rPr lang="cs-CZ" sz="2400" b="1" dirty="0" smtClean="0">
                <a:solidFill>
                  <a:srgbClr val="990000"/>
                </a:solidFill>
                <a:latin typeface="Comic Sans MS" pitchFamily="66" charset="0"/>
              </a:rPr>
              <a:t>VILÉM MRŠTÍK ( 1863 </a:t>
            </a:r>
            <a:r>
              <a:rPr lang="cs-CZ" sz="2400" b="1" dirty="0" err="1" smtClean="0">
                <a:solidFill>
                  <a:srgbClr val="990000"/>
                </a:solidFill>
                <a:latin typeface="Comic Sans MS" pitchFamily="66" charset="0"/>
              </a:rPr>
              <a:t>Jimramov</a:t>
            </a:r>
            <a:r>
              <a:rPr lang="cs-CZ" sz="2400" b="1" dirty="0" smtClean="0">
                <a:solidFill>
                  <a:srgbClr val="990000"/>
                </a:solidFill>
                <a:latin typeface="Comic Sans MS" pitchFamily="66" charset="0"/>
              </a:rPr>
              <a:t> – 1912 )</a:t>
            </a:r>
          </a:p>
          <a:p>
            <a:r>
              <a:rPr lang="cs-CZ" sz="2400" b="1" dirty="0" smtClean="0">
                <a:solidFill>
                  <a:srgbClr val="006600"/>
                </a:solidFill>
                <a:latin typeface="Comic Sans MS" pitchFamily="66" charset="0"/>
              </a:rPr>
              <a:t>nedokončil práva, bohém, samotář</a:t>
            </a:r>
          </a:p>
          <a:p>
            <a:r>
              <a:rPr lang="cs-CZ" sz="2400" b="1" dirty="0" smtClean="0">
                <a:solidFill>
                  <a:srgbClr val="006600"/>
                </a:solidFill>
                <a:latin typeface="Comic Sans MS" pitchFamily="66" charset="0"/>
              </a:rPr>
              <a:t>přítel malířky Zdeňky </a:t>
            </a:r>
            <a:r>
              <a:rPr lang="cs-CZ" sz="2400" b="1" dirty="0" err="1" smtClean="0">
                <a:solidFill>
                  <a:srgbClr val="006600"/>
                </a:solidFill>
                <a:latin typeface="Comic Sans MS" pitchFamily="66" charset="0"/>
              </a:rPr>
              <a:t>Braunerové</a:t>
            </a:r>
            <a:endParaRPr lang="cs-CZ" sz="2400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r>
              <a:rPr lang="cs-CZ" sz="2400" b="1" dirty="0" smtClean="0">
                <a:solidFill>
                  <a:srgbClr val="990000"/>
                </a:solidFill>
                <a:latin typeface="Comic Sans MS" pitchFamily="66" charset="0"/>
              </a:rPr>
              <a:t>romány: POHÁDKA MÁJE , SANTA LUCIA</a:t>
            </a:r>
          </a:p>
          <a:p>
            <a:r>
              <a:rPr lang="cs-CZ" sz="2400" b="1" dirty="0" smtClean="0">
                <a:solidFill>
                  <a:srgbClr val="006600"/>
                </a:solidFill>
                <a:latin typeface="Comic Sans MS" pitchFamily="66" charset="0"/>
              </a:rPr>
              <a:t>zemřel vlastní rukou – psychicky labilní</a:t>
            </a:r>
          </a:p>
          <a:p>
            <a:endParaRPr lang="cs-CZ" sz="2400" b="1" dirty="0" smtClean="0">
              <a:solidFill>
                <a:srgbClr val="990000"/>
              </a:solidFill>
              <a:latin typeface="Comic Sans MS" pitchFamily="66" charset="0"/>
            </a:endParaRPr>
          </a:p>
          <a:p>
            <a:endParaRPr lang="cs-CZ" sz="2400" b="1" dirty="0" smtClean="0">
              <a:solidFill>
                <a:srgbClr val="990000"/>
              </a:solidFill>
              <a:latin typeface="Comic Sans MS" pitchFamily="66" charset="0"/>
            </a:endParaRPr>
          </a:p>
          <a:p>
            <a:endParaRPr lang="cs-CZ" sz="2400" b="1" dirty="0" smtClean="0">
              <a:solidFill>
                <a:srgbClr val="99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653136"/>
            <a:ext cx="1152128" cy="198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2780928"/>
            <a:ext cx="10081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148471"/>
            <a:ext cx="7956376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990000"/>
                </a:solidFill>
                <a:latin typeface="Comic Sans MS" pitchFamily="66" charset="0"/>
              </a:rPr>
              <a:t>      VILÉM A ALOIS MRŠTÍKOVÉ</a:t>
            </a:r>
          </a:p>
          <a:p>
            <a:endParaRPr lang="cs-CZ" b="1" dirty="0" smtClean="0">
              <a:solidFill>
                <a:srgbClr val="990000"/>
              </a:solidFill>
              <a:latin typeface="Comic Sans MS" pitchFamily="66" charset="0"/>
            </a:endParaRPr>
          </a:p>
          <a:p>
            <a:r>
              <a:rPr lang="cs-CZ" sz="2400" b="1" dirty="0" smtClean="0">
                <a:solidFill>
                  <a:srgbClr val="006600"/>
                </a:solidFill>
                <a:latin typeface="Comic Sans MS" pitchFamily="66" charset="0"/>
                <a:hlinkClick r:id="rId2"/>
              </a:rPr>
              <a:t>drama</a:t>
            </a:r>
            <a:r>
              <a:rPr lang="cs-CZ" sz="2400" b="1" dirty="0" smtClean="0">
                <a:solidFill>
                  <a:srgbClr val="006600"/>
                </a:solidFill>
                <a:latin typeface="Comic Sans MS" pitchFamily="66" charset="0"/>
              </a:rPr>
              <a:t>   </a:t>
            </a:r>
            <a:r>
              <a:rPr lang="cs-CZ" sz="2400" b="1" dirty="0" smtClean="0">
                <a:solidFill>
                  <a:srgbClr val="006600"/>
                </a:solidFill>
                <a:latin typeface="Comic Sans MS" pitchFamily="66" charset="0"/>
                <a:hlinkClick r:id="rId3" action="ppaction://hlinkfile"/>
              </a:rPr>
              <a:t> MARYŠA      </a:t>
            </a:r>
            <a:r>
              <a:rPr lang="cs-CZ" sz="2400" b="1" dirty="0" smtClean="0">
                <a:solidFill>
                  <a:srgbClr val="006600"/>
                </a:solidFill>
                <a:latin typeface="Comic Sans MS" pitchFamily="66" charset="0"/>
              </a:rPr>
              <a:t>(1894)</a:t>
            </a:r>
          </a:p>
          <a:p>
            <a:r>
              <a:rPr lang="cs-CZ" sz="1100" b="1" dirty="0" smtClean="0">
                <a:solidFill>
                  <a:srgbClr val="006600"/>
                </a:solidFill>
                <a:latin typeface="Comic Sans MS" pitchFamily="66" charset="0"/>
              </a:rPr>
              <a:t>(LEPŠÍ OBRAZ)     (NESEKÁ SE, HORŠÍ OBRAZ)</a:t>
            </a:r>
          </a:p>
          <a:p>
            <a:endParaRPr lang="cs-CZ" sz="1100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just"/>
            <a:r>
              <a:rPr lang="cs-CZ" sz="2400" b="1" i="1" u="sng" dirty="0" smtClean="0">
                <a:solidFill>
                  <a:srgbClr val="990000"/>
                </a:solidFill>
                <a:latin typeface="Comic Sans MS" pitchFamily="66" charset="0"/>
              </a:rPr>
              <a:t>sociální drama </a:t>
            </a:r>
            <a:r>
              <a:rPr lang="cs-CZ" sz="2400" b="1" dirty="0" smtClean="0">
                <a:solidFill>
                  <a:srgbClr val="006600"/>
                </a:solidFill>
                <a:latin typeface="Comic Sans MS" pitchFamily="66" charset="0"/>
              </a:rPr>
              <a:t>– poměry ve společnosti</a:t>
            </a:r>
          </a:p>
          <a:p>
            <a:pPr algn="just"/>
            <a:r>
              <a:rPr lang="cs-CZ" sz="2400" b="1" dirty="0" smtClean="0">
                <a:solidFill>
                  <a:srgbClr val="006600"/>
                </a:solidFill>
                <a:latin typeface="Comic Sans MS" pitchFamily="66" charset="0"/>
              </a:rPr>
              <a:t>jazyk – užito </a:t>
            </a:r>
            <a:r>
              <a:rPr lang="cs-CZ" sz="2400" b="1" dirty="0" smtClean="0">
                <a:solidFill>
                  <a:srgbClr val="990000"/>
                </a:solidFill>
                <a:latin typeface="Comic Sans MS" pitchFamily="66" charset="0"/>
              </a:rPr>
              <a:t>nářečí - </a:t>
            </a:r>
            <a:r>
              <a:rPr lang="cs-CZ" sz="2400" b="1" dirty="0" smtClean="0">
                <a:solidFill>
                  <a:srgbClr val="006600"/>
                </a:solidFill>
                <a:latin typeface="Comic Sans MS" pitchFamily="66" charset="0"/>
              </a:rPr>
              <a:t>hanácké, slovácké</a:t>
            </a:r>
          </a:p>
          <a:p>
            <a:pPr algn="just"/>
            <a:r>
              <a:rPr lang="cs-CZ" sz="2400" b="1" dirty="0" smtClean="0">
                <a:solidFill>
                  <a:srgbClr val="006600"/>
                </a:solidFill>
                <a:latin typeface="Comic Sans MS" pitchFamily="66" charset="0"/>
              </a:rPr>
              <a:t>kroje</a:t>
            </a:r>
            <a:endParaRPr lang="cs-CZ" sz="2400" b="1" dirty="0" smtClean="0">
              <a:solidFill>
                <a:srgbClr val="990000"/>
              </a:solidFill>
              <a:latin typeface="Comic Sans MS" pitchFamily="66" charset="0"/>
            </a:endParaRPr>
          </a:p>
          <a:p>
            <a:pPr algn="just"/>
            <a:endParaRPr lang="cs-CZ" sz="2400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vražda nemilovaného muže – vdovce Vávry, za něhož je Maryša provdána z donucení, otcem </a:t>
            </a:r>
            <a:r>
              <a:rPr lang="cs-CZ" sz="2400" b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Lízalem</a:t>
            </a:r>
            <a:endParaRPr lang="cs-CZ" sz="24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endParaRPr lang="cs-CZ" sz="24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cs-CZ" sz="2400" b="1" i="1" u="sng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spojování gruntů </a:t>
            </a:r>
            <a:r>
              <a:rPr lang="cs-CZ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na venkově bez ohledu na přání mladých (milovala Francka)</a:t>
            </a:r>
          </a:p>
          <a:p>
            <a:pPr algn="just">
              <a:buFont typeface="Arial" pitchFamily="34" charset="0"/>
              <a:buChar char="•"/>
            </a:pPr>
            <a:endParaRPr lang="cs-CZ" sz="24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majetkové poměry na vsi </a:t>
            </a:r>
          </a:p>
          <a:p>
            <a:pPr algn="just">
              <a:buFont typeface="Arial" pitchFamily="34" charset="0"/>
              <a:buChar char="•"/>
            </a:pPr>
            <a:r>
              <a:rPr lang="cs-CZ" sz="2400" b="1" i="1" u="sng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síla předsudků </a:t>
            </a:r>
            <a:r>
              <a:rPr lang="cs-CZ" sz="2400" b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cs-CZ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nelze se protivit vůli rodičů, opustit muže)</a:t>
            </a:r>
            <a:endParaRPr lang="cs-CZ" sz="2400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87624" y="260648"/>
            <a:ext cx="653095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990000"/>
                </a:solidFill>
                <a:latin typeface="Comic Sans MS" pitchFamily="66" charset="0"/>
              </a:rPr>
              <a:t>VÍTĚZSLAV  NEZVAL  (</a:t>
            </a:r>
            <a:r>
              <a:rPr lang="cs-CZ" sz="2400" b="1" dirty="0" smtClean="0">
                <a:solidFill>
                  <a:srgbClr val="990000"/>
                </a:solidFill>
                <a:latin typeface="Comic Sans MS" pitchFamily="66" charset="0"/>
              </a:rPr>
              <a:t>1900 – 1958</a:t>
            </a:r>
            <a:r>
              <a:rPr lang="cs-CZ" sz="2400" dirty="0" smtClean="0">
                <a:latin typeface="Comic Sans MS" pitchFamily="66" charset="0"/>
              </a:rPr>
              <a:t>)</a:t>
            </a: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2000" dirty="0" smtClean="0">
                <a:solidFill>
                  <a:srgbClr val="000099"/>
                </a:solidFill>
                <a:latin typeface="Comic Sans MS" pitchFamily="66" charset="0"/>
              </a:rPr>
              <a:t>BÁSNÍK </a:t>
            </a:r>
            <a:r>
              <a:rPr lang="cs-CZ" sz="2000" dirty="0" smtClean="0">
                <a:solidFill>
                  <a:srgbClr val="C00000"/>
                </a:solidFill>
                <a:latin typeface="Comic Sans MS" pitchFamily="66" charset="0"/>
              </a:rPr>
              <a:t>– poetismus, surrealismus</a:t>
            </a:r>
          </a:p>
          <a:p>
            <a:endParaRPr lang="cs-CZ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cs-CZ" sz="2000" dirty="0" smtClean="0">
                <a:solidFill>
                  <a:srgbClr val="C00000"/>
                </a:solidFill>
                <a:latin typeface="Comic Sans MS" pitchFamily="66" charset="0"/>
              </a:rPr>
              <a:t>překladatel</a:t>
            </a:r>
          </a:p>
          <a:p>
            <a:r>
              <a:rPr lang="cs-CZ" sz="2000" dirty="0" smtClean="0">
                <a:solidFill>
                  <a:srgbClr val="C00000"/>
                </a:solidFill>
                <a:latin typeface="Comic Sans MS" pitchFamily="66" charset="0"/>
              </a:rPr>
              <a:t>spisovatel</a:t>
            </a:r>
          </a:p>
          <a:p>
            <a:endParaRPr lang="cs-CZ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cs-CZ" sz="2000" dirty="0" smtClean="0">
                <a:solidFill>
                  <a:srgbClr val="000099"/>
                </a:solidFill>
                <a:latin typeface="Comic Sans MS" pitchFamily="66" charset="0"/>
              </a:rPr>
              <a:t>DRAMA </a:t>
            </a:r>
            <a:r>
              <a:rPr lang="cs-CZ" sz="2000" dirty="0" smtClean="0">
                <a:solidFill>
                  <a:srgbClr val="C00000"/>
                </a:solidFill>
                <a:latin typeface="Comic Sans MS" pitchFamily="66" charset="0"/>
              </a:rPr>
              <a:t>: Milenci z kiosku</a:t>
            </a:r>
          </a:p>
          <a:p>
            <a:r>
              <a:rPr lang="cs-CZ" sz="2000" dirty="0" smtClean="0">
                <a:solidFill>
                  <a:srgbClr val="C00000"/>
                </a:solidFill>
                <a:latin typeface="Comic Sans MS" pitchFamily="66" charset="0"/>
              </a:rPr>
              <a:t>               </a:t>
            </a:r>
            <a:r>
              <a:rPr lang="cs-CZ" sz="2000" b="1" dirty="0" smtClean="0">
                <a:solidFill>
                  <a:srgbClr val="006600"/>
                </a:solidFill>
                <a:latin typeface="Comic Sans MS" pitchFamily="66" charset="0"/>
              </a:rPr>
              <a:t>MANON  LESCAUT</a:t>
            </a:r>
          </a:p>
          <a:p>
            <a:endParaRPr lang="cs-CZ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cs-CZ" sz="2000" dirty="0" smtClean="0">
                <a:solidFill>
                  <a:srgbClr val="C00000"/>
                </a:solidFill>
                <a:latin typeface="Comic Sans MS" pitchFamily="66" charset="0"/>
              </a:rPr>
              <a:t>přeložil, </a:t>
            </a:r>
            <a:r>
              <a:rPr lang="cs-CZ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veršované drama</a:t>
            </a:r>
          </a:p>
          <a:p>
            <a:endParaRPr lang="cs-CZ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cs-CZ" i="1" dirty="0" smtClean="0">
                <a:solidFill>
                  <a:srgbClr val="C00000"/>
                </a:solidFill>
                <a:latin typeface="Comic Sans MS" pitchFamily="66" charset="0"/>
              </a:rPr>
              <a:t>Des </a:t>
            </a:r>
            <a:r>
              <a:rPr lang="cs-CZ" i="1" dirty="0" err="1" smtClean="0">
                <a:solidFill>
                  <a:srgbClr val="C00000"/>
                </a:solidFill>
                <a:latin typeface="Comic Sans MS" pitchFamily="66" charset="0"/>
              </a:rPr>
              <a:t>Grieux</a:t>
            </a:r>
            <a:r>
              <a:rPr lang="cs-CZ" i="1" dirty="0" smtClean="0">
                <a:solidFill>
                  <a:srgbClr val="C00000"/>
                </a:solidFill>
                <a:latin typeface="Comic Sans MS" pitchFamily="66" charset="0"/>
              </a:rPr>
              <a:t> se má stát knězem, ale zamiluje se</a:t>
            </a:r>
          </a:p>
          <a:p>
            <a:r>
              <a:rPr lang="cs-CZ" i="1" dirty="0" err="1" smtClean="0">
                <a:solidFill>
                  <a:srgbClr val="C00000"/>
                </a:solidFill>
                <a:latin typeface="Comic Sans MS" pitchFamily="66" charset="0"/>
              </a:rPr>
              <a:t>Manon</a:t>
            </a:r>
            <a:r>
              <a:rPr lang="cs-CZ" i="1" dirty="0" smtClean="0">
                <a:solidFill>
                  <a:srgbClr val="C00000"/>
                </a:solidFill>
                <a:latin typeface="Comic Sans MS" pitchFamily="66" charset="0"/>
              </a:rPr>
              <a:t> mu nakonec na cestě </a:t>
            </a:r>
          </a:p>
          <a:p>
            <a:r>
              <a:rPr lang="cs-CZ" i="1" dirty="0" smtClean="0">
                <a:solidFill>
                  <a:srgbClr val="C00000"/>
                </a:solidFill>
                <a:latin typeface="Comic Sans MS" pitchFamily="66" charset="0"/>
              </a:rPr>
              <a:t>           do amerického vyhnanství</a:t>
            </a:r>
          </a:p>
          <a:p>
            <a:r>
              <a:rPr lang="cs-CZ" i="1" dirty="0" smtClean="0">
                <a:solidFill>
                  <a:srgbClr val="C00000"/>
                </a:solidFill>
                <a:latin typeface="Comic Sans MS" pitchFamily="66" charset="0"/>
              </a:rPr>
              <a:t>                                   umírá v náručí</a:t>
            </a:r>
            <a:endParaRPr lang="cs-CZ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293096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908720"/>
            <a:ext cx="1728192" cy="240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59632" y="404664"/>
            <a:ext cx="7515199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  <a:latin typeface="Comic Sans MS" pitchFamily="66" charset="0"/>
              </a:rPr>
              <a:t>KAREL ČAPEK  </a:t>
            </a:r>
            <a:r>
              <a:rPr lang="cs-CZ" sz="2000" dirty="0" smtClean="0">
                <a:solidFill>
                  <a:srgbClr val="C00000"/>
                </a:solidFill>
                <a:latin typeface="Comic Sans MS" pitchFamily="66" charset="0"/>
              </a:rPr>
              <a:t>(189O – 1938)</a:t>
            </a:r>
          </a:p>
          <a:p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solidFill>
                  <a:srgbClr val="000099"/>
                </a:solidFill>
                <a:latin typeface="Comic Sans MS" pitchFamily="66" charset="0"/>
              </a:rPr>
              <a:t>SPISOVATEL</a:t>
            </a:r>
          </a:p>
          <a:p>
            <a:r>
              <a:rPr lang="cs-CZ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DRAMATIK</a:t>
            </a:r>
          </a:p>
          <a:p>
            <a:endParaRPr lang="cs-CZ" sz="20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cs-CZ" sz="2000" dirty="0" smtClean="0">
                <a:solidFill>
                  <a:srgbClr val="000099"/>
                </a:solidFill>
                <a:latin typeface="Comic Sans MS" pitchFamily="66" charset="0"/>
              </a:rPr>
              <a:t>s  bratrem : </a:t>
            </a:r>
            <a:r>
              <a:rPr lang="cs-CZ" sz="2000" b="1" dirty="0" smtClean="0">
                <a:solidFill>
                  <a:srgbClr val="CC3300"/>
                </a:solidFill>
                <a:latin typeface="Comic Sans MS" pitchFamily="66" charset="0"/>
              </a:rPr>
              <a:t>ZE ŽIVOTA HMYZU</a:t>
            </a:r>
          </a:p>
          <a:p>
            <a:r>
              <a:rPr lang="cs-CZ" sz="2000" dirty="0" smtClean="0">
                <a:solidFill>
                  <a:srgbClr val="000099"/>
                </a:solidFill>
                <a:latin typeface="Comic Sans MS" pitchFamily="66" charset="0"/>
              </a:rPr>
              <a:t>                     </a:t>
            </a:r>
            <a:r>
              <a:rPr lang="cs-CZ" sz="2000" dirty="0" smtClean="0">
                <a:solidFill>
                  <a:srgbClr val="006600"/>
                </a:solidFill>
                <a:latin typeface="Comic Sans MS" pitchFamily="66" charset="0"/>
              </a:rPr>
              <a:t>kritika lidských vlastností</a:t>
            </a:r>
          </a:p>
          <a:p>
            <a:r>
              <a:rPr lang="cs-CZ" sz="2000" dirty="0" smtClean="0">
                <a:solidFill>
                  <a:srgbClr val="006600"/>
                </a:solidFill>
                <a:latin typeface="Comic Sans MS" pitchFamily="66" charset="0"/>
              </a:rPr>
              <a:t>                      alegorie</a:t>
            </a:r>
          </a:p>
          <a:p>
            <a:endParaRPr lang="cs-CZ" sz="20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cs-CZ" sz="20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vědeckofantastické:</a:t>
            </a:r>
            <a:r>
              <a:rPr lang="cs-CZ" sz="2000" dirty="0" smtClean="0">
                <a:solidFill>
                  <a:srgbClr val="000099"/>
                </a:solidFill>
                <a:latin typeface="Comic Sans MS" pitchFamily="66" charset="0"/>
              </a:rPr>
              <a:t>  </a:t>
            </a:r>
            <a:r>
              <a:rPr lang="cs-CZ" sz="2000" b="1" dirty="0" smtClean="0">
                <a:solidFill>
                  <a:srgbClr val="CC3300"/>
                </a:solidFill>
                <a:latin typeface="Comic Sans MS" pitchFamily="66" charset="0"/>
              </a:rPr>
              <a:t>R.U.R </a:t>
            </a:r>
            <a:r>
              <a:rPr lang="cs-CZ" sz="2000" dirty="0" smtClean="0">
                <a:solidFill>
                  <a:srgbClr val="000099"/>
                </a:solidFill>
                <a:latin typeface="Comic Sans MS" pitchFamily="66" charset="0"/>
              </a:rPr>
              <a:t> nebezpečí zneužití techniky </a:t>
            </a:r>
          </a:p>
          <a:p>
            <a:r>
              <a:rPr lang="cs-CZ" sz="2000" dirty="0" smtClean="0">
                <a:solidFill>
                  <a:srgbClr val="000099"/>
                </a:solidFill>
                <a:latin typeface="Comic Sans MS" pitchFamily="66" charset="0"/>
              </a:rPr>
              <a:t>                                             proti člověku</a:t>
            </a:r>
          </a:p>
          <a:p>
            <a:endParaRPr lang="cs-CZ" sz="20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cs-CZ" sz="20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protifašistické:</a:t>
            </a:r>
            <a:r>
              <a:rPr lang="cs-CZ" sz="20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cs-CZ" sz="2000" b="1" dirty="0" smtClean="0">
                <a:solidFill>
                  <a:srgbClr val="CC3300"/>
                </a:solidFill>
                <a:latin typeface="Comic Sans MS" pitchFamily="66" charset="0"/>
                <a:hlinkClick r:id="rId2"/>
              </a:rPr>
              <a:t>BÍLÁ NEMOC</a:t>
            </a:r>
            <a:r>
              <a:rPr lang="cs-CZ" sz="2000" b="1" dirty="0" smtClean="0">
                <a:solidFill>
                  <a:srgbClr val="CC3300"/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rgbClr val="000099"/>
                </a:solidFill>
                <a:latin typeface="Comic Sans MS" pitchFamily="66" charset="0"/>
              </a:rPr>
              <a:t>– </a:t>
            </a:r>
            <a:r>
              <a:rPr lang="cs-CZ" sz="2000" dirty="0" smtClean="0">
                <a:solidFill>
                  <a:srgbClr val="006600"/>
                </a:solidFill>
                <a:latin typeface="Comic Sans MS" pitchFamily="66" charset="0"/>
              </a:rPr>
              <a:t>Maršál vyhlašuje válku</a:t>
            </a:r>
          </a:p>
          <a:p>
            <a:r>
              <a:rPr lang="cs-CZ" sz="2000" dirty="0" smtClean="0">
                <a:solidFill>
                  <a:srgbClr val="006600"/>
                </a:solidFill>
                <a:latin typeface="Comic Sans MS" pitchFamily="66" charset="0"/>
              </a:rPr>
              <a:t>                          onemocní smrtelně, lékař </a:t>
            </a:r>
            <a:r>
              <a:rPr lang="cs-CZ" sz="2000" dirty="0" err="1" smtClean="0">
                <a:solidFill>
                  <a:srgbClr val="006600"/>
                </a:solidFill>
                <a:latin typeface="Comic Sans MS" pitchFamily="66" charset="0"/>
              </a:rPr>
              <a:t>Galén</a:t>
            </a:r>
            <a:r>
              <a:rPr lang="cs-CZ" sz="2000" dirty="0" smtClean="0">
                <a:solidFill>
                  <a:srgbClr val="006600"/>
                </a:solidFill>
                <a:latin typeface="Comic Sans MS" pitchFamily="66" charset="0"/>
              </a:rPr>
              <a:t> nabízí</a:t>
            </a:r>
          </a:p>
          <a:p>
            <a:r>
              <a:rPr lang="cs-CZ" sz="2000" dirty="0" smtClean="0">
                <a:solidFill>
                  <a:srgbClr val="006600"/>
                </a:solidFill>
                <a:latin typeface="Comic Sans MS" pitchFamily="66" charset="0"/>
              </a:rPr>
              <a:t>                          lék výměnou za mír, na cestě k maršálovi</a:t>
            </a:r>
          </a:p>
          <a:p>
            <a:r>
              <a:rPr lang="cs-CZ" sz="2000" dirty="0" smtClean="0">
                <a:solidFill>
                  <a:srgbClr val="006600"/>
                </a:solidFill>
                <a:latin typeface="Comic Sans MS" pitchFamily="66" charset="0"/>
              </a:rPr>
              <a:t>                          je ale ušlapán davem zfanatizovaným k boji</a:t>
            </a:r>
          </a:p>
          <a:p>
            <a:endParaRPr lang="cs-CZ" sz="20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cs-CZ" sz="2000" dirty="0" smtClean="0">
                <a:solidFill>
                  <a:srgbClr val="000099"/>
                </a:solidFill>
                <a:latin typeface="Comic Sans MS" pitchFamily="66" charset="0"/>
              </a:rPr>
              <a:t>                         </a:t>
            </a:r>
            <a:r>
              <a:rPr lang="cs-CZ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MATKA –</a:t>
            </a:r>
            <a:r>
              <a:rPr lang="cs-CZ" sz="2000" dirty="0" smtClean="0">
                <a:solidFill>
                  <a:srgbClr val="000099"/>
                </a:solidFill>
                <a:latin typeface="Comic Sans MS" pitchFamily="66" charset="0"/>
              </a:rPr>
              <a:t> odhodlání bránit vlast a mír</a:t>
            </a:r>
          </a:p>
          <a:p>
            <a:r>
              <a:rPr lang="cs-CZ" sz="2000" dirty="0" smtClean="0">
                <a:solidFill>
                  <a:srgbClr val="000099"/>
                </a:solidFill>
                <a:latin typeface="Comic Sans MS" pitchFamily="66" charset="0"/>
              </a:rPr>
              <a:t>                                         i za cenu života ztráty synů a muže</a:t>
            </a:r>
            <a:endParaRPr lang="cs-CZ" sz="20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1800199" cy="239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       </a:t>
            </a:r>
            <a:r>
              <a:rPr lang="cs-CZ" sz="4000" b="1" dirty="0" smtClean="0">
                <a:latin typeface="Algerian" pitchFamily="82" charset="0"/>
              </a:rPr>
              <a:t>ROZLIŠENÍ TEXTŮ PODLE FORMY</a:t>
            </a:r>
            <a:endParaRPr lang="cs-CZ" sz="4000" b="1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340768"/>
            <a:ext cx="8229600" cy="52149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>
                <a:solidFill>
                  <a:srgbClr val="660033"/>
                </a:solidFill>
                <a:latin typeface="Algerian" pitchFamily="82" charset="0"/>
              </a:rPr>
              <a:t>POEZIE </a:t>
            </a:r>
            <a:r>
              <a:rPr lang="cs-CZ" dirty="0" smtClean="0"/>
              <a:t>-  báseň – rytmizovaný rýmovaný text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>
                <a:solidFill>
                  <a:srgbClr val="660033"/>
                </a:solidFill>
                <a:latin typeface="Algerian" pitchFamily="82" charset="0"/>
              </a:rPr>
              <a:t>PRÓZA</a:t>
            </a:r>
            <a:r>
              <a:rPr lang="cs-CZ" dirty="0" smtClean="0"/>
              <a:t> – příběh – vyprávění děje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 smtClean="0">
                <a:solidFill>
                  <a:srgbClr val="660033"/>
                </a:solidFill>
                <a:latin typeface="Algerian" pitchFamily="82" charset="0"/>
              </a:rPr>
              <a:t>DRAMA</a:t>
            </a:r>
            <a:r>
              <a:rPr lang="cs-CZ" dirty="0" smtClean="0"/>
              <a:t> – divadlo – příběh předváděný na jevišti</a:t>
            </a:r>
          </a:p>
          <a:p>
            <a:pPr>
              <a:buNone/>
            </a:pPr>
            <a:r>
              <a:rPr lang="cs-CZ" dirty="0" smtClean="0"/>
              <a:t>                  </a:t>
            </a:r>
            <a:r>
              <a:rPr lang="cs-CZ" i="1" dirty="0" smtClean="0"/>
              <a:t>monolog</a:t>
            </a:r>
            <a:r>
              <a:rPr lang="cs-CZ" dirty="0" smtClean="0"/>
              <a:t> ( řeč 1 postavy)</a:t>
            </a:r>
          </a:p>
          <a:p>
            <a:pPr>
              <a:buNone/>
            </a:pPr>
            <a:r>
              <a:rPr lang="cs-CZ" dirty="0" smtClean="0"/>
              <a:t>                  </a:t>
            </a:r>
            <a:r>
              <a:rPr lang="cs-CZ" i="1" dirty="0" smtClean="0"/>
              <a:t>dialog</a:t>
            </a:r>
            <a:r>
              <a:rPr lang="cs-CZ" dirty="0" smtClean="0"/>
              <a:t> ( rozhovor- základ hry)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č</a:t>
            </a:r>
            <a:r>
              <a:rPr lang="cs-CZ" dirty="0" smtClean="0"/>
              <a:t>leněno </a:t>
            </a:r>
            <a:r>
              <a:rPr lang="cs-CZ" b="1" dirty="0" smtClean="0"/>
              <a:t>na dějství (jednání)</a:t>
            </a:r>
            <a:r>
              <a:rPr lang="cs-CZ" dirty="0" smtClean="0"/>
              <a:t>         </a:t>
            </a:r>
            <a:r>
              <a:rPr lang="cs-CZ" b="1" dirty="0" smtClean="0"/>
              <a:t>na výstupy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      ( mění se počet vystupujících postav )    </a:t>
            </a:r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>
            <a:off x="6300192" y="5445224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933056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algn="ctr"/>
            <a:r>
              <a:rPr lang="cs-CZ" dirty="0" smtClean="0">
                <a:latin typeface="Algerian" pitchFamily="82" charset="0"/>
              </a:rPr>
              <a:t>Divadelní hra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187624" y="1196752"/>
            <a:ext cx="7956376" cy="54469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800" dirty="0" smtClean="0">
                <a:solidFill>
                  <a:srgbClr val="660033"/>
                </a:solidFill>
                <a:latin typeface="Comic Sans MS" pitchFamily="66" charset="0"/>
              </a:rPr>
              <a:t>DRAMATIK -  divadelní hru napsal</a:t>
            </a:r>
          </a:p>
          <a:p>
            <a:pPr>
              <a:buNone/>
            </a:pPr>
            <a:r>
              <a:rPr lang="cs-CZ" sz="2800" dirty="0" smtClean="0">
                <a:solidFill>
                  <a:srgbClr val="660033"/>
                </a:solidFill>
                <a:latin typeface="Comic Sans MS" pitchFamily="66" charset="0"/>
              </a:rPr>
              <a:t>DRAMARURG - vybírá a upravuje</a:t>
            </a:r>
          </a:p>
          <a:p>
            <a:pPr>
              <a:buNone/>
            </a:pPr>
            <a:r>
              <a:rPr lang="cs-CZ" sz="2800" dirty="0" smtClean="0">
                <a:solidFill>
                  <a:srgbClr val="660033"/>
                </a:solidFill>
                <a:latin typeface="Comic Sans MS" pitchFamily="66" charset="0"/>
              </a:rPr>
              <a:t>                         hry pro divadlo, rozhlas</a:t>
            </a:r>
          </a:p>
          <a:p>
            <a:pPr>
              <a:buNone/>
            </a:pPr>
            <a:endParaRPr lang="cs-CZ" sz="2800" dirty="0" smtClean="0">
              <a:solidFill>
                <a:srgbClr val="660033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cs-CZ" sz="2400" i="1" dirty="0" smtClean="0">
                <a:solidFill>
                  <a:srgbClr val="660033"/>
                </a:solidFill>
                <a:latin typeface="Comic Sans MS" pitchFamily="66" charset="0"/>
              </a:rPr>
              <a:t>Scénické poznámky ( pohyb na jevišti, pokyny </a:t>
            </a:r>
          </a:p>
          <a:p>
            <a:pPr>
              <a:buNone/>
            </a:pPr>
            <a:r>
              <a:rPr lang="cs-CZ" sz="2400" i="1" dirty="0" smtClean="0">
                <a:solidFill>
                  <a:srgbClr val="660033"/>
                </a:solidFill>
                <a:latin typeface="Comic Sans MS" pitchFamily="66" charset="0"/>
              </a:rPr>
              <a:t>                                      pro herce )</a:t>
            </a:r>
          </a:p>
          <a:p>
            <a:pPr>
              <a:buNone/>
            </a:pPr>
            <a:endParaRPr lang="cs-CZ" sz="2800" dirty="0" smtClean="0">
              <a:solidFill>
                <a:srgbClr val="660033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cs-CZ" sz="2800" dirty="0" smtClean="0">
                <a:solidFill>
                  <a:srgbClr val="660033"/>
                </a:solidFill>
                <a:latin typeface="Comic Sans MS" pitchFamily="66" charset="0"/>
              </a:rPr>
              <a:t>SCÉNOGRAF -  navrhuje a domýšlí scénu</a:t>
            </a:r>
          </a:p>
          <a:p>
            <a:pPr>
              <a:buNone/>
            </a:pPr>
            <a:r>
              <a:rPr lang="cs-CZ" sz="2800" dirty="0" smtClean="0">
                <a:solidFill>
                  <a:srgbClr val="660033"/>
                </a:solidFill>
                <a:latin typeface="Comic Sans MS" pitchFamily="66" charset="0"/>
              </a:rPr>
              <a:t>                         výtvarné řešení na jevišti</a:t>
            </a:r>
          </a:p>
          <a:p>
            <a:pPr>
              <a:buNone/>
            </a:pPr>
            <a:endParaRPr lang="cs-CZ" sz="2800" dirty="0" smtClean="0">
              <a:solidFill>
                <a:srgbClr val="660033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cs-CZ" sz="2800" dirty="0" smtClean="0">
                <a:solidFill>
                  <a:srgbClr val="660033"/>
                </a:solidFill>
                <a:latin typeface="Comic Sans MS" pitchFamily="66" charset="0"/>
              </a:rPr>
              <a:t>REŽISÉR -   řídí uskutečnění hry na jevišti </a:t>
            </a:r>
          </a:p>
          <a:p>
            <a:pPr>
              <a:buNone/>
            </a:pPr>
            <a:r>
              <a:rPr lang="cs-CZ" sz="2800" dirty="0" smtClean="0">
                <a:solidFill>
                  <a:srgbClr val="660033"/>
                </a:solidFill>
                <a:latin typeface="Comic Sans MS" pitchFamily="66" charset="0"/>
              </a:rPr>
              <a:t>                   ( zkoušky)</a:t>
            </a:r>
          </a:p>
          <a:p>
            <a:pPr>
              <a:buNone/>
            </a:pPr>
            <a:endParaRPr lang="cs-CZ" sz="2800" dirty="0" smtClean="0">
              <a:solidFill>
                <a:srgbClr val="660033"/>
              </a:solidFill>
            </a:endParaRP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1143000"/>
          </a:xfrm>
        </p:spPr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Historický vývoj dramatu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340768"/>
            <a:ext cx="9215502" cy="518457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>
                <a:solidFill>
                  <a:srgbClr val="660033"/>
                </a:solidFill>
                <a:latin typeface="Comic Sans MS" pitchFamily="66" charset="0"/>
              </a:rPr>
              <a:t>                                </a:t>
            </a:r>
            <a:r>
              <a:rPr lang="cs-CZ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ANTIKA</a:t>
            </a:r>
            <a:r>
              <a:rPr lang="cs-CZ" dirty="0" smtClean="0">
                <a:solidFill>
                  <a:srgbClr val="660033"/>
                </a:solidFill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cs-CZ" dirty="0" smtClean="0">
                <a:solidFill>
                  <a:srgbClr val="660033"/>
                </a:solidFill>
                <a:latin typeface="Comic Sans MS" pitchFamily="66" charset="0"/>
              </a:rPr>
              <a:t>                          základ rozlišení her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>
                <a:latin typeface="Comic Sans MS" pitchFamily="66" charset="0"/>
              </a:rPr>
              <a:t>         </a:t>
            </a:r>
          </a:p>
          <a:p>
            <a:pPr>
              <a:buNone/>
            </a:pPr>
            <a:endParaRPr lang="cs-CZ" dirty="0" smtClean="0">
              <a:solidFill>
                <a:srgbClr val="99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cs-CZ" dirty="0" smtClean="0">
                <a:solidFill>
                  <a:srgbClr val="990000"/>
                </a:solidFill>
                <a:latin typeface="Comic Sans MS" pitchFamily="66" charset="0"/>
              </a:rPr>
              <a:t>        KOMEDIE</a:t>
            </a:r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   </a:t>
            </a:r>
            <a:r>
              <a:rPr lang="cs-CZ" dirty="0" smtClean="0">
                <a:latin typeface="Comic Sans MS" pitchFamily="66" charset="0"/>
              </a:rPr>
              <a:t>                                 </a:t>
            </a:r>
            <a:r>
              <a:rPr lang="cs-CZ" dirty="0" smtClean="0">
                <a:solidFill>
                  <a:srgbClr val="0033CC"/>
                </a:solidFill>
                <a:latin typeface="Comic Sans MS" pitchFamily="66" charset="0"/>
              </a:rPr>
              <a:t>TRAGEDIE</a:t>
            </a:r>
          </a:p>
          <a:p>
            <a:pPr>
              <a:buNone/>
            </a:pPr>
            <a:r>
              <a:rPr lang="cs-CZ" dirty="0" smtClean="0">
                <a:latin typeface="Comic Sans MS" pitchFamily="66" charset="0"/>
              </a:rPr>
              <a:t>         </a:t>
            </a:r>
            <a:r>
              <a:rPr lang="cs-CZ" dirty="0" smtClean="0">
                <a:solidFill>
                  <a:srgbClr val="CC3300"/>
                </a:solidFill>
                <a:latin typeface="Comic Sans MS" pitchFamily="66" charset="0"/>
              </a:rPr>
              <a:t>veselohra</a:t>
            </a:r>
            <a:r>
              <a:rPr lang="cs-CZ" dirty="0" smtClean="0">
                <a:latin typeface="Comic Sans MS" pitchFamily="66" charset="0"/>
              </a:rPr>
              <a:t>                                     </a:t>
            </a:r>
            <a:r>
              <a:rPr lang="cs-CZ" dirty="0" smtClean="0">
                <a:solidFill>
                  <a:srgbClr val="002060"/>
                </a:solidFill>
                <a:latin typeface="Comic Sans MS" pitchFamily="66" charset="0"/>
              </a:rPr>
              <a:t>vážné hry</a:t>
            </a:r>
          </a:p>
          <a:p>
            <a:pPr>
              <a:buNone/>
            </a:pPr>
            <a:r>
              <a:rPr lang="cs-CZ" sz="2400" dirty="0" smtClean="0">
                <a:latin typeface="Comic Sans MS" pitchFamily="66" charset="0"/>
              </a:rPr>
              <a:t>           </a:t>
            </a:r>
            <a:r>
              <a:rPr lang="cs-CZ" sz="2400" dirty="0" smtClean="0">
                <a:solidFill>
                  <a:srgbClr val="C00000"/>
                </a:solidFill>
                <a:latin typeface="Comic Sans MS" pitchFamily="66" charset="0"/>
              </a:rPr>
              <a:t>(výsměch a náprava lidských vlastností )   </a:t>
            </a:r>
            <a:r>
              <a:rPr lang="cs-CZ" sz="2400" dirty="0" smtClean="0">
                <a:solidFill>
                  <a:srgbClr val="0033CC"/>
                </a:solidFill>
                <a:latin typeface="Comic Sans MS" pitchFamily="66" charset="0"/>
              </a:rPr>
              <a:t>( náměty z řeckých bájí)</a:t>
            </a:r>
          </a:p>
          <a:p>
            <a:pPr>
              <a:buNone/>
            </a:pPr>
            <a:endParaRPr lang="cs-CZ" sz="2400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cs-CZ" sz="2400" dirty="0" smtClean="0">
                <a:latin typeface="Comic Sans MS" pitchFamily="66" charset="0"/>
              </a:rPr>
              <a:t>          </a:t>
            </a:r>
            <a:r>
              <a:rPr lang="cs-CZ" sz="2400" dirty="0" smtClean="0">
                <a:solidFill>
                  <a:srgbClr val="660033"/>
                </a:solidFill>
                <a:latin typeface="Comic Sans MS" pitchFamily="66" charset="0"/>
              </a:rPr>
              <a:t>autoři:  ARISTOFANES </a:t>
            </a:r>
            <a:r>
              <a:rPr lang="cs-CZ" sz="2400" dirty="0" smtClean="0">
                <a:latin typeface="Comic Sans MS" pitchFamily="66" charset="0"/>
              </a:rPr>
              <a:t>                                         </a:t>
            </a:r>
            <a:r>
              <a:rPr lang="cs-CZ" sz="2400" dirty="0" smtClean="0">
                <a:solidFill>
                  <a:srgbClr val="003366"/>
                </a:solidFill>
                <a:latin typeface="Comic Sans MS" pitchFamily="66" charset="0"/>
              </a:rPr>
              <a:t>SOFOKLES</a:t>
            </a:r>
          </a:p>
          <a:p>
            <a:pPr>
              <a:buNone/>
            </a:pPr>
            <a:r>
              <a:rPr lang="cs-CZ" dirty="0" smtClean="0">
                <a:latin typeface="Comic Sans MS" pitchFamily="66" charset="0"/>
              </a:rPr>
              <a:t>   </a:t>
            </a:r>
            <a:endParaRPr lang="cs-CZ" dirty="0">
              <a:latin typeface="Comic Sans MS" pitchFamily="66" charset="0"/>
            </a:endParaRPr>
          </a:p>
        </p:txBody>
      </p:sp>
      <p:cxnSp>
        <p:nvCxnSpPr>
          <p:cNvPr id="5" name="Přímá spojovací šipka 4"/>
          <p:cNvCxnSpPr/>
          <p:nvPr/>
        </p:nvCxnSpPr>
        <p:spPr>
          <a:xfrm rot="10800000" flipV="1">
            <a:off x="2267744" y="2708920"/>
            <a:ext cx="1584176" cy="716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>
            <a:off x="5220072" y="2708920"/>
            <a:ext cx="1428190" cy="788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www.rozhlas.cz/_obrazek/0052868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268760"/>
            <a:ext cx="1905000" cy="1905000"/>
          </a:xfrm>
          <a:prstGeom prst="rect">
            <a:avLst/>
          </a:prstGeom>
          <a:noFill/>
        </p:spPr>
      </p:pic>
      <p:pic>
        <p:nvPicPr>
          <p:cNvPr id="8196" name="Picture 4" descr="http://www.splechner.org/divadlo/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54036">
            <a:off x="3841128" y="2914151"/>
            <a:ext cx="1500196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699792" y="54868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latin typeface="Comic Sans MS" pitchFamily="66" charset="0"/>
              </a:rPr>
              <a:t>GOTIKA</a:t>
            </a:r>
            <a:endParaRPr lang="cs-CZ" sz="5400" b="1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87624" y="1700808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NÁBOŽENSKÉ HRY     -     PAŠIJE </a:t>
            </a:r>
          </a:p>
          <a:p>
            <a:r>
              <a:rPr lang="cs-CZ" sz="2400" dirty="0" smtClean="0">
                <a:latin typeface="Comic Sans MS" pitchFamily="66" charset="0"/>
              </a:rPr>
              <a:t>  </a:t>
            </a:r>
          </a:p>
          <a:p>
            <a:r>
              <a:rPr lang="cs-CZ" sz="2400" dirty="0" smtClean="0">
                <a:latin typeface="Comic Sans MS" pitchFamily="66" charset="0"/>
              </a:rPr>
              <a:t> o Kristově odsouzení, utrpení a smrti</a:t>
            </a:r>
          </a:p>
          <a:p>
            <a:r>
              <a:rPr lang="cs-CZ" sz="2400" dirty="0" smtClean="0">
                <a:latin typeface="Comic Sans MS" pitchFamily="66" charset="0"/>
              </a:rPr>
              <a:t>                   hrané v době velikonoční</a:t>
            </a:r>
          </a:p>
          <a:p>
            <a:endParaRPr lang="cs-CZ" sz="2400" dirty="0" smtClean="0">
              <a:latin typeface="Comic Sans MS" pitchFamily="66" charset="0"/>
            </a:endParaRPr>
          </a:p>
          <a:p>
            <a:endParaRPr lang="cs-CZ" sz="2400" dirty="0" smtClean="0">
              <a:latin typeface="Comic Sans MS" pitchFamily="66" charset="0"/>
            </a:endParaRPr>
          </a:p>
          <a:p>
            <a:r>
              <a:rPr lang="cs-CZ" sz="2400" dirty="0" smtClean="0">
                <a:latin typeface="Comic Sans MS" pitchFamily="66" charset="0"/>
              </a:rPr>
              <a:t>MASTIČKÁŘ  - dialog ze středověkého trhu</a:t>
            </a:r>
          </a:p>
          <a:p>
            <a:r>
              <a:rPr lang="cs-CZ" sz="2400" dirty="0" smtClean="0">
                <a:latin typeface="Comic Sans MS" pitchFamily="66" charset="0"/>
              </a:rPr>
              <a:t>                        zobrazeni podvodní lékaři - šarlatáni</a:t>
            </a:r>
            <a:endParaRPr lang="cs-CZ" sz="2400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60648"/>
            <a:ext cx="2000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797152"/>
            <a:ext cx="2664296" cy="186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lgerian" pitchFamily="82" charset="0"/>
              </a:rPr>
              <a:t>RENESANCE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571588"/>
            <a:ext cx="822960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WILLIAM SHAKESPEARE</a:t>
            </a:r>
          </a:p>
          <a:p>
            <a:pPr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( 1564 – 1616)</a:t>
            </a:r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r>
              <a:rPr lang="cs-CZ" sz="2000" i="1" dirty="0" smtClean="0">
                <a:latin typeface="Comic Sans MS" pitchFamily="66" charset="0"/>
              </a:rPr>
              <a:t>Angličan – nar. ve </a:t>
            </a:r>
            <a:r>
              <a:rPr lang="cs-CZ" sz="2000" i="1" dirty="0" err="1" smtClean="0">
                <a:latin typeface="Comic Sans MS" pitchFamily="66" charset="0"/>
              </a:rPr>
              <a:t>Stratfordu</a:t>
            </a:r>
            <a:r>
              <a:rPr lang="cs-CZ" sz="2000" i="1" dirty="0" smtClean="0">
                <a:latin typeface="Comic Sans MS" pitchFamily="66" charset="0"/>
              </a:rPr>
              <a:t> nad </a:t>
            </a:r>
            <a:r>
              <a:rPr lang="cs-CZ" sz="2000" i="1" dirty="0" err="1" smtClean="0">
                <a:latin typeface="Comic Sans MS" pitchFamily="66" charset="0"/>
              </a:rPr>
              <a:t>Avonou</a:t>
            </a:r>
            <a:endParaRPr lang="cs-CZ" sz="2000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400" dirty="0" smtClean="0">
                <a:latin typeface="Comic Sans MS" pitchFamily="66" charset="0"/>
              </a:rPr>
              <a:t>světově proslulý, napsal 37 her</a:t>
            </a:r>
          </a:p>
          <a:p>
            <a:pPr>
              <a:buNone/>
            </a:pPr>
            <a:r>
              <a:rPr lang="cs-CZ" sz="2400" dirty="0" smtClean="0">
                <a:latin typeface="Comic Sans MS" pitchFamily="66" charset="0"/>
              </a:rPr>
              <a:t>nadčasové úvahy o smyslu života</a:t>
            </a:r>
          </a:p>
          <a:p>
            <a:pPr>
              <a:buNone/>
            </a:pPr>
            <a:r>
              <a:rPr lang="cs-CZ" sz="2400" dirty="0" smtClean="0">
                <a:latin typeface="Comic Sans MS" pitchFamily="66" charset="0"/>
              </a:rPr>
              <a:t>odkrývá špatné lidské charaktery</a:t>
            </a:r>
          </a:p>
          <a:p>
            <a:pPr>
              <a:buNone/>
            </a:pPr>
            <a:endParaRPr lang="cs-CZ" sz="2000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000" i="1" dirty="0" smtClean="0">
                <a:latin typeface="Comic Sans MS" pitchFamily="66" charset="0"/>
              </a:rPr>
              <a:t>                                                                         Globe </a:t>
            </a:r>
            <a:r>
              <a:rPr lang="cs-CZ" sz="2000" i="1" dirty="0" err="1" smtClean="0">
                <a:latin typeface="Comic Sans MS" pitchFamily="66" charset="0"/>
              </a:rPr>
              <a:t>theatre</a:t>
            </a:r>
            <a:endParaRPr lang="cs-CZ" sz="2000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cs-CZ" sz="2000" i="1" dirty="0" smtClean="0">
                <a:latin typeface="Comic Sans MS" pitchFamily="66" charset="0"/>
              </a:rPr>
              <a:t>U nás jeho hry přeložil : Josef Václav Sládek</a:t>
            </a:r>
          </a:p>
          <a:p>
            <a:pPr>
              <a:buNone/>
            </a:pPr>
            <a:endParaRPr lang="cs-CZ" sz="2400" dirty="0" smtClean="0">
              <a:latin typeface="Comic Sans MS" pitchFamily="66" charset="0"/>
            </a:endParaRPr>
          </a:p>
        </p:txBody>
      </p:sp>
      <p:pic>
        <p:nvPicPr>
          <p:cNvPr id="6146" name="Picture 2" descr="http://t2.gstatic.com/images?q=tbn:ANd9GcRuFXvyv2ZuXoqvkhul3K9Zn0EvU_SSOr5Ifyl7mghwxUC-aEY&amp;t=1&amp;h=199&amp;w=140&amp;usg=__Nuiwu9mTD7tqtj6TDJYhpN9UlN4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8640"/>
            <a:ext cx="1944216" cy="2746591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284984"/>
            <a:ext cx="2075345" cy="187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47664" y="332656"/>
            <a:ext cx="77768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c 421 AT" pitchFamily="2" charset="0"/>
              </a:rPr>
              <a:t>KOMEDIE :    </a:t>
            </a:r>
            <a:r>
              <a:rPr lang="cs-CZ" sz="2400" dirty="0" smtClean="0">
                <a:latin typeface="Calligraphic 421 AT" pitchFamily="2" charset="0"/>
              </a:rPr>
              <a:t>Sen noci svatojánské</a:t>
            </a:r>
          </a:p>
          <a:p>
            <a:pPr>
              <a:buNone/>
            </a:pPr>
            <a:r>
              <a:rPr lang="cs-CZ" sz="2400" dirty="0" smtClean="0">
                <a:latin typeface="Calligraphic 421 AT" pitchFamily="2" charset="0"/>
              </a:rPr>
              <a:t>                             Zkrocení zlé ženy</a:t>
            </a:r>
          </a:p>
          <a:p>
            <a:pPr>
              <a:buNone/>
            </a:pPr>
            <a:endParaRPr lang="cs-CZ" sz="2400" dirty="0" smtClean="0">
              <a:latin typeface="Calligraphic 421 AT" pitchFamily="2" charset="0"/>
            </a:endParaRPr>
          </a:p>
          <a:p>
            <a:pPr>
              <a:buNone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c 421 AT" pitchFamily="2" charset="0"/>
              </a:rPr>
              <a:t>TRAGÉDIE:  </a:t>
            </a:r>
            <a:r>
              <a:rPr lang="cs-CZ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c 421 AT" pitchFamily="2" charset="0"/>
              </a:rPr>
              <a:t>Romeo a Julie </a:t>
            </a:r>
            <a:r>
              <a:rPr lang="cs-CZ" sz="2400" dirty="0" smtClean="0">
                <a:latin typeface="Calligraphic 421 AT" pitchFamily="2" charset="0"/>
              </a:rPr>
              <a:t>-  předsudky,</a:t>
            </a:r>
          </a:p>
          <a:p>
            <a:pPr>
              <a:buNone/>
            </a:pPr>
            <a:r>
              <a:rPr lang="cs-CZ" sz="2400" dirty="0" smtClean="0">
                <a:latin typeface="Calligraphic 421 AT" pitchFamily="2" charset="0"/>
              </a:rPr>
              <a:t>                             nesmiřitelnost </a:t>
            </a:r>
          </a:p>
          <a:p>
            <a:pPr>
              <a:buNone/>
            </a:pPr>
            <a:r>
              <a:rPr lang="cs-CZ" sz="2400" dirty="0" smtClean="0">
                <a:latin typeface="Calligraphic 421 AT" pitchFamily="2" charset="0"/>
              </a:rPr>
              <a:t>                                              rodů</a:t>
            </a:r>
          </a:p>
          <a:p>
            <a:pPr>
              <a:buNone/>
            </a:pPr>
            <a:endParaRPr lang="cs-CZ" sz="2400" dirty="0" smtClean="0">
              <a:latin typeface="Calligraphic 421 AT" pitchFamily="2" charset="0"/>
            </a:endParaRPr>
          </a:p>
          <a:p>
            <a:pPr>
              <a:buNone/>
            </a:pPr>
            <a:endParaRPr lang="cs-CZ" sz="2400" dirty="0" smtClean="0">
              <a:latin typeface="Calligraphic 421 AT" pitchFamily="2" charset="0"/>
            </a:endParaRPr>
          </a:p>
          <a:p>
            <a:pPr>
              <a:buNone/>
            </a:pPr>
            <a:endParaRPr lang="cs-CZ" sz="2400" dirty="0" smtClean="0">
              <a:latin typeface="Calligraphic 421 AT" pitchFamily="2" charset="0"/>
            </a:endParaRPr>
          </a:p>
          <a:p>
            <a:pPr>
              <a:buNone/>
            </a:pPr>
            <a:endParaRPr lang="cs-CZ" sz="2400" dirty="0" smtClean="0">
              <a:latin typeface="Calligraphic 421 AT" pitchFamily="2" charset="0"/>
            </a:endParaRPr>
          </a:p>
          <a:p>
            <a:pPr>
              <a:buNone/>
            </a:pPr>
            <a:endParaRPr lang="cs-CZ" sz="2400" dirty="0" smtClean="0">
              <a:latin typeface="Calligraphic 421 AT" pitchFamily="2" charset="0"/>
            </a:endParaRPr>
          </a:p>
          <a:p>
            <a:pPr>
              <a:buNone/>
            </a:pPr>
            <a:r>
              <a:rPr lang="cs-CZ" sz="2400" dirty="0" smtClean="0">
                <a:latin typeface="Calligraphic 421 AT" pitchFamily="2" charset="0"/>
              </a:rPr>
              <a:t>                                      </a:t>
            </a:r>
            <a:r>
              <a:rPr lang="cs-CZ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c 421 AT" pitchFamily="2" charset="0"/>
                <a:hlinkClick r:id="rId2"/>
              </a:rPr>
              <a:t>Hamlet</a:t>
            </a:r>
            <a:r>
              <a:rPr lang="cs-CZ" sz="2400" dirty="0" smtClean="0">
                <a:latin typeface="Calligraphic 421 AT" pitchFamily="2" charset="0"/>
                <a:hlinkClick r:id="rId2"/>
              </a:rPr>
              <a:t> </a:t>
            </a:r>
            <a:r>
              <a:rPr lang="cs-CZ" sz="2400" dirty="0" smtClean="0">
                <a:latin typeface="Calligraphic 421 AT" pitchFamily="2" charset="0"/>
              </a:rPr>
              <a:t>– zaslepená touha po moci</a:t>
            </a:r>
          </a:p>
          <a:p>
            <a:pPr>
              <a:buNone/>
            </a:pPr>
            <a:endParaRPr lang="cs-CZ" sz="2400" dirty="0" smtClean="0">
              <a:latin typeface="Calligraphic 421 AT" pitchFamily="2" charset="0"/>
            </a:endParaRPr>
          </a:p>
          <a:p>
            <a:pPr>
              <a:buNone/>
            </a:pPr>
            <a:r>
              <a:rPr lang="cs-CZ" sz="2400" dirty="0" smtClean="0">
                <a:latin typeface="Calligraphic 421 AT" pitchFamily="2" charset="0"/>
              </a:rPr>
              <a:t>                             </a:t>
            </a:r>
            <a:r>
              <a:rPr lang="cs-CZ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c 421 AT" pitchFamily="2" charset="0"/>
              </a:rPr>
              <a:t>Othelo</a:t>
            </a:r>
            <a:r>
              <a:rPr lang="cs-CZ" sz="2400" dirty="0" smtClean="0">
                <a:latin typeface="Calligraphic 421 AT" pitchFamily="2" charset="0"/>
              </a:rPr>
              <a:t> –  intriky Jaga, žárlivost</a:t>
            </a:r>
          </a:p>
          <a:p>
            <a:pPr>
              <a:buNone/>
            </a:pPr>
            <a:endParaRPr lang="cs-CZ" sz="2400" dirty="0" smtClean="0">
              <a:latin typeface="Calligraphic 421 AT" pitchFamily="2" charset="0"/>
            </a:endParaRPr>
          </a:p>
          <a:p>
            <a:pPr>
              <a:buNone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ic 421 AT" pitchFamily="2" charset="0"/>
              </a:rPr>
              <a:t>HISTORICKÉ HRY :</a:t>
            </a:r>
            <a:r>
              <a:rPr lang="cs-CZ" sz="2400" dirty="0" smtClean="0">
                <a:latin typeface="Calligraphic 421 AT" pitchFamily="2" charset="0"/>
              </a:rPr>
              <a:t>  Richard III.</a:t>
            </a:r>
          </a:p>
          <a:p>
            <a:pPr>
              <a:buNone/>
            </a:pPr>
            <a:r>
              <a:rPr lang="cs-CZ" sz="2400" dirty="0" smtClean="0">
                <a:latin typeface="Calligraphic 421 AT" pitchFamily="2" charset="0"/>
              </a:rPr>
              <a:t>                                              Julius </a:t>
            </a:r>
            <a:r>
              <a:rPr lang="cs-CZ" sz="2400" dirty="0" err="1" smtClean="0">
                <a:latin typeface="Calligraphic 421 AT" pitchFamily="2" charset="0"/>
              </a:rPr>
              <a:t>Ceasar</a:t>
            </a:r>
            <a:endParaRPr lang="cs-CZ" sz="2400" dirty="0" smtClean="0">
              <a:latin typeface="Calligraphic 421 AT" pitchFamily="2" charset="0"/>
            </a:endParaRPr>
          </a:p>
          <a:p>
            <a:pPr>
              <a:buNone/>
            </a:pPr>
            <a:endParaRPr lang="cs-CZ" sz="2400" dirty="0">
              <a:latin typeface="Calligraphic 421 AT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88840"/>
            <a:ext cx="306650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708920"/>
            <a:ext cx="2592288" cy="189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87624" y="117693"/>
            <a:ext cx="74580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FRANCIE :   </a:t>
            </a:r>
            <a:r>
              <a:rPr lang="cs-CZ" sz="24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MOLIERE</a:t>
            </a:r>
            <a:r>
              <a:rPr lang="cs-CZ" sz="2400" b="1" dirty="0" smtClean="0">
                <a:solidFill>
                  <a:srgbClr val="006699"/>
                </a:solidFill>
                <a:latin typeface="Comic Sans MS" pitchFamily="66" charset="0"/>
              </a:rPr>
              <a:t> </a:t>
            </a:r>
            <a:r>
              <a:rPr lang="cs-CZ" sz="2400" dirty="0" smtClean="0">
                <a:solidFill>
                  <a:srgbClr val="006699"/>
                </a:solidFill>
                <a:latin typeface="Comic Sans MS" pitchFamily="66" charset="0"/>
              </a:rPr>
              <a:t>    -  komedie  </a:t>
            </a:r>
          </a:p>
          <a:p>
            <a:r>
              <a:rPr lang="cs-CZ" sz="2400" dirty="0" smtClean="0">
                <a:solidFill>
                  <a:srgbClr val="006699"/>
                </a:solidFill>
                <a:latin typeface="Comic Sans MS" pitchFamily="66" charset="0"/>
              </a:rPr>
              <a:t>                                              </a:t>
            </a:r>
            <a:r>
              <a:rPr lang="cs-CZ" sz="2400" u="sng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ZDRAVÝ NEMOCNÝ</a:t>
            </a:r>
          </a:p>
          <a:p>
            <a:r>
              <a:rPr lang="cs-CZ" sz="2400" dirty="0" smtClean="0">
                <a:solidFill>
                  <a:srgbClr val="006699"/>
                </a:solidFill>
                <a:latin typeface="Comic Sans MS" pitchFamily="66" charset="0"/>
              </a:rPr>
              <a:t>                                                       hypochondr </a:t>
            </a:r>
          </a:p>
          <a:p>
            <a:r>
              <a:rPr lang="cs-CZ" sz="2400" dirty="0" smtClean="0">
                <a:solidFill>
                  <a:srgbClr val="006699"/>
                </a:solidFill>
                <a:latin typeface="Comic Sans MS" pitchFamily="66" charset="0"/>
              </a:rPr>
              <a:t>      </a:t>
            </a:r>
          </a:p>
          <a:p>
            <a:r>
              <a:rPr lang="cs-CZ" sz="2400" dirty="0" smtClean="0">
                <a:solidFill>
                  <a:srgbClr val="006699"/>
                </a:solidFill>
                <a:latin typeface="Comic Sans MS" pitchFamily="66" charset="0"/>
              </a:rPr>
              <a:t>                                               </a:t>
            </a:r>
            <a:r>
              <a:rPr lang="cs-CZ" sz="2400" u="sng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LAKOMEC 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ITÁLIE :            </a:t>
            </a:r>
            <a:r>
              <a:rPr lang="cs-CZ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GOLDONI</a:t>
            </a:r>
            <a:r>
              <a:rPr lang="cs-CZ" sz="2400" dirty="0" smtClean="0">
                <a:solidFill>
                  <a:srgbClr val="008000"/>
                </a:solidFill>
                <a:latin typeface="Comic Sans MS" pitchFamily="66" charset="0"/>
              </a:rPr>
              <a:t> –  komedie</a:t>
            </a:r>
          </a:p>
          <a:p>
            <a:r>
              <a:rPr lang="cs-CZ" sz="2400" dirty="0" smtClean="0"/>
              <a:t>                                          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POPRASK NA LAGUNĚ</a:t>
            </a: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84784"/>
            <a:ext cx="303092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6497" y="1484784"/>
            <a:ext cx="162750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564904"/>
            <a:ext cx="235273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275856" y="5733256"/>
            <a:ext cx="4514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8080"/>
                </a:solidFill>
                <a:latin typeface="Comic Sans MS" pitchFamily="66" charset="0"/>
              </a:rPr>
              <a:t>nedorozumění jako zápletka </a:t>
            </a:r>
          </a:p>
          <a:p>
            <a:r>
              <a:rPr lang="cs-CZ" dirty="0" smtClean="0">
                <a:solidFill>
                  <a:srgbClr val="008080"/>
                </a:solidFill>
                <a:latin typeface="Comic Sans MS" pitchFamily="66" charset="0"/>
              </a:rPr>
              <a:t>milostné konverzační komedie z Benátek</a:t>
            </a:r>
            <a:endParaRPr lang="cs-CZ" dirty="0">
              <a:solidFill>
                <a:srgbClr val="00808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99"/>
                </a:solidFill>
              </a:rPr>
              <a:t>18. století</a:t>
            </a:r>
            <a:endParaRPr lang="cs-CZ" b="1" dirty="0">
              <a:solidFill>
                <a:srgbClr val="0000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939336" cy="489654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cs-CZ" dirty="0" smtClean="0"/>
              <a:t>                      </a:t>
            </a:r>
          </a:p>
          <a:p>
            <a:pPr marL="514350" indent="-514350">
              <a:buNone/>
            </a:pPr>
            <a:r>
              <a:rPr lang="cs-CZ" dirty="0" smtClean="0"/>
              <a:t>       </a:t>
            </a:r>
            <a:r>
              <a:rPr lang="cs-CZ" sz="2400" dirty="0" smtClean="0">
                <a:solidFill>
                  <a:srgbClr val="C00000"/>
                </a:solidFill>
                <a:latin typeface="Comic Sans MS" pitchFamily="66" charset="0"/>
              </a:rPr>
              <a:t>první vlastenecké divadlo na Václavském náměstí</a:t>
            </a:r>
          </a:p>
          <a:p>
            <a:pPr marL="514350" indent="-514350">
              <a:buNone/>
            </a:pPr>
            <a:r>
              <a:rPr lang="cs-CZ" sz="2400" dirty="0" smtClean="0">
                <a:solidFill>
                  <a:srgbClr val="C00000"/>
                </a:solidFill>
                <a:latin typeface="Comic Sans MS" pitchFamily="66" charset="0"/>
              </a:rPr>
              <a:t>       BOUDA ( 1786 – 89)</a:t>
            </a:r>
          </a:p>
          <a:p>
            <a:pPr marL="514350" indent="-514350">
              <a:buNone/>
            </a:pPr>
            <a:endParaRPr lang="cs-CZ" sz="2400" dirty="0" smtClean="0">
              <a:latin typeface="Comic Sans MS" pitchFamily="66" charset="0"/>
            </a:endParaRPr>
          </a:p>
          <a:p>
            <a:pPr marL="514350" indent="-514350">
              <a:buNone/>
            </a:pPr>
            <a:r>
              <a:rPr lang="cs-CZ" sz="2400" dirty="0" smtClean="0">
                <a:latin typeface="Comic Sans MS" pitchFamily="66" charset="0"/>
              </a:rPr>
              <a:t>       </a:t>
            </a:r>
            <a:r>
              <a:rPr lang="cs-CZ" sz="2400" dirty="0" smtClean="0">
                <a:solidFill>
                  <a:srgbClr val="003366"/>
                </a:solidFill>
                <a:latin typeface="Comic Sans MS" pitchFamily="66" charset="0"/>
              </a:rPr>
              <a:t>česká scéna i v německém ( od r. 1785 )</a:t>
            </a:r>
          </a:p>
          <a:p>
            <a:pPr marL="514350" indent="-514350">
              <a:buNone/>
            </a:pPr>
            <a:r>
              <a:rPr lang="cs-CZ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STAVOVSKÉM DIVADLE</a:t>
            </a:r>
          </a:p>
          <a:p>
            <a:pPr marL="514350" indent="-514350">
              <a:buNone/>
            </a:pPr>
            <a:endParaRPr lang="cs-CZ" sz="2400" dirty="0" smtClean="0">
              <a:solidFill>
                <a:srgbClr val="003366"/>
              </a:solidFill>
              <a:latin typeface="Comic Sans MS" pitchFamily="66" charset="0"/>
            </a:endParaRPr>
          </a:p>
          <a:p>
            <a:pPr marL="514350" indent="-514350">
              <a:buNone/>
            </a:pPr>
            <a:r>
              <a:rPr lang="cs-CZ" sz="2400" dirty="0" smtClean="0">
                <a:solidFill>
                  <a:srgbClr val="003366"/>
                </a:solidFill>
                <a:latin typeface="Comic Sans MS" pitchFamily="66" charset="0"/>
              </a:rPr>
              <a:t>       nechal ho postavit hrabě </a:t>
            </a:r>
            <a:r>
              <a:rPr lang="cs-CZ" sz="2400" dirty="0" err="1" smtClean="0">
                <a:solidFill>
                  <a:srgbClr val="003366"/>
                </a:solidFill>
                <a:latin typeface="Comic Sans MS" pitchFamily="66" charset="0"/>
              </a:rPr>
              <a:t>Nostic</a:t>
            </a:r>
            <a:endParaRPr lang="cs-CZ" sz="2400" dirty="0" smtClean="0">
              <a:solidFill>
                <a:srgbClr val="003366"/>
              </a:solidFill>
              <a:latin typeface="Comic Sans MS" pitchFamily="66" charset="0"/>
            </a:endParaRPr>
          </a:p>
          <a:p>
            <a:pPr marL="514350" indent="-514350">
              <a:buNone/>
            </a:pPr>
            <a:r>
              <a:rPr lang="cs-CZ" sz="2400" dirty="0" smtClean="0">
                <a:solidFill>
                  <a:srgbClr val="003366"/>
                </a:solidFill>
                <a:latin typeface="Comic Sans MS" pitchFamily="66" charset="0"/>
              </a:rPr>
              <a:t>       poté odkoupili čeští stavové</a:t>
            </a:r>
          </a:p>
          <a:p>
            <a:pPr marL="514350" indent="-514350">
              <a:buNone/>
            </a:pPr>
            <a:r>
              <a:rPr lang="cs-CZ" sz="2400" dirty="0" smtClean="0">
                <a:solidFill>
                  <a:srgbClr val="003366"/>
                </a:solidFill>
                <a:latin typeface="Comic Sans MS" pitchFamily="66" charset="0"/>
              </a:rPr>
              <a:t>                              a přejmenovali</a:t>
            </a:r>
          </a:p>
          <a:p>
            <a:pPr marL="514350" indent="-514350">
              <a:buNone/>
            </a:pPr>
            <a:endParaRPr lang="cs-CZ" sz="2400" dirty="0" smtClean="0">
              <a:solidFill>
                <a:srgbClr val="003366"/>
              </a:solidFill>
              <a:latin typeface="Comic Sans MS" pitchFamily="66" charset="0"/>
            </a:endParaRPr>
          </a:p>
          <a:p>
            <a:pPr marL="514350" indent="-514350">
              <a:buNone/>
            </a:pPr>
            <a:r>
              <a:rPr lang="cs-CZ" sz="2400" dirty="0" smtClean="0">
                <a:solidFill>
                  <a:srgbClr val="003366"/>
                </a:solidFill>
                <a:latin typeface="Comic Sans MS" pitchFamily="66" charset="0"/>
              </a:rPr>
              <a:t>       za socialismu Tylovo  </a:t>
            </a:r>
          </a:p>
          <a:p>
            <a:pPr marL="514350" indent="-514350">
              <a:buNone/>
            </a:pPr>
            <a:r>
              <a:rPr lang="cs-CZ" sz="2400" dirty="0" smtClean="0">
                <a:solidFill>
                  <a:srgbClr val="003366"/>
                </a:solidFill>
                <a:latin typeface="Comic Sans MS" pitchFamily="66" charset="0"/>
              </a:rPr>
              <a:t>   </a:t>
            </a:r>
            <a:endParaRPr lang="cs-CZ" sz="2400" dirty="0">
              <a:solidFill>
                <a:srgbClr val="003366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293096"/>
            <a:ext cx="3192355" cy="23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420888"/>
            <a:ext cx="232446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409</TotalTime>
  <Words>919</Words>
  <Application>Microsoft Office PowerPoint</Application>
  <PresentationFormat>Předvádění na obrazovce (4:3)</PresentationFormat>
  <Paragraphs>254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Slunovrat</vt:lpstr>
      <vt:lpstr>              DRAMA I.</vt:lpstr>
      <vt:lpstr>       ROZLIŠENÍ TEXTŮ PODLE FORMY</vt:lpstr>
      <vt:lpstr>Divadelní hra</vt:lpstr>
      <vt:lpstr>Historický vývoj dramatu</vt:lpstr>
      <vt:lpstr>Snímek 5</vt:lpstr>
      <vt:lpstr>RENESANCE</vt:lpstr>
      <vt:lpstr>Snímek 7</vt:lpstr>
      <vt:lpstr>Snímek 8</vt:lpstr>
      <vt:lpstr>18. století</vt:lpstr>
      <vt:lpstr>         NÁRODNÍ OBROZENÍ</vt:lpstr>
      <vt:lpstr>      JOSEF KAJETÁN TYL            ( 1808 – 1856 )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</vt:vector>
  </TitlesOfParts>
  <Company>ZŠ Letohrad Komenského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DRAMA</dc:title>
  <dc:creator>venclova</dc:creator>
  <cp:lastModifiedBy>venclova</cp:lastModifiedBy>
  <cp:revision>46</cp:revision>
  <dcterms:created xsi:type="dcterms:W3CDTF">2010-10-04T08:44:14Z</dcterms:created>
  <dcterms:modified xsi:type="dcterms:W3CDTF">2010-12-01T09:17:38Z</dcterms:modified>
</cp:coreProperties>
</file>